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36" r:id="rId3"/>
    <p:sldId id="309" r:id="rId4"/>
    <p:sldId id="333" r:id="rId5"/>
    <p:sldId id="332" r:id="rId6"/>
    <p:sldId id="335" r:id="rId7"/>
    <p:sldId id="328" r:id="rId8"/>
    <p:sldId id="337" r:id="rId9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" charset="0"/>
        <a:ea typeface="ＭＳ Ｐゴシック" pitchFamily="1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" charset="0"/>
        <a:ea typeface="ＭＳ Ｐゴシック" pitchFamily="1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" charset="0"/>
        <a:ea typeface="ＭＳ Ｐゴシック" pitchFamily="1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" charset="0"/>
        <a:ea typeface="ＭＳ Ｐゴシック" pitchFamily="1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" charset="0"/>
        <a:ea typeface="ＭＳ Ｐゴシック" pitchFamily="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914B3F"/>
    <a:srgbClr val="000000"/>
    <a:srgbClr val="F4D5D0"/>
    <a:srgbClr val="ECBAB2"/>
    <a:srgbClr val="F42D0C"/>
    <a:srgbClr val="E1561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20" y="-6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3BDBB56-4E7D-46FB-B7BA-13B504A004C5}" type="datetime1">
              <a:rPr lang="en-US"/>
              <a:pPr/>
              <a:t>4/11/2012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B2F2F98-EFC9-4D2A-B175-B981CD3472F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0E0446-12DF-473B-B7B9-2616EF60846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pitchFamily="1" charset="-128"/>
        <a:cs typeface="ＭＳ Ｐゴシック" pitchFamily="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93A609B-7E54-4736-BD98-CCC0A531598A}" type="slidenum">
              <a:rPr lang="en-US"/>
              <a:pPr/>
              <a:t>1</a:t>
            </a:fld>
            <a:endParaRPr lang="en-US"/>
          </a:p>
        </p:txBody>
      </p:sp>
      <p:sp>
        <p:nvSpPr>
          <p:cNvPr id="174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" pitchFamily="1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3/27/12</a:t>
            </a:r>
            <a:endParaRPr lang="en-US" sz="1400">
              <a:latin typeface="Times" pitchFamily="1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SBN report for PDS Management Council                </a:t>
            </a:r>
            <a:endParaRPr lang="en-US" sz="1400">
              <a:latin typeface="Times" pitchFamily="1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mfa </a:t>
            </a:r>
            <a:fld id="{6012B8AA-D514-4F2E-B9BA-F897164521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3/27/12</a:t>
            </a:r>
            <a:endParaRPr lang="en-US" sz="1400">
              <a:latin typeface="Times" pitchFamily="1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SBN report for PDS Management Council                </a:t>
            </a:r>
            <a:endParaRPr lang="en-US" sz="1400">
              <a:latin typeface="Times" pitchFamily="1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mfa </a:t>
            </a:r>
            <a:fld id="{EE39CDCF-FE5E-4194-8465-935461A30B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3/27/12</a:t>
            </a:r>
            <a:endParaRPr lang="en-US" sz="1400">
              <a:latin typeface="Times" pitchFamily="1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SBN report for PDS Management Council                </a:t>
            </a:r>
            <a:endParaRPr lang="en-US" sz="1400">
              <a:latin typeface="Times" pitchFamily="1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mfa </a:t>
            </a:r>
            <a:fld id="{79050A08-4A1C-4144-8980-8B973338CC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52400"/>
            <a:ext cx="6705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066800"/>
            <a:ext cx="38100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38100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3/27/12</a:t>
            </a:r>
            <a:endParaRPr lang="en-US" sz="1400">
              <a:latin typeface="Times" pitchFamily="1" charset="0"/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SBN report for PDS Management Council                </a:t>
            </a:r>
            <a:endParaRPr lang="en-US" sz="1400">
              <a:latin typeface="Times" pitchFamily="1" charset="0"/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mfa </a:t>
            </a:r>
            <a:fld id="{10FC6F8F-AD96-4046-84B4-E7B8510CF1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3/27/12</a:t>
            </a:r>
            <a:endParaRPr lang="en-US" sz="1400">
              <a:latin typeface="Times" pitchFamily="1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SBN report for PDS Management Council                </a:t>
            </a:r>
            <a:endParaRPr lang="en-US" sz="1400">
              <a:latin typeface="Times" pitchFamily="1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mfa </a:t>
            </a:r>
            <a:fld id="{6AB162CF-D9A4-4677-A5E6-620DE0E165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3/27/12</a:t>
            </a:r>
            <a:endParaRPr lang="en-US" sz="1400">
              <a:latin typeface="Times" pitchFamily="1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SBN report for PDS Management Council                </a:t>
            </a:r>
            <a:endParaRPr lang="en-US" sz="1400">
              <a:latin typeface="Times" pitchFamily="1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mfa </a:t>
            </a:r>
            <a:fld id="{F5F1A15E-02B4-4F85-91D0-1241B6BDB8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066800"/>
            <a:ext cx="38100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38100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3/27/12</a:t>
            </a:r>
            <a:endParaRPr lang="en-US" sz="1400">
              <a:latin typeface="Times" pitchFamily="1" charset="0"/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SBN report for PDS Management Council                </a:t>
            </a:r>
            <a:endParaRPr lang="en-US" sz="1400">
              <a:latin typeface="Times" pitchFamily="1" charset="0"/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mfa </a:t>
            </a:r>
            <a:fld id="{18F551FF-8F4E-47B5-BD51-158EBEDFAB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3/27/12</a:t>
            </a:r>
            <a:endParaRPr lang="en-US" sz="1400">
              <a:latin typeface="Times" pitchFamily="1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SBN report for PDS Management Council                </a:t>
            </a:r>
            <a:endParaRPr lang="en-US" sz="1400">
              <a:latin typeface="Times" pitchFamily="1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mfa </a:t>
            </a:r>
            <a:fld id="{277C967F-8ECF-47EF-AADF-21C519C7E1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3/27/12</a:t>
            </a:r>
            <a:endParaRPr lang="en-US" sz="1400">
              <a:latin typeface="Times" pitchFamily="1" charset="0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SBN report for PDS Management Council                </a:t>
            </a:r>
            <a:endParaRPr lang="en-US" sz="1400">
              <a:latin typeface="Times" pitchFamily="1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mfa </a:t>
            </a:r>
            <a:fld id="{8F3C3C3A-88C5-4CF1-A14F-14B0512B66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3/27/12</a:t>
            </a:r>
            <a:endParaRPr lang="en-US" sz="1400">
              <a:latin typeface="Times" pitchFamily="1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SBN report for PDS Management Council                </a:t>
            </a:r>
            <a:endParaRPr lang="en-US" sz="1400">
              <a:latin typeface="Times" pitchFamily="1" charset="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mfa </a:t>
            </a:r>
            <a:fld id="{C96B8ECC-E6AF-49FC-8A5F-FB01F56639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3/27/12</a:t>
            </a:r>
            <a:endParaRPr lang="en-US" sz="1400">
              <a:latin typeface="Times" pitchFamily="1" charset="0"/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SBN report for PDS Management Council                </a:t>
            </a:r>
            <a:endParaRPr lang="en-US" sz="1400">
              <a:latin typeface="Times" pitchFamily="1" charset="0"/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mfa </a:t>
            </a:r>
            <a:fld id="{9DD8D422-4080-4B96-A055-199F39808C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3/27/12</a:t>
            </a:r>
            <a:endParaRPr lang="en-US" sz="1400">
              <a:latin typeface="Times" pitchFamily="1" charset="0"/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SBN report for PDS Management Council                </a:t>
            </a:r>
            <a:endParaRPr lang="en-US" sz="1400">
              <a:latin typeface="Times" pitchFamily="1" charset="0"/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mfa </a:t>
            </a:r>
            <a:fld id="{0A0310C4-839A-4F80-82F8-7348D68803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152400"/>
            <a:ext cx="6705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066800"/>
            <a:ext cx="77724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5532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900">
                <a:latin typeface="Verdana" pitchFamily="1" charset="0"/>
              </a:defRPr>
            </a:lvl1pPr>
          </a:lstStyle>
          <a:p>
            <a:r>
              <a:rPr lang="en-US"/>
              <a:t>3/27/12</a:t>
            </a:r>
            <a:endParaRPr lang="en-US" sz="140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latin typeface="Verdana" pitchFamily="1" charset="0"/>
              </a:defRPr>
            </a:lvl1pPr>
          </a:lstStyle>
          <a:p>
            <a:r>
              <a:rPr lang="en-US"/>
              <a:t>SBN report for PDS Management Council                </a:t>
            </a:r>
            <a:endParaRPr lang="en-US" sz="140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5532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latin typeface="Verdana" pitchFamily="1" charset="0"/>
              </a:defRPr>
            </a:lvl1pPr>
          </a:lstStyle>
          <a:p>
            <a:r>
              <a:rPr lang="en-US"/>
              <a:t>mfa </a:t>
            </a:r>
            <a:fld id="{19A97D18-9586-4082-B096-F4ADA66C0EF8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077200" y="0"/>
            <a:ext cx="106362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0"/>
            <a:ext cx="1030288" cy="103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33" name="AutoShape 9"/>
          <p:cNvCxnSpPr>
            <a:cxnSpLocks noChangeShapeType="1"/>
          </p:cNvCxnSpPr>
          <p:nvPr/>
        </p:nvCxnSpPr>
        <p:spPr bwMode="auto">
          <a:xfrm>
            <a:off x="1219200" y="990600"/>
            <a:ext cx="6705600" cy="1588"/>
          </a:xfrm>
          <a:prstGeom prst="straightConnector1">
            <a:avLst/>
          </a:prstGeom>
          <a:noFill/>
          <a:ln w="31750">
            <a:solidFill>
              <a:srgbClr val="FFFF00"/>
            </a:solidFill>
            <a:round/>
            <a:headEnd/>
            <a:tailEnd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ＭＳ Ｐゴシック" pitchFamily="1" charset="-128"/>
          <a:cs typeface="ＭＳ Ｐゴシック" pitchFamily="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ea typeface="ＭＳ Ｐゴシック" pitchFamily="1" charset="-128"/>
          <a:cs typeface="ＭＳ Ｐゴシック" pitchFamily="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ea typeface="ＭＳ Ｐゴシック" pitchFamily="1" charset="-128"/>
          <a:cs typeface="ＭＳ Ｐゴシック" pitchFamily="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ea typeface="ＭＳ Ｐゴシック" pitchFamily="1" charset="-128"/>
          <a:cs typeface="ＭＳ Ｐゴシック" pitchFamily="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ea typeface="ＭＳ Ｐゴシック" pitchFamily="1" charset="-128"/>
          <a:cs typeface="ＭＳ Ｐゴシック" pitchFamily="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1" charset="-128"/>
          <a:cs typeface="ＭＳ Ｐゴシック" pitchFamily="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pitchFamily="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pitchFamily="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1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3/27/12</a:t>
            </a:r>
            <a:endParaRPr lang="en-US" sz="1400">
              <a:latin typeface="Times" pitchFamily="1" charset="0"/>
            </a:endParaRP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SBN report for PDS Management Council                </a:t>
            </a:r>
            <a:endParaRPr lang="en-US" sz="1400">
              <a:latin typeface="Times" pitchFamily="1" charset="0"/>
            </a:endParaRP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mfa </a:t>
            </a:r>
            <a:fld id="{BF455150-F7B9-41A3-A1B0-767D8DA35552}" type="slidenum">
              <a:rPr lang="en-US"/>
              <a:pPr/>
              <a:t>1</a:t>
            </a:fld>
            <a:endParaRPr lang="en-US"/>
          </a:p>
        </p:txBody>
      </p:sp>
      <p:grpSp>
        <p:nvGrpSpPr>
          <p:cNvPr id="16389" name="Group 10"/>
          <p:cNvGrpSpPr>
            <a:grpSpLocks/>
          </p:cNvGrpSpPr>
          <p:nvPr/>
        </p:nvGrpSpPr>
        <p:grpSpPr bwMode="auto">
          <a:xfrm>
            <a:off x="971550" y="0"/>
            <a:ext cx="7129463" cy="982663"/>
            <a:chOff x="612" y="0"/>
            <a:chExt cx="4491" cy="619"/>
          </a:xfrm>
        </p:grpSpPr>
        <p:pic>
          <p:nvPicPr>
            <p:cNvPr id="16392" name="Picture 8" descr="l2_top_banner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248" y="0"/>
              <a:ext cx="3855" cy="6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393" name="Picture 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12" y="0"/>
              <a:ext cx="521" cy="5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3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484313"/>
            <a:ext cx="7772400" cy="1470025"/>
          </a:xfrm>
        </p:spPr>
        <p:txBody>
          <a:bodyPr/>
          <a:lstStyle/>
          <a:p>
            <a:pPr eaLnBrk="1" hangingPunct="1"/>
            <a:r>
              <a:rPr lang="en-US" sz="4400" smtClean="0">
                <a:solidFill>
                  <a:schemeClr val="accent2"/>
                </a:solidFill>
              </a:rPr>
              <a:t>The Small Bodies Node</a:t>
            </a:r>
          </a:p>
        </p:txBody>
      </p:sp>
      <p:sp>
        <p:nvSpPr>
          <p:cNvPr id="16391" name="Rectangle 3"/>
          <p:cNvSpPr>
            <a:spLocks noChangeArrowheads="1"/>
          </p:cNvSpPr>
          <p:nvPr/>
        </p:nvSpPr>
        <p:spPr bwMode="auto">
          <a:xfrm>
            <a:off x="684213" y="2997200"/>
            <a:ext cx="777240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2800">
                <a:latin typeface="Verdana" pitchFamily="1" charset="0"/>
              </a:rPr>
              <a:t>PDS Management Council</a:t>
            </a:r>
            <a:endParaRPr lang="en-US">
              <a:latin typeface="Verdana" pitchFamily="1" charset="0"/>
            </a:endParaRPr>
          </a:p>
          <a:p>
            <a:pPr eaLnBrk="1" hangingPunct="1"/>
            <a:endParaRPr lang="en-US">
              <a:latin typeface="Verdana" pitchFamily="1" charset="0"/>
            </a:endParaRPr>
          </a:p>
          <a:p>
            <a:pPr eaLnBrk="1" hangingPunct="1"/>
            <a:r>
              <a:rPr lang="en-US">
                <a:latin typeface="Verdana" pitchFamily="1" charset="0"/>
              </a:rPr>
              <a:t>March 27-28, 2012</a:t>
            </a:r>
          </a:p>
          <a:p>
            <a:pPr eaLnBrk="1" hangingPunct="1"/>
            <a:endParaRPr lang="en-US">
              <a:latin typeface="Verdana" pitchFamily="1" charset="0"/>
            </a:endParaRPr>
          </a:p>
          <a:p>
            <a:pPr eaLnBrk="1" hangingPunct="1"/>
            <a:r>
              <a:rPr lang="en-US">
                <a:solidFill>
                  <a:srgbClr val="26229E"/>
                </a:solidFill>
                <a:latin typeface="Verdana" pitchFamily="1" charset="0"/>
              </a:rPr>
              <a:t>Mike A’Hearn,  Don Davis, Ludmilla Kolokolova, Carol Neese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1143000" y="990600"/>
            <a:ext cx="6705600" cy="533400"/>
          </a:xfrm>
        </p:spPr>
        <p:txBody>
          <a:bodyPr/>
          <a:lstStyle/>
          <a:p>
            <a:r>
              <a:rPr lang="en-US" b="1" i="1" smtClean="0"/>
              <a:t>Overview of SBN Activities</a:t>
            </a:r>
          </a:p>
        </p:txBody>
      </p:sp>
      <p:sp>
        <p:nvSpPr>
          <p:cNvPr id="18435" name="Content Placeholder 8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r>
              <a:rPr lang="en-US" smtClean="0"/>
              <a:t>Mission Activities</a:t>
            </a:r>
          </a:p>
          <a:p>
            <a:pPr lvl="1"/>
            <a:r>
              <a:rPr lang="en-US" smtClean="0"/>
              <a:t>NASA: </a:t>
            </a:r>
            <a:r>
              <a:rPr lang="en-US" smtClean="0">
                <a:solidFill>
                  <a:srgbClr val="008000"/>
                </a:solidFill>
              </a:rPr>
              <a:t>Stardust NExT</a:t>
            </a:r>
            <a:r>
              <a:rPr lang="en-US" smtClean="0"/>
              <a:t>, EPOXI, OSIRIS Rex, </a:t>
            </a:r>
            <a:r>
              <a:rPr lang="en-US" smtClean="0">
                <a:solidFill>
                  <a:srgbClr val="FF0000"/>
                </a:solidFill>
              </a:rPr>
              <a:t>Dawn</a:t>
            </a:r>
            <a:r>
              <a:rPr lang="en-US" smtClean="0"/>
              <a:t>, LADEE (LDEX only), Cassini (CDA only), Discovery  CSR (CHopper)</a:t>
            </a:r>
          </a:p>
          <a:p>
            <a:pPr lvl="1"/>
            <a:r>
              <a:rPr lang="en-US" smtClean="0"/>
              <a:t>Non-NASA: </a:t>
            </a:r>
            <a:r>
              <a:rPr lang="en-US" smtClean="0">
                <a:solidFill>
                  <a:srgbClr val="008000"/>
                </a:solidFill>
              </a:rPr>
              <a:t>Rosetta</a:t>
            </a:r>
            <a:r>
              <a:rPr lang="en-US" smtClean="0"/>
              <a:t>, </a:t>
            </a:r>
            <a:r>
              <a:rPr lang="en-US" smtClean="0">
                <a:solidFill>
                  <a:srgbClr val="008000"/>
                </a:solidFill>
              </a:rPr>
              <a:t>Hayabusa</a:t>
            </a:r>
            <a:r>
              <a:rPr lang="en-US" smtClean="0"/>
              <a:t>, NEOSAT, Luna Glob?</a:t>
            </a:r>
          </a:p>
          <a:p>
            <a:r>
              <a:rPr lang="en-US" smtClean="0"/>
              <a:t>Archiving Related Activities</a:t>
            </a:r>
          </a:p>
          <a:p>
            <a:pPr lvl="1"/>
            <a:r>
              <a:rPr lang="en-US" smtClean="0">
                <a:solidFill>
                  <a:srgbClr val="008000"/>
                </a:solidFill>
              </a:rPr>
              <a:t>OLAF</a:t>
            </a:r>
            <a:r>
              <a:rPr lang="en-US" smtClean="0"/>
              <a:t>, </a:t>
            </a:r>
            <a:r>
              <a:rPr lang="en-US" smtClean="0">
                <a:solidFill>
                  <a:srgbClr val="008000"/>
                </a:solidFill>
              </a:rPr>
              <a:t>MPC</a:t>
            </a:r>
            <a:r>
              <a:rPr lang="en-US" smtClean="0"/>
              <a:t>, </a:t>
            </a:r>
            <a:r>
              <a:rPr lang="en-US" smtClean="0">
                <a:solidFill>
                  <a:srgbClr val="008000"/>
                </a:solidFill>
              </a:rPr>
              <a:t>NEO Surveys</a:t>
            </a:r>
          </a:p>
          <a:p>
            <a:r>
              <a:rPr lang="en-US" smtClean="0"/>
              <a:t>Other Key Activities</a:t>
            </a:r>
          </a:p>
          <a:p>
            <a:pPr lvl="1"/>
            <a:r>
              <a:rPr lang="en-US" smtClean="0">
                <a:solidFill>
                  <a:srgbClr val="008000"/>
                </a:solidFill>
              </a:rPr>
              <a:t>Ferret 2</a:t>
            </a:r>
            <a:r>
              <a:rPr lang="en-US" smtClean="0"/>
              <a:t>, </a:t>
            </a:r>
            <a:r>
              <a:rPr lang="en-US" smtClean="0">
                <a:solidFill>
                  <a:srgbClr val="008000"/>
                </a:solidFill>
              </a:rPr>
              <a:t>NASA Challenge</a:t>
            </a:r>
            <a:r>
              <a:rPr lang="en-US" smtClean="0"/>
              <a:t>, PDS 4</a:t>
            </a:r>
          </a:p>
          <a:p>
            <a:r>
              <a:rPr lang="en-US" smtClean="0">
                <a:solidFill>
                  <a:srgbClr val="008000"/>
                </a:solidFill>
              </a:rPr>
              <a:t>AAAS Meeting &amp; Peer Review</a:t>
            </a:r>
          </a:p>
        </p:txBody>
      </p:sp>
      <p:sp>
        <p:nvSpPr>
          <p:cNvPr id="18436" name="Date Placeholder 4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3/27/12</a:t>
            </a:r>
            <a:endParaRPr lang="en-US" sz="1400">
              <a:latin typeface="Times" pitchFamily="1" charset="0"/>
            </a:endParaRPr>
          </a:p>
        </p:txBody>
      </p:sp>
      <p:sp>
        <p:nvSpPr>
          <p:cNvPr id="18437" name="Footer Placeholder 5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SBN report for PDS Management Council                </a:t>
            </a:r>
            <a:endParaRPr lang="en-US" sz="1400">
              <a:latin typeface="Times" pitchFamily="1" charset="0"/>
            </a:endParaRPr>
          </a:p>
        </p:txBody>
      </p:sp>
      <p:sp>
        <p:nvSpPr>
          <p:cNvPr id="1843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mfa </a:t>
            </a:r>
            <a:fld id="{76BF45CE-E8C5-422D-A93F-527850290993}" type="slidenum">
              <a:rPr lang="en-US"/>
              <a:pPr/>
              <a:t>2</a:t>
            </a:fld>
            <a:endParaRPr lang="en-US"/>
          </a:p>
        </p:txBody>
      </p:sp>
      <p:grpSp>
        <p:nvGrpSpPr>
          <p:cNvPr id="18439" name="Group 4"/>
          <p:cNvGrpSpPr>
            <a:grpSpLocks/>
          </p:cNvGrpSpPr>
          <p:nvPr/>
        </p:nvGrpSpPr>
        <p:grpSpPr bwMode="auto">
          <a:xfrm>
            <a:off x="971550" y="0"/>
            <a:ext cx="7129463" cy="982663"/>
            <a:chOff x="612" y="0"/>
            <a:chExt cx="4491" cy="619"/>
          </a:xfrm>
        </p:grpSpPr>
        <p:pic>
          <p:nvPicPr>
            <p:cNvPr id="18440" name="Picture 8" descr="l2_top_banner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48" y="0"/>
              <a:ext cx="3855" cy="6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1" name="Picture 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12" y="0"/>
              <a:ext cx="521" cy="5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4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3/27/12</a:t>
            </a:r>
            <a:endParaRPr lang="en-US" sz="1400">
              <a:latin typeface="Times" pitchFamily="1" charset="0"/>
            </a:endParaRPr>
          </a:p>
        </p:txBody>
      </p:sp>
      <p:sp>
        <p:nvSpPr>
          <p:cNvPr id="19459" name="Footer Placeholder 5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SBN report for PDS Management Council                </a:t>
            </a:r>
            <a:endParaRPr lang="en-US" sz="1400">
              <a:latin typeface="Times" pitchFamily="1" charset="0"/>
            </a:endParaRPr>
          </a:p>
        </p:txBody>
      </p:sp>
      <p:sp>
        <p:nvSpPr>
          <p:cNvPr id="1946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mfa </a:t>
            </a:r>
            <a:fld id="{0031CED6-8B52-4955-8DC1-EBF00444456F}" type="slidenum">
              <a:rPr lang="en-US"/>
              <a:pPr/>
              <a:t>3</a:t>
            </a:fld>
            <a:endParaRPr lang="en-US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982663"/>
            <a:ext cx="6705600" cy="501650"/>
          </a:xfrm>
        </p:spPr>
        <p:txBody>
          <a:bodyPr/>
          <a:lstStyle/>
          <a:p>
            <a:pPr eaLnBrk="1" hangingPunct="1"/>
            <a:r>
              <a:rPr lang="en-US" sz="2000" b="1" i="1" smtClean="0"/>
              <a:t>ACCOMPLISHMENTS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107950" y="1412875"/>
            <a:ext cx="8856663" cy="5184775"/>
          </a:xfrm>
        </p:spPr>
        <p:txBody>
          <a:bodyPr/>
          <a:lstStyle/>
          <a:p>
            <a:pPr eaLnBrk="1" hangingPunct="1"/>
            <a:r>
              <a:rPr lang="en-US" sz="1600" b="1" smtClean="0"/>
              <a:t>Stardust NExT</a:t>
            </a:r>
          </a:p>
          <a:p>
            <a:pPr eaLnBrk="1" hangingPunct="1">
              <a:buFontTx/>
              <a:buNone/>
            </a:pPr>
            <a:r>
              <a:rPr lang="en-US" sz="1200" smtClean="0"/>
              <a:t>	NAVCAM, DFMI, CIDA and SPICE data reviewed on December 13, 2011</a:t>
            </a:r>
          </a:p>
          <a:p>
            <a:pPr eaLnBrk="1" hangingPunct="1">
              <a:buFontTx/>
              <a:buNone/>
            </a:pPr>
            <a:r>
              <a:rPr lang="en-US" sz="1200" smtClean="0"/>
              <a:t>		NAVCAM, DFMI, SPICE certified; lien resolution nearly complete</a:t>
            </a:r>
          </a:p>
          <a:p>
            <a:pPr eaLnBrk="1" hangingPunct="1">
              <a:buFontTx/>
              <a:buNone/>
            </a:pPr>
            <a:r>
              <a:rPr lang="en-US" sz="1200" smtClean="0"/>
              <a:t>		CIDA not certified – lien resolution pending</a:t>
            </a:r>
          </a:p>
          <a:p>
            <a:pPr eaLnBrk="1" hangingPunct="1">
              <a:buFontTx/>
              <a:buNone/>
            </a:pPr>
            <a:endParaRPr lang="en-US" sz="1200" smtClean="0"/>
          </a:p>
          <a:p>
            <a:pPr eaLnBrk="1" hangingPunct="1"/>
            <a:r>
              <a:rPr lang="en-US" sz="1600" b="1" smtClean="0"/>
              <a:t>Hayabusa</a:t>
            </a:r>
          </a:p>
          <a:p>
            <a:pPr>
              <a:buFontTx/>
              <a:buNone/>
            </a:pPr>
            <a:r>
              <a:rPr lang="en-US" sz="1200" smtClean="0"/>
              <a:t>	Reviewed and cerified three data sets:</a:t>
            </a:r>
          </a:p>
          <a:p>
            <a:pPr>
              <a:buFontTx/>
              <a:buNone/>
            </a:pPr>
            <a:r>
              <a:rPr lang="en-US" sz="1200" smtClean="0"/>
              <a:t>    		Enhancement of AMICA Itokawa images with the addition of geometry backplanes, liens resolved</a:t>
            </a:r>
          </a:p>
          <a:p>
            <a:pPr>
              <a:buFontTx/>
              <a:buNone/>
            </a:pPr>
            <a:r>
              <a:rPr lang="en-US" sz="1200" smtClean="0"/>
              <a:t>    		Update of the LIDAR data set with improved calibration, liens resolved </a:t>
            </a:r>
          </a:p>
          <a:p>
            <a:pPr>
              <a:buFontTx/>
              <a:buNone/>
            </a:pPr>
            <a:r>
              <a:rPr lang="en-US" sz="1200" smtClean="0"/>
              <a:t>    		Added groundbased calibration observations for AMICA, lien reoslution proceding</a:t>
            </a:r>
          </a:p>
          <a:p>
            <a:pPr>
              <a:buFontTx/>
              <a:buNone/>
            </a:pPr>
            <a:r>
              <a:rPr lang="en-US" sz="1200" smtClean="0"/>
              <a:t>	Funding has run out for Hayabusa project archiving and the project is closed.  Datsets still missing include</a:t>
            </a:r>
          </a:p>
          <a:p>
            <a:pPr>
              <a:buFontTx/>
              <a:buNone/>
            </a:pPr>
            <a:r>
              <a:rPr lang="en-US" sz="1200" smtClean="0"/>
              <a:t>		XRS, RS, and NavCam.  (These data sets have not been released by the mission.)   </a:t>
            </a:r>
          </a:p>
          <a:p>
            <a:pPr>
              <a:buFontTx/>
              <a:buNone/>
            </a:pPr>
            <a:r>
              <a:rPr lang="en-US" sz="1200" smtClean="0"/>
              <a:t>	All other Hayabusa data (AMICA, NIRS, LIDAR, SPICE, and Itokawa shape model) have been archived.</a:t>
            </a:r>
          </a:p>
          <a:p>
            <a:pPr eaLnBrk="1" hangingPunct="1">
              <a:buFontTx/>
              <a:buNone/>
            </a:pPr>
            <a:endParaRPr lang="en-US" sz="1200" b="1" smtClean="0"/>
          </a:p>
          <a:p>
            <a:pPr eaLnBrk="1" hangingPunct="1"/>
            <a:r>
              <a:rPr lang="en-US" sz="1400" b="1" smtClean="0"/>
              <a:t>LADEE LDEX </a:t>
            </a:r>
          </a:p>
          <a:p>
            <a:pPr>
              <a:buFontTx/>
              <a:buNone/>
            </a:pPr>
            <a:r>
              <a:rPr lang="en-US" sz="1200" smtClean="0"/>
              <a:t>	SBN will archive LDEX data according to PDS4 standards, using OLAF.  A pre-launch review in late 2012</a:t>
            </a:r>
          </a:p>
          <a:p>
            <a:pPr>
              <a:buFontTx/>
              <a:buNone/>
            </a:pPr>
            <a:r>
              <a:rPr lang="en-US" sz="1200" smtClean="0"/>
              <a:t>		is planned. A final post-launch review will resolve remaining issues before archiving.</a:t>
            </a:r>
          </a:p>
          <a:p>
            <a:pPr>
              <a:buFontTx/>
              <a:buNone/>
            </a:pPr>
            <a:r>
              <a:rPr lang="en-US" sz="1200" smtClean="0"/>
              <a:t>      LDEX team has submitted pre-launch reduced data products, and SBN has used OLAF and our PDS4</a:t>
            </a:r>
          </a:p>
          <a:p>
            <a:pPr>
              <a:buFontTx/>
              <a:buNone/>
            </a:pPr>
            <a:r>
              <a:rPr lang="en-US" sz="1200" smtClean="0"/>
              <a:t>		migration tools to produce provisionally validated PDS4 labels for the products.  LDEX team plans</a:t>
            </a:r>
          </a:p>
          <a:p>
            <a:pPr>
              <a:buFontTx/>
              <a:buNone/>
            </a:pPr>
            <a:r>
              <a:rPr lang="en-US" sz="1200" smtClean="0"/>
              <a:t>		to submit sample pre-launch data products in calibrated format in April.</a:t>
            </a:r>
          </a:p>
          <a:p>
            <a:pPr>
              <a:buFontTx/>
              <a:buNone/>
            </a:pPr>
            <a:endParaRPr lang="en-US" sz="1200" smtClean="0"/>
          </a:p>
          <a:p>
            <a:pPr>
              <a:buFontTx/>
              <a:buNone/>
            </a:pPr>
            <a:endParaRPr lang="en-US" sz="1100" smtClean="0"/>
          </a:p>
          <a:p>
            <a:endParaRPr lang="en-US" sz="2000" smtClean="0"/>
          </a:p>
          <a:p>
            <a:pPr eaLnBrk="1" hangingPunct="1">
              <a:buFontTx/>
              <a:buNone/>
            </a:pPr>
            <a:endParaRPr lang="en-US" sz="2000" smtClean="0"/>
          </a:p>
          <a:p>
            <a:pPr eaLnBrk="1" hangingPunct="1"/>
            <a:endParaRPr lang="en-US" sz="2000" smtClean="0"/>
          </a:p>
          <a:p>
            <a:pPr eaLnBrk="1" hangingPunct="1">
              <a:buFontTx/>
              <a:buNone/>
            </a:pPr>
            <a:r>
              <a:rPr lang="en-US" sz="2000" smtClean="0"/>
              <a:t>           </a:t>
            </a:r>
            <a:endParaRPr lang="en-US" sz="2000" smtClean="0">
              <a:solidFill>
                <a:srgbClr val="FF0000"/>
              </a:solidFill>
            </a:endParaRPr>
          </a:p>
        </p:txBody>
      </p:sp>
      <p:grpSp>
        <p:nvGrpSpPr>
          <p:cNvPr id="19463" name="Group 4"/>
          <p:cNvGrpSpPr>
            <a:grpSpLocks/>
          </p:cNvGrpSpPr>
          <p:nvPr/>
        </p:nvGrpSpPr>
        <p:grpSpPr bwMode="auto">
          <a:xfrm>
            <a:off x="971550" y="0"/>
            <a:ext cx="7129463" cy="982663"/>
            <a:chOff x="612" y="0"/>
            <a:chExt cx="4491" cy="619"/>
          </a:xfrm>
        </p:grpSpPr>
        <p:pic>
          <p:nvPicPr>
            <p:cNvPr id="19464" name="Picture 8" descr="l2_top_banner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48" y="0"/>
              <a:ext cx="3855" cy="6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65" name="Picture 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12" y="0"/>
              <a:ext cx="521" cy="5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4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3/27/12</a:t>
            </a:r>
            <a:endParaRPr lang="en-US" sz="1400">
              <a:latin typeface="Times" pitchFamily="1" charset="0"/>
            </a:endParaRPr>
          </a:p>
        </p:txBody>
      </p:sp>
      <p:sp>
        <p:nvSpPr>
          <p:cNvPr id="20483" name="Footer Placeholder 5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SBN report for PDS Management Council                </a:t>
            </a:r>
            <a:endParaRPr lang="en-US" sz="1400">
              <a:latin typeface="Times" pitchFamily="1" charset="0"/>
            </a:endParaRPr>
          </a:p>
        </p:txBody>
      </p:sp>
      <p:sp>
        <p:nvSpPr>
          <p:cNvPr id="2048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mfa </a:t>
            </a:r>
            <a:fld id="{34AD76CC-741E-4AE9-A4A7-630C136EF918}" type="slidenum">
              <a:rPr lang="en-US"/>
              <a:pPr/>
              <a:t>4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982663"/>
            <a:ext cx="6705600" cy="430212"/>
          </a:xfrm>
        </p:spPr>
        <p:txBody>
          <a:bodyPr/>
          <a:lstStyle/>
          <a:p>
            <a:pPr eaLnBrk="1" hangingPunct="1"/>
            <a:r>
              <a:rPr lang="en-US" sz="2400" b="1" i="1" smtClean="0"/>
              <a:t>ACCOMPLISHMENTS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250825" y="1341438"/>
            <a:ext cx="8785225" cy="5183187"/>
          </a:xfrm>
          <a:ln>
            <a:solidFill>
              <a:schemeClr val="accent1"/>
            </a:solidFill>
          </a:ln>
        </p:spPr>
        <p:txBody>
          <a:bodyPr/>
          <a:lstStyle/>
          <a:p>
            <a:pPr eaLnBrk="1" hangingPunct="1"/>
            <a:endParaRPr lang="en-US" sz="2000" b="1" smtClean="0"/>
          </a:p>
          <a:p>
            <a:pPr eaLnBrk="1" hangingPunct="1"/>
            <a:r>
              <a:rPr lang="en-US" sz="2000" b="1" smtClean="0"/>
              <a:t>MPC</a:t>
            </a:r>
            <a:endParaRPr lang="en-US" sz="2000" smtClean="0"/>
          </a:p>
          <a:p>
            <a:pPr lvl="1"/>
            <a:r>
              <a:rPr lang="en-US" sz="1400" smtClean="0"/>
              <a:t>Peer review of initial submission of MPC data underwent peer review.  Some liens required for these data, others for subsequent submissions </a:t>
            </a:r>
          </a:p>
          <a:p>
            <a:pPr lvl="1"/>
            <a:r>
              <a:rPr lang="en-US" sz="1400" smtClean="0"/>
              <a:t>MPC still does not have a configuration controlled pipeline so reviews are required for each delivery.  </a:t>
            </a:r>
          </a:p>
          <a:p>
            <a:pPr lvl="1"/>
            <a:r>
              <a:rPr lang="en-US" sz="1400" smtClean="0"/>
              <a:t>Probably limits us to one delivery per year instead of per quarter. </a:t>
            </a:r>
          </a:p>
          <a:p>
            <a:pPr eaLnBrk="1" hangingPunct="1">
              <a:buFontTx/>
              <a:buNone/>
            </a:pPr>
            <a:endParaRPr lang="en-US" sz="1200" smtClean="0"/>
          </a:p>
          <a:p>
            <a:pPr eaLnBrk="1" hangingPunct="1"/>
            <a:r>
              <a:rPr lang="en-US" sz="2000" b="1" smtClean="0"/>
              <a:t>Ferret-2 </a:t>
            </a:r>
          </a:p>
          <a:p>
            <a:pPr lvl="1" eaLnBrk="1" hangingPunct="1"/>
            <a:r>
              <a:rPr lang="en-US" sz="1400" smtClean="0"/>
              <a:t>Completed the Simple Search phase of the SBN Data Ferret and released it at DPS/EPSC in October 2011</a:t>
            </a:r>
          </a:p>
          <a:p>
            <a:pPr lvl="1"/>
            <a:r>
              <a:rPr lang="en-US" sz="1400" smtClean="0"/>
              <a:t>Well received at demos</a:t>
            </a:r>
          </a:p>
          <a:p>
            <a:pPr lvl="1"/>
            <a:r>
              <a:rPr lang="en-US" sz="1400" smtClean="0"/>
              <a:t>Advanced search on hold while staff work on PDS4 version of OLAF for LADEE</a:t>
            </a:r>
          </a:p>
          <a:p>
            <a:pPr>
              <a:buFontTx/>
              <a:buNone/>
            </a:pPr>
            <a:endParaRPr lang="en-US" sz="1200" smtClean="0"/>
          </a:p>
          <a:p>
            <a:r>
              <a:rPr lang="en-US" sz="2000" b="1" smtClean="0"/>
              <a:t>OLAF (On-Line Archiving Facility)</a:t>
            </a:r>
            <a:r>
              <a:rPr lang="en-US" sz="1600" b="1" smtClean="0"/>
              <a:t> </a:t>
            </a:r>
          </a:p>
          <a:p>
            <a:pPr lvl="1"/>
            <a:r>
              <a:rPr lang="en-US" sz="1400" smtClean="0"/>
              <a:t>SBN is working on  creating a new version of OLAF to produce archive volumes in PDS4 standards. Needed immediately for LADDEE-LDEX, but ultimately for PDS3 --&gt;  PDS4 migration.  </a:t>
            </a:r>
          </a:p>
          <a:p>
            <a:pPr>
              <a:buFontTx/>
              <a:buNone/>
            </a:pPr>
            <a:endParaRPr lang="en-US" sz="1200" smtClean="0"/>
          </a:p>
          <a:p>
            <a:pPr>
              <a:buFontTx/>
              <a:buNone/>
            </a:pPr>
            <a:endParaRPr lang="en-US" sz="1200" smtClean="0"/>
          </a:p>
          <a:p>
            <a:pPr eaLnBrk="1" hangingPunct="1">
              <a:buFontTx/>
              <a:buNone/>
            </a:pPr>
            <a:endParaRPr lang="en-US" sz="1200" b="1" smtClean="0"/>
          </a:p>
          <a:p>
            <a:pPr eaLnBrk="1" hangingPunct="1">
              <a:buFontTx/>
              <a:buNone/>
            </a:pPr>
            <a:endParaRPr lang="en-US" sz="1200" smtClean="0"/>
          </a:p>
        </p:txBody>
      </p:sp>
      <p:grpSp>
        <p:nvGrpSpPr>
          <p:cNvPr id="20487" name="Group 4"/>
          <p:cNvGrpSpPr>
            <a:grpSpLocks/>
          </p:cNvGrpSpPr>
          <p:nvPr/>
        </p:nvGrpSpPr>
        <p:grpSpPr bwMode="auto">
          <a:xfrm>
            <a:off x="971550" y="0"/>
            <a:ext cx="7129463" cy="982663"/>
            <a:chOff x="612" y="0"/>
            <a:chExt cx="4491" cy="619"/>
          </a:xfrm>
        </p:grpSpPr>
        <p:pic>
          <p:nvPicPr>
            <p:cNvPr id="20488" name="Picture 8" descr="l2_top_banner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48" y="0"/>
              <a:ext cx="3855" cy="6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489" name="Picture 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12" y="0"/>
              <a:ext cx="521" cy="5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4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3/27/12</a:t>
            </a:r>
            <a:endParaRPr lang="en-US" sz="1400">
              <a:latin typeface="Times" pitchFamily="1" charset="0"/>
            </a:endParaRPr>
          </a:p>
        </p:txBody>
      </p:sp>
      <p:sp>
        <p:nvSpPr>
          <p:cNvPr id="21507" name="Footer Placeholder 5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SBN report for PDS Management Council                </a:t>
            </a:r>
            <a:endParaRPr lang="en-US" sz="1400">
              <a:latin typeface="Times" pitchFamily="1" charset="0"/>
            </a:endParaRPr>
          </a:p>
        </p:txBody>
      </p:sp>
      <p:sp>
        <p:nvSpPr>
          <p:cNvPr id="2150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mfa </a:t>
            </a:r>
            <a:fld id="{CDE75A83-0764-4935-8458-927033EC50D2}" type="slidenum">
              <a:rPr lang="en-US"/>
              <a:pPr/>
              <a:t>5</a:t>
            </a:fld>
            <a:endParaRPr lang="en-US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982663"/>
            <a:ext cx="6705600" cy="501650"/>
          </a:xfrm>
        </p:spPr>
        <p:txBody>
          <a:bodyPr/>
          <a:lstStyle/>
          <a:p>
            <a:pPr eaLnBrk="1" hangingPunct="1"/>
            <a:r>
              <a:rPr lang="en-US" sz="2000" b="1" i="1" smtClean="0"/>
              <a:t>ACCOMPLISHMENTS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107950" y="1412875"/>
            <a:ext cx="8856663" cy="5184775"/>
          </a:xfrm>
        </p:spPr>
        <p:txBody>
          <a:bodyPr/>
          <a:lstStyle/>
          <a:p>
            <a:pPr eaLnBrk="1" hangingPunct="1"/>
            <a:r>
              <a:rPr lang="en-US" sz="1800" b="1" smtClean="0"/>
              <a:t>NASA Challenge Program</a:t>
            </a:r>
          </a:p>
          <a:p>
            <a:pPr eaLnBrk="1" hangingPunct="1"/>
            <a:r>
              <a:rPr lang="en-US" sz="1600" smtClean="0"/>
              <a:t>Orchestrated by TopCoder</a:t>
            </a:r>
            <a:endParaRPr lang="en-US" sz="1400" smtClean="0"/>
          </a:p>
          <a:p>
            <a:pPr lvl="1" eaLnBrk="1" hangingPunct="1"/>
            <a:r>
              <a:rPr lang="en-US" sz="1400" smtClean="0"/>
              <a:t>Competitive community of programmers</a:t>
            </a:r>
          </a:p>
          <a:p>
            <a:pPr lvl="1" eaLnBrk="1" hangingPunct="1"/>
            <a:r>
              <a:rPr lang="en-US" sz="1400" smtClean="0"/>
              <a:t>Challenged to find new ways to search, visualize or otherwise use NASA data</a:t>
            </a:r>
          </a:p>
          <a:p>
            <a:pPr eaLnBrk="1" hangingPunct="1"/>
            <a:r>
              <a:rPr lang="en-US" sz="1600" smtClean="0"/>
              <a:t>PDS Challenge 1 </a:t>
            </a:r>
          </a:p>
          <a:p>
            <a:pPr lvl="1" eaLnBrk="1" hangingPunct="1"/>
            <a:r>
              <a:rPr lang="en-US" sz="1400" smtClean="0"/>
              <a:t>Test data were International Halley Watch – missions + remote sensing</a:t>
            </a:r>
          </a:p>
          <a:p>
            <a:pPr lvl="1" eaLnBrk="1" hangingPunct="1"/>
            <a:r>
              <a:rPr lang="en-US" sz="1400" smtClean="0"/>
              <a:t>Resulted in database design for harvesting and storing data and metadata – foundation for future challenges</a:t>
            </a:r>
            <a:r>
              <a:rPr lang="en-US" sz="1000" smtClean="0"/>
              <a:t> </a:t>
            </a:r>
          </a:p>
          <a:p>
            <a:pPr eaLnBrk="1" hangingPunct="1"/>
            <a:r>
              <a:rPr lang="en-US" sz="1600" smtClean="0"/>
              <a:t>PDS Challenge 2</a:t>
            </a:r>
          </a:p>
          <a:p>
            <a:pPr lvl="1" eaLnBrk="1" hangingPunct="1"/>
            <a:r>
              <a:rPr lang="en-US" sz="1400" smtClean="0"/>
              <a:t>Test data expanded to include additional comet data sets, including data from Deep Impact, some ground-based observations and some typical catalogs of physical properties</a:t>
            </a:r>
          </a:p>
          <a:p>
            <a:pPr lvl="1" eaLnBrk="1" hangingPunct="1"/>
            <a:r>
              <a:rPr lang="en-US" sz="1400" smtClean="0"/>
              <a:t>Challenged to come up with new ideas for using PDS data.</a:t>
            </a:r>
          </a:p>
          <a:p>
            <a:pPr lvl="1" eaLnBrk="1" hangingPunct="1"/>
            <a:r>
              <a:rPr lang="en-US" sz="1000" smtClean="0"/>
              <a:t> </a:t>
            </a:r>
            <a:r>
              <a:rPr lang="en-US" sz="1400" smtClean="0"/>
              <a:t>Upcoming rounds will include challenges aimed at hard science applications, educational uses, and the general public.</a:t>
            </a:r>
          </a:p>
          <a:p>
            <a:pPr eaLnBrk="1" hangingPunct="1"/>
            <a:r>
              <a:rPr lang="en-US" sz="1600" smtClean="0"/>
              <a:t>SBN provides data, a CPU and disk space, local support for software installation, reviews and feedback on submissions.</a:t>
            </a:r>
          </a:p>
          <a:p>
            <a:pPr eaLnBrk="1" hangingPunct="1"/>
            <a:r>
              <a:rPr lang="en-US" sz="1600" smtClean="0"/>
              <a:t>Rumors of NASA Challenge being featured in a White House Initiative Announcement.</a:t>
            </a:r>
            <a:endParaRPr lang="en-US" sz="1600" b="1" i="1" smtClean="0"/>
          </a:p>
          <a:p>
            <a:pPr eaLnBrk="1" hangingPunct="1">
              <a:buFontTx/>
              <a:buNone/>
            </a:pPr>
            <a:endParaRPr lang="en-US" sz="1400" b="1" smtClean="0"/>
          </a:p>
          <a:p>
            <a:pPr eaLnBrk="1" hangingPunct="1">
              <a:buFontTx/>
              <a:buNone/>
            </a:pPr>
            <a:endParaRPr lang="en-US" sz="1400" smtClean="0"/>
          </a:p>
          <a:p>
            <a:pPr eaLnBrk="1" hangingPunct="1"/>
            <a:endParaRPr lang="en-US" sz="2000" smtClean="0"/>
          </a:p>
          <a:p>
            <a:pPr eaLnBrk="1" hangingPunct="1">
              <a:buFontTx/>
              <a:buNone/>
            </a:pPr>
            <a:r>
              <a:rPr lang="en-US" sz="2000" smtClean="0"/>
              <a:t>           </a:t>
            </a:r>
            <a:endParaRPr lang="en-US" sz="2000" smtClean="0">
              <a:solidFill>
                <a:srgbClr val="FF0000"/>
              </a:solidFill>
            </a:endParaRPr>
          </a:p>
        </p:txBody>
      </p:sp>
      <p:grpSp>
        <p:nvGrpSpPr>
          <p:cNvPr id="21511" name="Group 4"/>
          <p:cNvGrpSpPr>
            <a:grpSpLocks/>
          </p:cNvGrpSpPr>
          <p:nvPr/>
        </p:nvGrpSpPr>
        <p:grpSpPr bwMode="auto">
          <a:xfrm>
            <a:off x="971550" y="0"/>
            <a:ext cx="7129463" cy="982663"/>
            <a:chOff x="612" y="0"/>
            <a:chExt cx="4491" cy="619"/>
          </a:xfrm>
        </p:grpSpPr>
        <p:pic>
          <p:nvPicPr>
            <p:cNvPr id="21512" name="Picture 8" descr="l2_top_banner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48" y="0"/>
              <a:ext cx="3855" cy="6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13" name="Picture 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12" y="0"/>
              <a:ext cx="521" cy="5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4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3/27/12</a:t>
            </a:r>
            <a:endParaRPr lang="en-US" sz="1400">
              <a:latin typeface="Times" pitchFamily="1" charset="0"/>
            </a:endParaRPr>
          </a:p>
        </p:txBody>
      </p:sp>
      <p:sp>
        <p:nvSpPr>
          <p:cNvPr id="22531" name="Footer Placeholder 5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SBN report for PDS Management Council                </a:t>
            </a:r>
            <a:endParaRPr lang="en-US" sz="1400">
              <a:latin typeface="Times" pitchFamily="1" charset="0"/>
            </a:endParaRPr>
          </a:p>
        </p:txBody>
      </p:sp>
      <p:sp>
        <p:nvSpPr>
          <p:cNvPr id="2253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mfa </a:t>
            </a:r>
            <a:fld id="{8EDD49AA-43B7-42C9-9603-07DAF3F89037}" type="slidenum">
              <a:rPr lang="en-US"/>
              <a:pPr/>
              <a:t>6</a:t>
            </a:fld>
            <a:endParaRPr lang="en-US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982663"/>
            <a:ext cx="6705600" cy="501650"/>
          </a:xfrm>
        </p:spPr>
        <p:txBody>
          <a:bodyPr/>
          <a:lstStyle/>
          <a:p>
            <a:pPr eaLnBrk="1" hangingPunct="1"/>
            <a:r>
              <a:rPr lang="en-US" sz="2000" b="1" i="1" smtClean="0"/>
              <a:t>PROBLEMS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107950" y="1412875"/>
            <a:ext cx="8856663" cy="5184775"/>
          </a:xfrm>
        </p:spPr>
        <p:txBody>
          <a:bodyPr/>
          <a:lstStyle/>
          <a:p>
            <a:pPr eaLnBrk="1" hangingPunct="1"/>
            <a:r>
              <a:rPr lang="en-US" sz="1600" b="1" smtClean="0"/>
              <a:t>NEO Surveys</a:t>
            </a:r>
          </a:p>
          <a:p>
            <a:pPr lvl="1"/>
            <a:r>
              <a:rPr lang="en-US" sz="1400" smtClean="0"/>
              <a:t>PMDAP provided funding to archive images from NEAT Survey at SBN but nobody told SBN until data provider wanted to deliver</a:t>
            </a:r>
          </a:p>
          <a:p>
            <a:pPr lvl="1"/>
            <a:r>
              <a:rPr lang="en-US" sz="1400" smtClean="0"/>
              <a:t>Large data volume will require addition of new servers and storage </a:t>
            </a:r>
          </a:p>
          <a:p>
            <a:pPr lvl="1"/>
            <a:r>
              <a:rPr lang="en-US" sz="1400" smtClean="0"/>
              <a:t>Software development needed to support the necessary search capabilities.</a:t>
            </a:r>
          </a:p>
          <a:p>
            <a:pPr>
              <a:buFontTx/>
              <a:buNone/>
            </a:pPr>
            <a:endParaRPr lang="en-US" sz="1400" smtClean="0"/>
          </a:p>
          <a:p>
            <a:pPr lvl="1"/>
            <a:r>
              <a:rPr lang="en-US" sz="1400" smtClean="0"/>
              <a:t>Proceeding with the NEAT survey to help them prepare a sample of their data for review.  The initial sample was reviewed in June 2011, and reviewers gave useful feedback but said they need a larger sample.</a:t>
            </a:r>
          </a:p>
          <a:p>
            <a:pPr lvl="1"/>
            <a:r>
              <a:rPr lang="en-US" sz="1400" smtClean="0"/>
              <a:t>Talking with the LONEOS survey about the possibility of their preparing their data for submission to PDS.</a:t>
            </a:r>
          </a:p>
          <a:p>
            <a:pPr eaLnBrk="1" hangingPunct="1">
              <a:buFontTx/>
              <a:buNone/>
            </a:pPr>
            <a:endParaRPr lang="en-US" sz="1400" b="1" smtClean="0"/>
          </a:p>
          <a:p>
            <a:pPr eaLnBrk="1" hangingPunct="1"/>
            <a:r>
              <a:rPr lang="en-US" sz="1600" b="1" smtClean="0"/>
              <a:t>Other</a:t>
            </a:r>
            <a:r>
              <a:rPr lang="en-US" sz="1600" smtClean="0"/>
              <a:t> </a:t>
            </a:r>
            <a:r>
              <a:rPr lang="en-US" sz="1600" b="1" smtClean="0"/>
              <a:t>international missions</a:t>
            </a:r>
          </a:p>
          <a:p>
            <a:pPr lvl="1" eaLnBrk="1" hangingPunct="1"/>
            <a:r>
              <a:rPr lang="en-US" sz="1400" smtClean="0"/>
              <a:t>NEOSAT </a:t>
            </a:r>
          </a:p>
          <a:p>
            <a:pPr lvl="2" eaLnBrk="1" hangingPunct="1"/>
            <a:r>
              <a:rPr lang="en-US" sz="1200" smtClean="0"/>
              <a:t>approached by Canadian PI about archiving</a:t>
            </a:r>
          </a:p>
          <a:p>
            <a:pPr lvl="2" eaLnBrk="1" hangingPunct="1"/>
            <a:r>
              <a:rPr lang="en-US" sz="1200" smtClean="0"/>
              <a:t>One US Co-I on project</a:t>
            </a:r>
          </a:p>
          <a:p>
            <a:pPr lvl="1" eaLnBrk="1" hangingPunct="1"/>
            <a:r>
              <a:rPr lang="en-US" sz="1400" smtClean="0"/>
              <a:t>Luna Glob</a:t>
            </a:r>
          </a:p>
          <a:p>
            <a:pPr lvl="2" eaLnBrk="1" hangingPunct="1"/>
            <a:r>
              <a:rPr lang="en-US" sz="1200" smtClean="0"/>
              <a:t>Who should work with Russians?</a:t>
            </a:r>
          </a:p>
          <a:p>
            <a:pPr eaLnBrk="1" hangingPunct="1">
              <a:buFontTx/>
              <a:buNone/>
            </a:pPr>
            <a:r>
              <a:rPr lang="en-US" sz="2000" smtClean="0"/>
              <a:t>           </a:t>
            </a:r>
            <a:endParaRPr lang="en-US" sz="2000" smtClean="0">
              <a:solidFill>
                <a:srgbClr val="FF0000"/>
              </a:solidFill>
            </a:endParaRPr>
          </a:p>
        </p:txBody>
      </p:sp>
      <p:grpSp>
        <p:nvGrpSpPr>
          <p:cNvPr id="22535" name="Group 4"/>
          <p:cNvGrpSpPr>
            <a:grpSpLocks/>
          </p:cNvGrpSpPr>
          <p:nvPr/>
        </p:nvGrpSpPr>
        <p:grpSpPr bwMode="auto">
          <a:xfrm>
            <a:off x="971550" y="0"/>
            <a:ext cx="7129463" cy="982663"/>
            <a:chOff x="612" y="0"/>
            <a:chExt cx="4491" cy="619"/>
          </a:xfrm>
        </p:grpSpPr>
        <p:pic>
          <p:nvPicPr>
            <p:cNvPr id="22536" name="Picture 8" descr="l2_top_banner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48" y="0"/>
              <a:ext cx="3855" cy="6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37" name="Picture 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12" y="0"/>
              <a:ext cx="521" cy="5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4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3/27/12</a:t>
            </a:r>
            <a:endParaRPr lang="en-US" sz="1400">
              <a:latin typeface="Times" pitchFamily="1" charset="0"/>
            </a:endParaRPr>
          </a:p>
        </p:txBody>
      </p:sp>
      <p:sp>
        <p:nvSpPr>
          <p:cNvPr id="23555" name="Footer Placeholder 5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SBN report for PDS Management Council                </a:t>
            </a:r>
            <a:endParaRPr lang="en-US" sz="1400">
              <a:latin typeface="Times" pitchFamily="1" charset="0"/>
            </a:endParaRPr>
          </a:p>
        </p:txBody>
      </p:sp>
      <p:sp>
        <p:nvSpPr>
          <p:cNvPr id="2355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mfa </a:t>
            </a:r>
            <a:fld id="{079C8379-6CEE-48D4-BAD8-1FC4F3475C58}" type="slidenum">
              <a:rPr lang="en-US"/>
              <a:pPr/>
              <a:t>7</a:t>
            </a:fld>
            <a:endParaRPr lang="en-US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982663"/>
            <a:ext cx="6705600" cy="430212"/>
          </a:xfrm>
        </p:spPr>
        <p:txBody>
          <a:bodyPr/>
          <a:lstStyle/>
          <a:p>
            <a:pPr eaLnBrk="1" hangingPunct="1"/>
            <a:r>
              <a:rPr lang="en-US" sz="2400" b="1" i="1" smtClean="0"/>
              <a:t>PROBLEMS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250825" y="1341438"/>
            <a:ext cx="8785225" cy="5183187"/>
          </a:xfrm>
          <a:ln>
            <a:solidFill>
              <a:schemeClr val="accent1"/>
            </a:solidFill>
          </a:ln>
        </p:spPr>
        <p:txBody>
          <a:bodyPr/>
          <a:lstStyle/>
          <a:p>
            <a:pPr eaLnBrk="1" hangingPunct="1"/>
            <a:r>
              <a:rPr lang="en-US" sz="2000" b="1" smtClean="0">
                <a:solidFill>
                  <a:srgbClr val="A50021"/>
                </a:solidFill>
              </a:rPr>
              <a:t>Rosetta</a:t>
            </a:r>
            <a:r>
              <a:rPr lang="en-US" sz="2000" smtClean="0">
                <a:solidFill>
                  <a:srgbClr val="A50021"/>
                </a:solidFill>
              </a:rPr>
              <a:t> </a:t>
            </a:r>
          </a:p>
          <a:p>
            <a:pPr eaLnBrk="1" hangingPunct="1"/>
            <a:endParaRPr lang="en-US" sz="2000" smtClean="0">
              <a:solidFill>
                <a:srgbClr val="A50021"/>
              </a:solidFill>
            </a:endParaRPr>
          </a:p>
          <a:p>
            <a:pPr eaLnBrk="1" hangingPunct="1"/>
            <a:r>
              <a:rPr lang="en-US" sz="1800" smtClean="0"/>
              <a:t>VIRTIS still has not delivered data from Šteins flyby</a:t>
            </a:r>
          </a:p>
          <a:p>
            <a:pPr eaLnBrk="1" hangingPunct="1"/>
            <a:r>
              <a:rPr lang="en-US" sz="1800" smtClean="0"/>
              <a:t>PSA short-staffed and no budget for reviews</a:t>
            </a:r>
          </a:p>
          <a:p>
            <a:pPr lvl="1" eaLnBrk="1" hangingPunct="1"/>
            <a:r>
              <a:rPr lang="en-US" sz="1600" smtClean="0"/>
              <a:t>Pushing to release recalibrated RPS_IEC and ROSINA data without review</a:t>
            </a:r>
          </a:p>
          <a:p>
            <a:pPr lvl="1" eaLnBrk="1" hangingPunct="1"/>
            <a:r>
              <a:rPr lang="en-US" sz="1600" smtClean="0"/>
              <a:t>Pushing to release NAVCAM data without review</a:t>
            </a:r>
          </a:p>
          <a:p>
            <a:pPr eaLnBrk="1" hangingPunct="1"/>
            <a:r>
              <a:rPr lang="en-US" sz="1800" smtClean="0"/>
              <a:t>PSA review procedures cause problems for US reviewers</a:t>
            </a:r>
          </a:p>
          <a:p>
            <a:pPr eaLnBrk="1" hangingPunct="1"/>
            <a:r>
              <a:rPr lang="en-US" sz="1800" smtClean="0"/>
              <a:t>Commissioning data for Philae lander ready for final archiving</a:t>
            </a:r>
          </a:p>
          <a:p>
            <a:pPr lvl="1" eaLnBrk="1" hangingPunct="1"/>
            <a:r>
              <a:rPr lang="en-US" sz="1600" smtClean="0"/>
              <a:t>PSA not ready to release</a:t>
            </a:r>
          </a:p>
          <a:p>
            <a:pPr eaLnBrk="1" hangingPunct="1">
              <a:buFontTx/>
              <a:buNone/>
            </a:pPr>
            <a:r>
              <a:rPr lang="en-US" sz="1400" smtClean="0"/>
              <a:t> </a:t>
            </a:r>
          </a:p>
          <a:p>
            <a:pPr eaLnBrk="1" hangingPunct="1"/>
            <a:r>
              <a:rPr lang="en-US" sz="1800" smtClean="0"/>
              <a:t>Lutetia flyby (July 2010) data</a:t>
            </a:r>
          </a:p>
          <a:p>
            <a:pPr lvl="1" eaLnBrk="1" hangingPunct="1"/>
            <a:r>
              <a:rPr lang="en-US" sz="1600" smtClean="0"/>
              <a:t>US review panel April 2-3 at University of Maryland (face-to-face)</a:t>
            </a:r>
          </a:p>
          <a:p>
            <a:pPr lvl="1" eaLnBrk="1" hangingPunct="1"/>
            <a:r>
              <a:rPr lang="en-US" sz="1600" smtClean="0"/>
              <a:t>European review panel tentatively scheduled for April 10 at ESTEC (WebEx). </a:t>
            </a:r>
          </a:p>
          <a:p>
            <a:pPr lvl="1" eaLnBrk="1" hangingPunct="1"/>
            <a:r>
              <a:rPr lang="en-US" sz="1600" smtClean="0"/>
              <a:t>23 datasets from 10 instruments, total volume 38Gb.	</a:t>
            </a:r>
            <a:r>
              <a:rPr lang="en-US" sz="1000" smtClean="0"/>
              <a:t>											</a:t>
            </a:r>
            <a:r>
              <a:rPr lang="en-US" sz="1000" smtClean="0">
                <a:solidFill>
                  <a:srgbClr val="A50021"/>
                </a:solidFill>
              </a:rPr>
              <a:t>																																																													 </a:t>
            </a:r>
          </a:p>
          <a:p>
            <a:pPr eaLnBrk="1" hangingPunct="1">
              <a:buFontTx/>
              <a:buNone/>
            </a:pPr>
            <a:endParaRPr lang="en-US" sz="800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endParaRPr lang="en-US" sz="1200" smtClean="0">
              <a:solidFill>
                <a:srgbClr val="A50021"/>
              </a:solidFill>
            </a:endParaRPr>
          </a:p>
        </p:txBody>
      </p:sp>
      <p:grpSp>
        <p:nvGrpSpPr>
          <p:cNvPr id="23559" name="Group 4"/>
          <p:cNvGrpSpPr>
            <a:grpSpLocks/>
          </p:cNvGrpSpPr>
          <p:nvPr/>
        </p:nvGrpSpPr>
        <p:grpSpPr bwMode="auto">
          <a:xfrm>
            <a:off x="971550" y="0"/>
            <a:ext cx="7129463" cy="982663"/>
            <a:chOff x="612" y="0"/>
            <a:chExt cx="4491" cy="619"/>
          </a:xfrm>
        </p:grpSpPr>
        <p:pic>
          <p:nvPicPr>
            <p:cNvPr id="23560" name="Picture 8" descr="l2_top_banner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48" y="0"/>
              <a:ext cx="3855" cy="6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61" name="Picture 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12" y="0"/>
              <a:ext cx="521" cy="5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4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3/27/12</a:t>
            </a:r>
            <a:endParaRPr lang="en-US" sz="1400">
              <a:latin typeface="Times" pitchFamily="1" charset="0"/>
            </a:endParaRPr>
          </a:p>
        </p:txBody>
      </p:sp>
      <p:sp>
        <p:nvSpPr>
          <p:cNvPr id="24579" name="Footer Placeholder 5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SBN report for PDS Management Council                </a:t>
            </a:r>
            <a:endParaRPr lang="en-US" sz="1400">
              <a:latin typeface="Times" pitchFamily="1" charset="0"/>
            </a:endParaRPr>
          </a:p>
        </p:txBody>
      </p:sp>
      <p:sp>
        <p:nvSpPr>
          <p:cNvPr id="2458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mfa </a:t>
            </a:r>
            <a:fld id="{F2532D06-85F3-4C79-B9E8-3E532F34CB35}" type="slidenum">
              <a:rPr lang="en-US"/>
              <a:pPr/>
              <a:t>8</a:t>
            </a:fld>
            <a:endParaRPr lang="en-US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982663"/>
            <a:ext cx="6705600" cy="430212"/>
          </a:xfrm>
        </p:spPr>
        <p:txBody>
          <a:bodyPr/>
          <a:lstStyle/>
          <a:p>
            <a:pPr eaLnBrk="1" hangingPunct="1"/>
            <a:r>
              <a:rPr lang="en-US" sz="2400" b="1" i="1" smtClean="0"/>
              <a:t>New Issue for Thought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250825" y="1341438"/>
            <a:ext cx="8785225" cy="5183187"/>
          </a:xfrm>
          <a:ln>
            <a:solidFill>
              <a:schemeClr val="accent1"/>
            </a:solidFill>
          </a:ln>
        </p:spPr>
        <p:txBody>
          <a:bodyPr/>
          <a:lstStyle/>
          <a:p>
            <a:pPr eaLnBrk="1" hangingPunct="1"/>
            <a:endParaRPr lang="en-US" sz="2000" b="1" smtClean="0"/>
          </a:p>
          <a:p>
            <a:pPr eaLnBrk="1" hangingPunct="1"/>
            <a:r>
              <a:rPr lang="en-US" sz="2000" b="1" smtClean="0"/>
              <a:t>AAAS Meeting – Session on Making Data Public</a:t>
            </a:r>
            <a:r>
              <a:rPr lang="en-US" sz="2000" smtClean="0">
                <a:solidFill>
                  <a:srgbClr val="A50021"/>
                </a:solidFill>
              </a:rPr>
              <a:t> </a:t>
            </a:r>
          </a:p>
          <a:p>
            <a:pPr eaLnBrk="1" hangingPunct="1"/>
            <a:r>
              <a:rPr lang="en-US" sz="1800" smtClean="0"/>
              <a:t>Talks by medical geneticist, oceanographer, science sociologist</a:t>
            </a:r>
          </a:p>
          <a:p>
            <a:pPr eaLnBrk="1" hangingPunct="1"/>
            <a:r>
              <a:rPr lang="en-US" sz="1800" smtClean="0"/>
              <a:t>Strong consensus that</a:t>
            </a:r>
          </a:p>
          <a:p>
            <a:pPr lvl="1" eaLnBrk="1" hangingPunct="1"/>
            <a:r>
              <a:rPr lang="en-US" sz="1400" smtClean="0"/>
              <a:t>A</a:t>
            </a:r>
            <a:r>
              <a:rPr lang="en-US" sz="1600" smtClean="0"/>
              <a:t>ll funding agencies should require public release of all data</a:t>
            </a:r>
          </a:p>
          <a:p>
            <a:pPr lvl="1" eaLnBrk="1" hangingPunct="1"/>
            <a:r>
              <a:rPr lang="en-US" sz="1600" smtClean="0"/>
              <a:t>Journals should require data to be public before publishing articles</a:t>
            </a:r>
          </a:p>
          <a:p>
            <a:pPr lvl="1" eaLnBrk="1" hangingPunct="1"/>
            <a:r>
              <a:rPr lang="en-US" sz="1600" smtClean="0"/>
              <a:t>Data should be public very quickly – no peer review</a:t>
            </a:r>
          </a:p>
          <a:p>
            <a:pPr eaLnBrk="1" hangingPunct="1"/>
            <a:r>
              <a:rPr lang="en-US" sz="1800" smtClean="0"/>
              <a:t>Is this something to consider for PDS4?</a:t>
            </a:r>
          </a:p>
          <a:p>
            <a:pPr lvl="1" eaLnBrk="1" hangingPunct="1"/>
            <a:r>
              <a:rPr lang="en-US" sz="1600" smtClean="0"/>
              <a:t>SBN has always advocated for rigorous peer review</a:t>
            </a:r>
          </a:p>
          <a:p>
            <a:pPr lvl="1" eaLnBrk="1" hangingPunct="1"/>
            <a:r>
              <a:rPr lang="en-US" sz="1600" smtClean="0"/>
              <a:t>But we also always advocated for narrow format standards</a:t>
            </a:r>
            <a:r>
              <a:rPr lang="en-US" sz="200" smtClean="0"/>
              <a:t>										</a:t>
            </a:r>
            <a:r>
              <a:rPr lang="en-US" sz="200" smtClean="0">
                <a:solidFill>
                  <a:srgbClr val="A50021"/>
                </a:solidFill>
              </a:rPr>
              <a:t>																																																													 </a:t>
            </a:r>
          </a:p>
          <a:p>
            <a:pPr eaLnBrk="1" hangingPunct="1">
              <a:buFontTx/>
              <a:buNone/>
            </a:pPr>
            <a:endParaRPr lang="en-US" sz="800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endParaRPr lang="en-US" sz="1200" smtClean="0">
              <a:solidFill>
                <a:srgbClr val="A50021"/>
              </a:solidFill>
            </a:endParaRPr>
          </a:p>
        </p:txBody>
      </p:sp>
      <p:grpSp>
        <p:nvGrpSpPr>
          <p:cNvPr id="24583" name="Group 4"/>
          <p:cNvGrpSpPr>
            <a:grpSpLocks/>
          </p:cNvGrpSpPr>
          <p:nvPr/>
        </p:nvGrpSpPr>
        <p:grpSpPr bwMode="auto">
          <a:xfrm>
            <a:off x="971550" y="0"/>
            <a:ext cx="7129463" cy="982663"/>
            <a:chOff x="612" y="0"/>
            <a:chExt cx="4491" cy="619"/>
          </a:xfrm>
        </p:grpSpPr>
        <p:pic>
          <p:nvPicPr>
            <p:cNvPr id="24584" name="Picture 8" descr="l2_top_banner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48" y="0"/>
              <a:ext cx="3855" cy="6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585" name="Picture 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12" y="0"/>
              <a:ext cx="521" cy="5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BN">
  <a:themeElements>
    <a:clrScheme name="SB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B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SB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X:Templates:My Templates:SBN.pot</Template>
  <TotalTime>5531</TotalTime>
  <Words>863</Words>
  <Application>Microsoft Macintosh PowerPoint</Application>
  <PresentationFormat>On-screen Show (4:3)</PresentationFormat>
  <Paragraphs>143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13</vt:i4>
      </vt:variant>
      <vt:variant>
        <vt:lpstr>Slide Titles</vt:lpstr>
      </vt:variant>
      <vt:variant>
        <vt:i4>8</vt:i4>
      </vt:variant>
    </vt:vector>
  </HeadingPairs>
  <TitlesOfParts>
    <vt:vector size="25" baseType="lpstr">
      <vt:lpstr>Times</vt:lpstr>
      <vt:lpstr>ＭＳ Ｐゴシック</vt:lpstr>
      <vt:lpstr>Arial</vt:lpstr>
      <vt:lpstr>Verdana</vt:lpstr>
      <vt:lpstr>SBN</vt:lpstr>
      <vt:lpstr>1_SBN</vt:lpstr>
      <vt:lpstr>2_SBN</vt:lpstr>
      <vt:lpstr>3_SBN</vt:lpstr>
      <vt:lpstr>4_SBN</vt:lpstr>
      <vt:lpstr>5_SBN</vt:lpstr>
      <vt:lpstr>6_SBN</vt:lpstr>
      <vt:lpstr>7_SBN</vt:lpstr>
      <vt:lpstr>8_SBN</vt:lpstr>
      <vt:lpstr>9_SBN</vt:lpstr>
      <vt:lpstr>10_SBN</vt:lpstr>
      <vt:lpstr>11_SBN</vt:lpstr>
      <vt:lpstr>12_SBN</vt:lpstr>
      <vt:lpstr>The Small Bodies Node</vt:lpstr>
      <vt:lpstr>Overview of SBN Activities</vt:lpstr>
      <vt:lpstr>ACCOMPLISHMENTS</vt:lpstr>
      <vt:lpstr>ACCOMPLISHMENTS</vt:lpstr>
      <vt:lpstr>ACCOMPLISHMENTS</vt:lpstr>
      <vt:lpstr>PROBLEMS</vt:lpstr>
      <vt:lpstr>PROBLEMS</vt:lpstr>
      <vt:lpstr>New Issue for Thought</vt:lpstr>
    </vt:vector>
  </TitlesOfParts>
  <Company>Ż䀀窜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COSPAR Capacity Building Workshop on Planetary Science</dc:title>
  <dc:creator>Mike A'Hearn</dc:creator>
  <cp:lastModifiedBy>Elizabeth Warner</cp:lastModifiedBy>
  <cp:revision>183</cp:revision>
  <dcterms:created xsi:type="dcterms:W3CDTF">2012-03-26T20:14:43Z</dcterms:created>
  <dcterms:modified xsi:type="dcterms:W3CDTF">2012-04-11T21:53:41Z</dcterms:modified>
</cp:coreProperties>
</file>