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75" r:id="rId4"/>
    <p:sldId id="278" r:id="rId5"/>
    <p:sldId id="276" r:id="rId6"/>
    <p:sldId id="284" r:id="rId7"/>
    <p:sldId id="262" r:id="rId8"/>
    <p:sldId id="277" r:id="rId9"/>
    <p:sldId id="283" r:id="rId10"/>
    <p:sldId id="291" r:id="rId11"/>
    <p:sldId id="263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  <a:srgbClr val="E7F3F4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F52E9A7-5F2E-4CF5-AC8D-CF7D305BF8D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316FBB5-4D41-48E5-9932-C8E99317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28601EA-CAAF-4C2A-9A70-4DEBB9A0EE7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E1811DD-EF69-4302-931C-4A3C49019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09" indent="0" algn="ctr">
              <a:buNone/>
              <a:defRPr/>
            </a:lvl4pPr>
            <a:lvl5pPr marL="1828679" indent="0" algn="ctr">
              <a:buNone/>
              <a:defRPr/>
            </a:lvl5pPr>
            <a:lvl6pPr marL="2285849" indent="0" algn="ctr">
              <a:buNone/>
              <a:defRPr/>
            </a:lvl6pPr>
            <a:lvl7pPr marL="2743018" indent="0" algn="ctr">
              <a:buNone/>
              <a:defRPr/>
            </a:lvl7pPr>
            <a:lvl8pPr marL="3200188" indent="0" algn="ctr">
              <a:buNone/>
              <a:defRPr/>
            </a:lvl8pPr>
            <a:lvl9pPr marL="36573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E643-438E-49C5-9FCF-91798F63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3E45-0CFF-4CDC-8018-0C7A1891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BFE2-A1FB-415E-BFE3-DE1EAEE1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00"/>
            <a:ext cx="7772400" cy="8733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5" y="914400"/>
            <a:ext cx="8311793" cy="54457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359525"/>
            <a:ext cx="1905000" cy="457200"/>
          </a:xfrm>
        </p:spPr>
        <p:txBody>
          <a:bodyPr/>
          <a:lstStyle>
            <a:lvl1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March 27,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8800" y="6359525"/>
            <a:ext cx="2895600" cy="457200"/>
          </a:xfrm>
        </p:spPr>
        <p:txBody>
          <a:bodyPr/>
          <a:lstStyle>
            <a:lvl1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59525"/>
            <a:ext cx="1905000" cy="457200"/>
          </a:xfrm>
        </p:spPr>
        <p:txBody>
          <a:bodyPr/>
          <a:lstStyle>
            <a:lvl1pPr>
              <a:defRPr sz="105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B6B9291-8C66-4A0A-87AE-A3FAC2FE5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09" indent="0">
              <a:buNone/>
              <a:defRPr sz="1400"/>
            </a:lvl4pPr>
            <a:lvl5pPr marL="1828679" indent="0">
              <a:buNone/>
              <a:defRPr sz="1400"/>
            </a:lvl5pPr>
            <a:lvl6pPr marL="2285849" indent="0">
              <a:buNone/>
              <a:defRPr sz="1400"/>
            </a:lvl6pPr>
            <a:lvl7pPr marL="2743018" indent="0">
              <a:buNone/>
              <a:defRPr sz="1400"/>
            </a:lvl7pPr>
            <a:lvl8pPr marL="3200188" indent="0">
              <a:buNone/>
              <a:defRPr sz="1400"/>
            </a:lvl8pPr>
            <a:lvl9pPr marL="36573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2215-D748-4FD6-9A30-F27D5A60C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264A-7286-44D9-B749-CB079798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789E-214D-4DEC-9DDF-43B3CA1B8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8D3B-B566-41E0-B527-F8F9633C0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33F4-A381-4009-B382-1E335FD7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6CFC-9473-4626-90DA-98762E5F9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09" indent="0">
              <a:buNone/>
              <a:defRPr sz="2000"/>
            </a:lvl4pPr>
            <a:lvl5pPr marL="1828679" indent="0">
              <a:buNone/>
              <a:defRPr sz="2000"/>
            </a:lvl5pPr>
            <a:lvl6pPr marL="2285849" indent="0">
              <a:buNone/>
              <a:defRPr sz="2000"/>
            </a:lvl6pPr>
            <a:lvl7pPr marL="2743018" indent="0">
              <a:buNone/>
              <a:defRPr sz="2000"/>
            </a:lvl7pPr>
            <a:lvl8pPr marL="3200188" indent="0">
              <a:buNone/>
              <a:defRPr sz="2000"/>
            </a:lvl8pPr>
            <a:lvl9pPr marL="365735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95BF-55F3-4139-841B-D7A5E6643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275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7125"/>
            <a:ext cx="77724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9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March 27,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325" y="635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PDS Geosciences Node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7482E5-EF90-4AD4-A917-FFA3B9BFB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Arial" pitchFamily="34" charset="0"/>
          <a:ea typeface="ＭＳ Ｐゴシック" pitchFamily="2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Arial" charset="0"/>
          <a:ea typeface="ＭＳ Ｐゴシック" pitchFamily="2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Arial" charset="0"/>
          <a:ea typeface="ＭＳ Ｐゴシック" pitchFamily="2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Arial" charset="0"/>
          <a:ea typeface="ＭＳ Ｐゴシック" pitchFamily="2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Arial" charset="0"/>
          <a:ea typeface="ＭＳ Ｐゴシック" pitchFamily="24" charset="-128"/>
          <a:cs typeface="Arial" charset="0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6pPr>
      <a:lvl7pPr marL="91433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7pPr>
      <a:lvl8pPr marL="137150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8pPr>
      <a:lvl9pPr marL="182867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24" charset="-128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Arial" pitchFamily="34" charset="0"/>
          <a:ea typeface="ＭＳ Ｐゴシック" pitchFamily="24" charset="-128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Arial" pitchFamily="34" charset="0"/>
          <a:ea typeface="ＭＳ Ｐゴシック" pitchFamily="24" charset="-128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Arial" pitchFamily="34" charset="0"/>
          <a:ea typeface="ＭＳ Ｐゴシック" pitchFamily="24" charset="-128"/>
          <a:cs typeface="Arial" pitchFamily="34" charset="0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Arial" pitchFamily="34" charset="0"/>
          <a:ea typeface="ＭＳ Ｐゴシック" pitchFamily="24" charset="-128"/>
          <a:cs typeface="Arial" pitchFamily="34" charset="0"/>
        </a:defRPr>
      </a:lvl5pPr>
      <a:lvl6pPr marL="2514433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6pPr>
      <a:lvl7pPr marL="2971603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7pPr>
      <a:lvl8pPr marL="3428772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8pPr>
      <a:lvl9pPr marL="3885942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9pPr>
    </p:bodyStyle>
    <p:otherStyle>
      <a:defPPr>
        <a:defRPr lang="en-US"/>
      </a:defPPr>
      <a:lvl1pPr marL="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Geosciences Node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latin typeface="Arial" charset="0"/>
                <a:ea typeface="ＭＳ Ｐゴシック" pitchFamily="34" charset="-128"/>
                <a:cs typeface="Arial" charset="0"/>
              </a:rPr>
              <a:t>Ed Guinness</a:t>
            </a:r>
          </a:p>
          <a:p>
            <a:pPr>
              <a:lnSpc>
                <a:spcPct val="80000"/>
              </a:lnSpc>
            </a:pPr>
            <a:endParaRPr lang="en-US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MC Face-to-Face Meeting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Washington, DC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March 27-28, 2012</a:t>
            </a:r>
          </a:p>
          <a:p>
            <a:pPr eaLnBrk="1" hangingPunct="1">
              <a:lnSpc>
                <a:spcPct val="80000"/>
              </a:lnSpc>
            </a:pPr>
            <a:endParaRPr lang="en-US" sz="8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6" name="Picture 8" descr="l2_top_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873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ODE for Venus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31800" y="914400"/>
            <a:ext cx="8312150" cy="5445125"/>
          </a:xfrm>
        </p:spPr>
        <p:txBody>
          <a:bodyPr/>
          <a:lstStyle/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Currently under development. Expect public release by June 2012.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Initial release will include F-MIDR, Cx-MIDR, and possibly other data sets.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F69BC-8140-49C1-B4EE-53EE650BEA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974850"/>
            <a:ext cx="5926137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881063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Spectral Library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75BE5-E86F-4179-A269-CB663B9C097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030288"/>
            <a:ext cx="4352925" cy="344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51363" y="2520950"/>
            <a:ext cx="4435475" cy="3838575"/>
          </a:xfrm>
          <a:noFill/>
          <a:ln>
            <a:solidFill>
              <a:schemeClr val="tx1"/>
            </a:solidFill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4694238" y="1030288"/>
            <a:ext cx="4292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Search by keyword, sample classification, data type, or data provider.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2413" y="4748213"/>
            <a:ext cx="4097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types supported will include:</a:t>
            </a:r>
          </a:p>
          <a:p>
            <a:pPr lvl="1"/>
            <a:r>
              <a:rPr lang="en-US"/>
              <a:t>Reflectance, Emission, Raman, X-Ray Fluorescence, X-Ray Diffraction, LIBS, Microprobe.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873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Meetings and Workshops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31800" y="914400"/>
            <a:ext cx="8312150" cy="5191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CRISM Team Data Users’ Workshop, March 18, 2012.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Supported workshop by presenting how to acquire CRISM data through ODE.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Prototype MTRDR products were included in ODE for the workshop.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LPSC, March 19-22, 2012.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Demos of AN and ODE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and new tools that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we are developing.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Received feedback on tools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and suggestions for adding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new features.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CF5DA-2A9A-40FE-A4AF-22A4EE3B128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pic>
        <p:nvPicPr>
          <p:cNvPr id="14343" name="Picture 7" descr="C:\Users\guinness\Desktop\IMG_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957" y="2783523"/>
            <a:ext cx="4431598" cy="332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Mission Work: Active Missions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800" y="1184275"/>
            <a:ext cx="8312150" cy="492125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Active missions delivering data to Geosciences.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Mars – Odyssey, MER, Mars Express, and MRO.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Mercury – MESSENGER.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Moon – LRO.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Deliveries for these missions are going smoothly.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We average at least one delivery each month, sometimes more. 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C84AB-9957-4FAC-9F5D-B3554E42E49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Mission Work: Mars Science Laboratory (Curiosity)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84275"/>
            <a:ext cx="8312150" cy="5175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Background</a:t>
            </a:r>
          </a:p>
          <a:p>
            <a:pPr lvl="1">
              <a:defRPr/>
            </a:pPr>
            <a:r>
              <a:rPr lang="en-US" dirty="0" smtClean="0"/>
              <a:t>MSL landing is Aug. 5, 2012.</a:t>
            </a:r>
          </a:p>
          <a:p>
            <a:pPr lvl="1">
              <a:defRPr/>
            </a:pPr>
            <a:r>
              <a:rPr lang="en-US" dirty="0" smtClean="0"/>
              <a:t>First data release is Feb. 27, 2013, then a release every 90 sols.</a:t>
            </a:r>
          </a:p>
          <a:p>
            <a:pPr lvl="1">
              <a:defRPr/>
            </a:pPr>
            <a:r>
              <a:rPr lang="en-US" dirty="0" smtClean="0"/>
              <a:t>Ten science instruments plus engineering instruments, data to be archived at Geo, </a:t>
            </a:r>
            <a:r>
              <a:rPr lang="en-US" dirty="0" err="1" smtClean="0"/>
              <a:t>Img</a:t>
            </a:r>
            <a:r>
              <a:rPr lang="en-US" dirty="0" smtClean="0"/>
              <a:t>, </a:t>
            </a:r>
            <a:r>
              <a:rPr lang="en-US" dirty="0" err="1" smtClean="0"/>
              <a:t>Atm</a:t>
            </a:r>
            <a:r>
              <a:rPr lang="en-US" dirty="0" smtClean="0"/>
              <a:t>, and PPI.</a:t>
            </a:r>
          </a:p>
          <a:p>
            <a:pPr lvl="1">
              <a:defRPr/>
            </a:pPr>
            <a:r>
              <a:rPr lang="en-US" dirty="0" smtClean="0"/>
              <a:t>OPGS (Operations Product Generation System) creates all operations products and all instruments’ EDR products (except MSSS cameras).</a:t>
            </a:r>
          </a:p>
          <a:p>
            <a:pPr>
              <a:defRPr/>
            </a:pPr>
            <a:r>
              <a:rPr lang="en-US" dirty="0" smtClean="0"/>
              <a:t>Status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All teams are behind schedule. Some are WAY behind schedule.</a:t>
            </a:r>
            <a:r>
              <a:rPr lang="en-US" dirty="0" smtClean="0"/>
              <a:t> The 3 MSSS cameras don’t even have a schedule.</a:t>
            </a:r>
          </a:p>
          <a:p>
            <a:pPr lvl="1">
              <a:defRPr/>
            </a:pPr>
            <a:r>
              <a:rPr lang="en-US" dirty="0" smtClean="0"/>
              <a:t>A few peer reviews have been started. </a:t>
            </a:r>
            <a:r>
              <a:rPr lang="en-US" dirty="0" smtClean="0">
                <a:solidFill>
                  <a:srgbClr val="FF0000"/>
                </a:solidFill>
              </a:rPr>
              <a:t>None has finished.</a:t>
            </a:r>
            <a:r>
              <a:rPr lang="en-US" dirty="0" smtClean="0"/>
              <a:t> Teams and OPGS are very slow to respond to liens.</a:t>
            </a:r>
          </a:p>
          <a:p>
            <a:pPr lvl="1">
              <a:defRPr/>
            </a:pPr>
            <a:r>
              <a:rPr lang="en-US" dirty="0" smtClean="0"/>
              <a:t>End-to-end delivery tests with PDS should begin this summer, but most teams have nothing ready to test.</a:t>
            </a:r>
          </a:p>
          <a:p>
            <a:pPr>
              <a:defRPr/>
            </a:pPr>
            <a:r>
              <a:rPr lang="en-US" dirty="0" smtClean="0"/>
              <a:t>PDS and Project Deputy Scientist Joy Crisp have tried to integrate archive development with Project schedule, but archiving gets very low priority.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7B9B-0A09-44AF-A37E-4FB923308B8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9747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Mission Work: GRAIL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1800" y="1016000"/>
            <a:ext cx="8312150" cy="50895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Background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GRAIL began collecting data from lunar orbit March 7, 2012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First data release is Dec. 13, 2012, second release Oct. 11, 2013.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Twin spacecraft generate radio science data that are used to create gravity data products.</a:t>
            </a:r>
          </a:p>
          <a:p>
            <a:pPr lvl="2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Both types to be archived at Geosciences Node.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Dick Simpson serves as our Radio Science advisor.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Status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Archive development schedule was revised when work got behind. 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GRAIL team is editing Archive Volume and Data Product SIS.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Delivery to PDS for review expected by March 30.</a:t>
            </a:r>
          </a:p>
          <a:p>
            <a:pPr lvl="1">
              <a:buFont typeface="Arial" charset="0"/>
              <a:buNone/>
            </a:pPr>
            <a:endParaRPr lang="en-US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6F778-D533-4790-BB1F-DDF9B583DEF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NSSDC Deliveries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31800" y="1184275"/>
            <a:ext cx="8312150" cy="492125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To date 2,339 distinct volumes have been delivered to NSSDC. 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Includes data sets that are no longer accumulating.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Began processing first accumulating data sets, which will include 223 volumes (~650GB).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These volumes consists of Odyssey Radio Science and MER (Spirit) data.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AA697-C1F4-4E10-BB1E-2924950C855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68338" y="41275"/>
            <a:ext cx="7772400" cy="941388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Web Presence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1800" y="982663"/>
            <a:ext cx="8312150" cy="5122862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Geosciences Node Website</a:t>
            </a:r>
          </a:p>
          <a:p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Community Forum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FTP Archive Access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Analyst’s Notebook (AN)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MER, Phoenix, LCROSS, Apollo</a:t>
            </a:r>
          </a:p>
          <a:p>
            <a:pPr lvl="1"/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Planned for MSL</a:t>
            </a:r>
          </a:p>
          <a:p>
            <a:pPr lvl="1"/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Mosaic and target viewer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Orbital Data Explorer (ODE)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Lunar, Mars, Mercury, </a:t>
            </a:r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Venus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Query Tools and </a:t>
            </a:r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Map Interface</a:t>
            </a:r>
          </a:p>
          <a:p>
            <a:pPr lvl="1"/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Additional data sets</a:t>
            </a:r>
          </a:p>
          <a:p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Spectral Library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(In Development)</a:t>
            </a:r>
          </a:p>
          <a:p>
            <a:pPr>
              <a:buFontTx/>
              <a:buNone/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C14B-D72D-404D-90FF-0F39E0973BC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68338" y="68263"/>
            <a:ext cx="7772400" cy="941387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PDS Geosciences Website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1800" y="1009650"/>
            <a:ext cx="8312150" cy="5095875"/>
          </a:xfrm>
        </p:spPr>
        <p:txBody>
          <a:bodyPr/>
          <a:lstStyle/>
          <a:p>
            <a:pPr indent="0" algn="ctr">
              <a:buFont typeface="Arial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The primary portal for information and direct HTTP access to the PDS Geosciences Node Archives.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2043113"/>
            <a:ext cx="3630612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963" y="2117725"/>
          <a:ext cx="4267200" cy="33258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33600"/>
                <a:gridCol w="2133600"/>
              </a:tblGrid>
              <a:tr h="1857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March 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2011- February 29, 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</a:tr>
              <a:tr h="224496">
                <a:tc gridSpan="2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 Page </a:t>
                      </a:r>
                      <a:r>
                        <a:rPr lang="en-US" sz="1200" b="1" dirty="0" smtClean="0"/>
                        <a:t>Views</a:t>
                      </a:r>
                      <a:endParaRPr lang="en-US" sz="1200" b="1" dirty="0"/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/>
                        <a:t> Total Page Views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1,548,336 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/>
                        <a:t> Average Page Views per Day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4,230  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11626">
                <a:tc>
                  <a:txBody>
                    <a:bodyPr/>
                    <a:lstStyle/>
                    <a:p>
                      <a:r>
                        <a:rPr lang="en-US" sz="1200"/>
                        <a:t> Average Page Views per Visit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6.48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 </a:t>
                      </a:r>
                      <a:r>
                        <a:rPr lang="en-US" sz="1200" b="1" dirty="0" smtClean="0"/>
                        <a:t>Visits</a:t>
                      </a:r>
                      <a:endParaRPr lang="en-US" sz="1200" b="1" dirty="0"/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 dirty="0"/>
                        <a:t> Total Visits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 </a:t>
                      </a:r>
                      <a:r>
                        <a:rPr lang="en-US" sz="1200" dirty="0" smtClean="0"/>
                        <a:t> 238,929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/>
                        <a:t> Average Visits per Day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652 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/>
                        <a:t> Total Unique IPs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 </a:t>
                      </a:r>
                      <a:r>
                        <a:rPr lang="en-US" sz="1200" dirty="0" smtClean="0"/>
                        <a:t> 92,377 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 dirty="0"/>
                        <a:t> Average Visitor Stay Length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12:05 </a:t>
                      </a:r>
                      <a:endParaRPr lang="en-US" sz="1200" dirty="0"/>
                    </a:p>
                  </a:txBody>
                  <a:tcPr marL="19050" marR="19050" marT="19050" marB="19050" anchor="ctr"/>
                </a:tc>
              </a:tr>
              <a:tr h="2244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 </a:t>
                      </a:r>
                      <a:r>
                        <a:rPr lang="en-US" sz="1200" b="1" dirty="0" smtClean="0"/>
                        <a:t>Data</a:t>
                      </a:r>
                      <a:r>
                        <a:rPr lang="en-US" sz="1200" b="1" baseline="0" dirty="0" smtClean="0"/>
                        <a:t> Downloaded</a:t>
                      </a:r>
                      <a:endParaRPr lang="en-US" sz="1200" b="1" dirty="0"/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 dirty="0"/>
                        <a:t> Total </a:t>
                      </a:r>
                      <a:r>
                        <a:rPr lang="en-US" sz="1200" dirty="0" smtClean="0"/>
                        <a:t>Data Downloaded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33.41 </a:t>
                      </a:r>
                      <a:r>
                        <a:rPr lang="en-US" sz="1200" baseline="0" dirty="0" smtClean="0"/>
                        <a:t>TB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 dirty="0"/>
                        <a:t> Average </a:t>
                      </a:r>
                      <a:r>
                        <a:rPr lang="en-US" sz="1200" dirty="0" smtClean="0"/>
                        <a:t>per </a:t>
                      </a:r>
                      <a:r>
                        <a:rPr lang="en-US" sz="1200" dirty="0"/>
                        <a:t>Day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 91.28</a:t>
                      </a:r>
                      <a:r>
                        <a:rPr lang="en-US" sz="1200" dirty="0"/>
                        <a:t> </a:t>
                      </a:r>
                      <a:r>
                        <a:rPr lang="en-US" sz="1200" dirty="0" smtClean="0"/>
                        <a:t>GB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19050" marR="19050" marT="19050" marB="19050" anchor="ctr"/>
                </a:tc>
              </a:tr>
              <a:tr h="224496">
                <a:tc>
                  <a:txBody>
                    <a:bodyPr/>
                    <a:lstStyle/>
                    <a:p>
                      <a:r>
                        <a:rPr lang="en-US" sz="1200" dirty="0"/>
                        <a:t> Average </a:t>
                      </a:r>
                      <a:r>
                        <a:rPr lang="en-US" sz="1200" dirty="0" smtClean="0"/>
                        <a:t>per </a:t>
                      </a:r>
                      <a:r>
                        <a:rPr lang="en-US" sz="1200" dirty="0"/>
                        <a:t>Visit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 </a:t>
                      </a:r>
                      <a:r>
                        <a:rPr lang="en-US" sz="1200" dirty="0" smtClean="0"/>
                        <a:t>146.64</a:t>
                      </a:r>
                      <a:r>
                        <a:rPr lang="en-US" sz="1200" dirty="0"/>
                        <a:t> MB 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5169" name="TextBox 9"/>
          <p:cNvSpPr txBox="1">
            <a:spLocks noChangeArrowheads="1"/>
          </p:cNvSpPr>
          <p:nvPr/>
        </p:nvSpPr>
        <p:spPr bwMode="auto">
          <a:xfrm>
            <a:off x="5410200" y="5791200"/>
            <a:ext cx="3219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http://pds-geosciences.wustl.edu/</a:t>
            </a:r>
          </a:p>
        </p:txBody>
      </p:sp>
      <p:sp>
        <p:nvSpPr>
          <p:cNvPr id="5170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D4F95-5360-44FB-A394-0399697D5DE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17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68338" y="50800"/>
            <a:ext cx="7772400" cy="941388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Community Forum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44475" y="1006475"/>
            <a:ext cx="8361363" cy="4776788"/>
          </a:xfrm>
        </p:spPr>
        <p:txBody>
          <a:bodyPr/>
          <a:lstStyle/>
          <a:p>
            <a:pPr indent="0" algn="ctr">
              <a:buFont typeface="Arial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PDS Geosciences Node’s Community Forum provides a convenient location for posting news, tutorials, and answering user questions.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1766888"/>
            <a:ext cx="5822950" cy="40894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2662238" y="5910263"/>
            <a:ext cx="3722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http://geoweb.rsl.wustl.edu/community/</a:t>
            </a:r>
          </a:p>
        </p:txBody>
      </p:sp>
      <p:sp>
        <p:nvSpPr>
          <p:cNvPr id="615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1FE27-D901-4F05-B1FB-63848F2B4F8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52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77863" y="22225"/>
            <a:ext cx="7772400" cy="941388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Analyst’s Notebook Mosaic Viewer</a:t>
            </a:r>
          </a:p>
        </p:txBody>
      </p:sp>
      <p:sp>
        <p:nvSpPr>
          <p:cNvPr id="7171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44A3E-8195-4B74-A014-BD496FF4466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173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sp>
        <p:nvSpPr>
          <p:cNvPr id="7174" name="Content Placeholder 7"/>
          <p:cNvSpPr>
            <a:spLocks noGrp="1"/>
          </p:cNvSpPr>
          <p:nvPr>
            <p:ph idx="1"/>
          </p:nvPr>
        </p:nvSpPr>
        <p:spPr>
          <a:xfrm>
            <a:off x="431800" y="914400"/>
            <a:ext cx="8312150" cy="5445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High resolution traverse maps and mosaics.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Zoom on demand.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Links to other MER data.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Easy file download</a:t>
            </a:r>
            <a:r>
              <a:rPr lang="en-US" smtClean="0">
                <a:latin typeface="Georgia" pitchFamily="18" charset="0"/>
                <a:ea typeface="ＭＳ Ｐゴシック" pitchFamily="34" charset="-128"/>
                <a:cs typeface="Arial" charset="0"/>
              </a:rPr>
              <a:t>.</a:t>
            </a:r>
          </a:p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1422400"/>
            <a:ext cx="3724275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3092450"/>
            <a:ext cx="3724275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51125"/>
            <a:ext cx="2349500" cy="343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873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 Target Viewer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65163" y="1046163"/>
            <a:ext cx="7772400" cy="4578350"/>
          </a:xfrm>
        </p:spPr>
        <p:txBody>
          <a:bodyPr/>
          <a:lstStyle/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Targets are now integrated in the Notebook.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Search by name, sol, or site/position.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View targets plotted on locator frames.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Find related targets and images.</a:t>
            </a:r>
          </a:p>
          <a:p>
            <a:endParaRPr lang="en-US" sz="1800" smtClean="0">
              <a:latin typeface="Georgia" pitchFamily="18" charset="0"/>
              <a:ea typeface="ＭＳ Ｐゴシック" pitchFamily="34" charset="-128"/>
              <a:cs typeface="Arial" charset="0"/>
            </a:endParaRPr>
          </a:p>
          <a:p>
            <a:endParaRPr lang="en-US" sz="18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6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1153-4A47-470D-A195-C7F0FBCDE32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198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3902075" cy="413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1988"/>
            <a:ext cx="2667000" cy="313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2606675"/>
            <a:ext cx="2909887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Analyst’s Notebook Plans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1800" y="1184275"/>
            <a:ext cx="7686675" cy="492125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Improve search function to allow integrated searching of targets and documents.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Provide additional data format transformations.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Improve download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function.</a:t>
            </a:r>
          </a:p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51982-5B30-4BD1-A6DA-D3E910E2FE3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480" y="23368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in.RSL\Desktop\an-249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49363"/>
            <a:ext cx="58515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85800" y="41275"/>
            <a:ext cx="7772400" cy="873125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Orbital Data Explorer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0" y="1320800"/>
            <a:ext cx="4262438" cy="4343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Web interface for searching orbital data observations. 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New data sets in ODE.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Odyssey GRS and THEMIS (in review).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Viking Orbiter Camera.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Chandrayaan-1 Mini-RF.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Lunar Orbiter Camera.</a:t>
            </a:r>
          </a:p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45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0246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8D370-D1D8-4774-8004-DFA400CD71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86400" y="52578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68338" y="188913"/>
            <a:ext cx="7772400" cy="941387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Orbital Data Explorer Map Interface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64075" y="1219200"/>
            <a:ext cx="4343400" cy="1916113"/>
          </a:xfrm>
        </p:spPr>
        <p:txBody>
          <a:bodyPr/>
          <a:lstStyle/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Interactive map interface was released in November 2011.</a:t>
            </a:r>
          </a:p>
          <a:p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Provides functionality for viewing data product footprints on several basemaps.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90638"/>
            <a:ext cx="4257675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269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March 27, 2012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0600C-B498-40D6-9921-6A47D3BD58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7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PDS Geosciences Node Report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5475" y="3636963"/>
            <a:ext cx="4572000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950" y="4116388"/>
            <a:ext cx="41036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341313" indent="-341313" defTabSz="9144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Search for data products by region and by named features.</a:t>
            </a:r>
          </a:p>
          <a:p>
            <a:pPr marL="341313" indent="-341313" defTabSz="9144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View selected products.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2">
  <a:themeElements>
    <a:clrScheme name="PDS_2009_Sr_Re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DS_2009_Sr_Rev">
      <a:majorFont>
        <a:latin typeface="Verdan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</a:defRPr>
        </a:defPPr>
      </a:lstStyle>
    </a:lnDef>
  </a:objectDefaults>
  <a:extraClrSchemeLst>
    <a:extraClrScheme>
      <a:clrScheme name="PDS_2009_Sr_R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new-tech-session-template.pot</Template>
  <TotalTime>1411</TotalTime>
  <Words>822</Words>
  <Application>Microsoft Office PowerPoint</Application>
  <PresentationFormat>On-screen Show (4:3)</PresentationFormat>
  <Paragraphs>168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ＭＳ Ｐゴシック</vt:lpstr>
      <vt:lpstr>Calibri</vt:lpstr>
      <vt:lpstr>Times</vt:lpstr>
      <vt:lpstr>Verdana</vt:lpstr>
      <vt:lpstr>Georgia</vt:lpstr>
      <vt:lpstr>Presentation2</vt:lpstr>
      <vt:lpstr>1_Presentation2</vt:lpstr>
      <vt:lpstr>Geosciences Node</vt:lpstr>
      <vt:lpstr>Web Presence</vt:lpstr>
      <vt:lpstr>PDS Geosciences Website</vt:lpstr>
      <vt:lpstr>Community Forum</vt:lpstr>
      <vt:lpstr>Analyst’s Notebook Mosaic Viewer</vt:lpstr>
      <vt:lpstr>AN Target Viewer</vt:lpstr>
      <vt:lpstr>Analyst’s Notebook Plans</vt:lpstr>
      <vt:lpstr>Orbital Data Explorer</vt:lpstr>
      <vt:lpstr>Orbital Data Explorer Map Interface</vt:lpstr>
      <vt:lpstr>ODE for Venus</vt:lpstr>
      <vt:lpstr>Spectral Library</vt:lpstr>
      <vt:lpstr>Meetings and Workshops</vt:lpstr>
      <vt:lpstr>Mission Work: Active Missions</vt:lpstr>
      <vt:lpstr>Mission Work: Mars Science Laboratory (Curiosity)</vt:lpstr>
      <vt:lpstr>Mission Work: GRAIL</vt:lpstr>
      <vt:lpstr>NSSDC Deliveries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 Assessment</dc:title>
  <dc:creator>crichton</dc:creator>
  <cp:lastModifiedBy>Elizabeth Warner</cp:lastModifiedBy>
  <cp:revision>151</cp:revision>
  <dcterms:created xsi:type="dcterms:W3CDTF">2010-11-02T16:06:31Z</dcterms:created>
  <dcterms:modified xsi:type="dcterms:W3CDTF">2012-03-28T12:49:25Z</dcterms:modified>
</cp:coreProperties>
</file>