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50" r:id="rId2"/>
  </p:sldMasterIdLst>
  <p:notesMasterIdLst>
    <p:notesMasterId r:id="rId20"/>
  </p:notesMasterIdLst>
  <p:sldIdLst>
    <p:sldId id="273" r:id="rId3"/>
    <p:sldId id="301" r:id="rId4"/>
    <p:sldId id="282" r:id="rId5"/>
    <p:sldId id="308" r:id="rId6"/>
    <p:sldId id="313" r:id="rId7"/>
    <p:sldId id="314" r:id="rId8"/>
    <p:sldId id="287" r:id="rId9"/>
    <p:sldId id="274" r:id="rId10"/>
    <p:sldId id="288" r:id="rId11"/>
    <p:sldId id="289" r:id="rId12"/>
    <p:sldId id="307" r:id="rId13"/>
    <p:sldId id="315" r:id="rId14"/>
    <p:sldId id="304" r:id="rId15"/>
    <p:sldId id="306" r:id="rId16"/>
    <p:sldId id="318" r:id="rId17"/>
    <p:sldId id="319" r:id="rId18"/>
    <p:sldId id="320" r:id="rId19"/>
  </p:sldIdLst>
  <p:sldSz cx="9144000" cy="6858000" type="letter"/>
  <p:notesSz cx="6946900" cy="92329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00"/>
    <a:srgbClr val="CCECFF"/>
    <a:srgbClr val="99CCFF"/>
    <a:srgbClr val="0033CC"/>
    <a:srgbClr val="008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6" autoAdjust="0"/>
    <p:restoredTop sz="94627" autoAdjust="0"/>
  </p:normalViewPr>
  <p:slideViewPr>
    <p:cSldViewPr snapToGrid="0">
      <p:cViewPr varScale="1">
        <p:scale>
          <a:sx n="124" d="100"/>
          <a:sy n="124" d="100"/>
        </p:scale>
        <p:origin x="-312" y="-102"/>
      </p:cViewPr>
      <p:guideLst>
        <p:guide orient="horz" pos="816"/>
        <p:guide pos="7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6263"/>
            <a:ext cx="555625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935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l"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76935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D03773B-7001-4430-B82B-BECB09A09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91E6B2-DFA6-42C9-AFBD-1A976DD9E9EE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CB7D55-0635-48F1-9824-B8D0DDDAE094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6D210-81D5-4777-AC3B-D5CB7E8E0419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E1A003-EE8A-4942-92BA-655A688880FE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C8F6E7-3750-48A4-8D24-5868E2D002BD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B96454-66F4-429E-9156-B3D4D085AF47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23F035-E780-467A-A5BC-B0B53B5A606C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7924BA-8B65-4338-AF14-ABE6E660A4D0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A94288-8136-4746-8736-AD7EF46B4593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9D635-C0E9-44C1-BCD8-25520FC29746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1F391B-8F63-47F2-B426-4D745C1EDCCC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B8C882-4718-480D-A5E8-38685B093809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5E71B9-5458-49BE-81AA-F5B65806AB93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8F2F0B-9A79-44ED-A34A-74D216459E7A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652588" cy="68580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1330325"/>
            <a:ext cx="9144000" cy="93663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0" y="1441450"/>
            <a:ext cx="9144000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74850" y="1679575"/>
            <a:ext cx="6483350" cy="17494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70088" y="3886200"/>
            <a:ext cx="64516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Annual Report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72465-B52B-49A0-8AAC-407E3A05D70E}" type="slidenum">
              <a:rPr lang="en-US"/>
              <a:pPr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339725"/>
            <a:ext cx="1946275" cy="5457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338" y="339725"/>
            <a:ext cx="5691187" cy="5457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Annual Report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42DF1-C4CA-4AAE-82F0-0BD4BDA50BA6}" type="slidenum">
              <a:rPr lang="en-US"/>
              <a:pPr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Annual Report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5BA4A-983F-4BCB-8428-1BD5E6D8C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Annual Report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D4BCD-C615-4578-8092-E8E28FA50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Annual Report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C52E6-9AFB-4141-B0BC-0ADA8C29B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Annual Report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EE476-E51A-40A0-B5AF-A8CF4C1AE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Annual Report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18482-1883-4623-A275-9555B1B73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Annual Report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75E22-39F8-4252-B4C5-3584D17EF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Annual Report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9EAA4-6521-4B49-B9FF-DA554DF9F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Annual Report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E8F6B-3E38-4697-9158-08394706B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Annual Report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273BD-4705-45BD-B539-D0CF05C798D0}" type="slidenum">
              <a:rPr lang="en-US"/>
              <a:pPr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Annual Report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B9982-48B0-45EF-9F03-DD73BF3BA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Annual Report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E0FEC-3C47-4F62-976F-825F5070D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Annual Report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ED7A5-3C12-41AA-A99E-AEFAA89B6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Annual Report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5E4E8-D9FF-4789-BCF3-28A2FFE3B40C}" type="slidenum">
              <a:rPr lang="en-US"/>
              <a:pPr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578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578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Annual Report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992D4-A6B1-42D4-BA03-042E4B706A26}" type="slidenum">
              <a:rPr lang="en-US"/>
              <a:pPr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Annual Report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02C3B-7F60-4168-9746-544F3A0FFA74}" type="slidenum">
              <a:rPr lang="en-US"/>
              <a:pPr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Annual Report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544B0-DB8D-4DBF-B526-82F9C2391CCF}" type="slidenum">
              <a:rPr lang="en-US"/>
              <a:pPr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Annual Report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945D0-CB9E-4409-AC1F-61AF0D33A334}" type="slidenum">
              <a:rPr lang="en-US"/>
              <a:pPr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Annual Report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6D759-6F4F-4E99-9165-346943C6C3D2}" type="slidenum">
              <a:rPr lang="en-US"/>
              <a:pPr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Annual Report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30460-B759-491B-B01B-644D41C3F66B}" type="slidenum">
              <a:rPr lang="en-US"/>
              <a:pPr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/>
        </p:nvSpPr>
        <p:spPr bwMode="auto">
          <a:xfrm>
            <a:off x="0" y="6178550"/>
            <a:ext cx="9144000" cy="67945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8338" y="339725"/>
            <a:ext cx="7772400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57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62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10200" y="6248400"/>
            <a:ext cx="304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Annual Report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17963" y="6240463"/>
            <a:ext cx="1103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AD3F1BEE-E928-4D11-9489-03F36467865F}" type="slidenum">
              <a:rPr lang="en-US"/>
              <a:pPr>
                <a:defRPr/>
              </a:pPr>
              <a:t>‹#›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0" y="1066800"/>
            <a:ext cx="9144000" cy="93663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58" r:id="rId2"/>
    <p:sldLayoutId id="2147483957" r:id="rId3"/>
    <p:sldLayoutId id="2147483956" r:id="rId4"/>
    <p:sldLayoutId id="2147483955" r:id="rId5"/>
    <p:sldLayoutId id="2147483954" r:id="rId6"/>
    <p:sldLayoutId id="2147483953" r:id="rId7"/>
    <p:sldLayoutId id="2147483952" r:id="rId8"/>
    <p:sldLayoutId id="2147483951" r:id="rId9"/>
    <p:sldLayoutId id="2147483950" r:id="rId10"/>
    <p:sldLayoutId id="2147483949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31825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909638" indent="-163513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373188" indent="-227013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663700" indent="-17621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120900" indent="-17621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578100" indent="-17621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035300" indent="-17621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492500" indent="-17621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Annual Report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72C5CEAB-4CC1-41C6-B453-2DBB06AA3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68" r:id="rId2"/>
    <p:sldLayoutId id="2147483967" r:id="rId3"/>
    <p:sldLayoutId id="2147483966" r:id="rId4"/>
    <p:sldLayoutId id="2147483965" r:id="rId5"/>
    <p:sldLayoutId id="2147483964" r:id="rId6"/>
    <p:sldLayoutId id="2147483963" r:id="rId7"/>
    <p:sldLayoutId id="2147483962" r:id="rId8"/>
    <p:sldLayoutId id="2147483961" r:id="rId9"/>
    <p:sldLayoutId id="2147483960" r:id="rId10"/>
    <p:sldLayoutId id="21474839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PPI Node Report FY12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F7F641-A6AA-404B-AD6B-64D2C3E4CAF2}" type="slidenum">
              <a:rPr lang="en-US"/>
              <a:pPr>
                <a:defRPr/>
              </a:pPr>
              <a:t>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252095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 smtClean="0"/>
              <a:t>Planetary Data System </a:t>
            </a:r>
          </a:p>
          <a:p>
            <a:pPr algn="ctr">
              <a:buFontTx/>
              <a:buNone/>
            </a:pPr>
            <a:r>
              <a:rPr lang="en-US" sz="3600" smtClean="0"/>
              <a:t>Planetary Plasma Interactions Node</a:t>
            </a:r>
          </a:p>
          <a:p>
            <a:pPr algn="ctr">
              <a:buFontTx/>
              <a:buNone/>
            </a:pPr>
            <a:endParaRPr lang="en-US" sz="2400" smtClean="0"/>
          </a:p>
          <a:p>
            <a:pPr algn="ctr">
              <a:buFontTx/>
              <a:buNone/>
            </a:pPr>
            <a:r>
              <a:rPr lang="en-US" sz="3600" smtClean="0"/>
              <a:t>PPI Node Report FY12</a:t>
            </a:r>
            <a:endParaRPr lang="en-US" sz="3200" smtClean="0"/>
          </a:p>
          <a:p>
            <a:pPr algn="ctr">
              <a:buFontTx/>
              <a:buNone/>
            </a:pPr>
            <a:r>
              <a:rPr lang="en-US" sz="2400" smtClean="0"/>
              <a:t>PDS MC, College Park, MD</a:t>
            </a:r>
          </a:p>
          <a:p>
            <a:pPr algn="ctr">
              <a:buFontTx/>
              <a:buNone/>
            </a:pPr>
            <a:r>
              <a:rPr lang="en-US" sz="2400" smtClean="0"/>
              <a:t>March 2012</a:t>
            </a:r>
          </a:p>
          <a:p>
            <a:pPr algn="ctr">
              <a:buFontTx/>
              <a:buNone/>
            </a:pPr>
            <a:endParaRPr lang="en-US" sz="3200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				</a:t>
            </a: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3509963" y="4495800"/>
            <a:ext cx="2200275" cy="1631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Raymond J. Walker</a:t>
            </a:r>
          </a:p>
          <a:p>
            <a:r>
              <a:rPr lang="en-US"/>
              <a:t>Steven P. Joy</a:t>
            </a:r>
          </a:p>
          <a:p>
            <a:r>
              <a:rPr lang="en-US"/>
              <a:t>Todd A. King</a:t>
            </a:r>
          </a:p>
          <a:p>
            <a:r>
              <a:rPr lang="en-US"/>
              <a:t>Mark F. Sharlow</a:t>
            </a:r>
          </a:p>
          <a:p>
            <a:r>
              <a:rPr lang="en-US"/>
              <a:t>Joseph N. Mafi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PPI Node Report FY12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74B37D-6064-45AD-9725-36F5F997B31D}" type="slidenum">
              <a:rPr lang="en-US"/>
              <a:pPr>
                <a:defRPr/>
              </a:pPr>
              <a:t>10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838200" y="354013"/>
            <a:ext cx="77724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>
                <a:solidFill>
                  <a:schemeClr val="tx2"/>
                </a:solidFill>
                <a:latin typeface="Arial" charset="0"/>
              </a:rPr>
              <a:t>Mission Support: Restorations</a:t>
            </a:r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457200" y="12192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171450" algn="l">
              <a:lnSpc>
                <a:spcPct val="105000"/>
              </a:lnSpc>
              <a:spcBef>
                <a:spcPct val="20000"/>
              </a:spcBef>
              <a:defRPr/>
            </a:pPr>
            <a:r>
              <a:rPr lang="en-US" sz="2800" b="1" dirty="0">
                <a:latin typeface="Arial" charset="0"/>
              </a:rPr>
              <a:t>Voyager 1 and 2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Arial" charset="0"/>
              </a:rPr>
              <a:t>PLS solar wind data updated.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Arial" charset="0"/>
              </a:rPr>
              <a:t>LECP data in preparation by FTEC sub-node.</a:t>
            </a:r>
          </a:p>
          <a:p>
            <a:pPr marL="231775" indent="-171450" algn="l">
              <a:lnSpc>
                <a:spcPct val="105000"/>
              </a:lnSpc>
              <a:spcBef>
                <a:spcPct val="20000"/>
              </a:spcBef>
              <a:defRPr/>
            </a:pPr>
            <a:r>
              <a:rPr lang="en-US" sz="2800" b="1" dirty="0">
                <a:latin typeface="Arial" charset="0"/>
              </a:rPr>
              <a:t>Galileo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Arial" charset="0"/>
              </a:rPr>
              <a:t>Magnetometer high field data was recalibrated and pending delivery.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Arial" charset="0"/>
              </a:rPr>
              <a:t>PLS magnetospheric moment data received.</a:t>
            </a:r>
          </a:p>
          <a:p>
            <a:pPr marL="344488" indent="-285750" algn="l">
              <a:lnSpc>
                <a:spcPct val="105000"/>
              </a:lnSpc>
              <a:spcBef>
                <a:spcPct val="20000"/>
              </a:spcBef>
              <a:defRPr/>
            </a:pPr>
            <a:r>
              <a:rPr lang="en-US" sz="2800" b="1" dirty="0" err="1">
                <a:latin typeface="Arial" charset="0"/>
              </a:rPr>
              <a:t>Venera</a:t>
            </a:r>
            <a:r>
              <a:rPr lang="en-US" sz="2800" b="1" dirty="0">
                <a:latin typeface="Arial" charset="0"/>
              </a:rPr>
              <a:t> 15/16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Arial" charset="0"/>
              </a:rPr>
              <a:t>Ionospheric electron density profiles received.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PPI Node Report FY12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D94B6C-70AC-444D-90BD-2DE75F716988}" type="slidenum">
              <a:rPr lang="en-US"/>
              <a:pPr>
                <a:defRPr/>
              </a:pPr>
              <a:t>11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4341" name="Rectangle 2"/>
          <p:cNvSpPr>
            <a:spLocks noChangeArrowheads="1"/>
          </p:cNvSpPr>
          <p:nvPr/>
        </p:nvSpPr>
        <p:spPr bwMode="auto">
          <a:xfrm>
            <a:off x="573088" y="354013"/>
            <a:ext cx="8037512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>
                <a:solidFill>
                  <a:schemeClr val="tx2"/>
                </a:solidFill>
                <a:latin typeface="Arial" charset="0"/>
              </a:rPr>
              <a:t>Baseline Activities: </a:t>
            </a:r>
            <a:r>
              <a:rPr lang="en-US" sz="3200" b="1">
                <a:latin typeface="Arial" charset="0"/>
              </a:rPr>
              <a:t>Data Reorganization </a:t>
            </a:r>
            <a:endParaRPr lang="en-US" sz="32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4342" name="Rectangle 3"/>
          <p:cNvSpPr>
            <a:spLocks noChangeArrowheads="1"/>
          </p:cNvSpPr>
          <p:nvPr/>
        </p:nvSpPr>
        <p:spPr bwMode="auto">
          <a:xfrm>
            <a:off x="457200" y="12192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PPI has been reorganizing all data holdings in order to facilitate PDS4 migration.</a:t>
            </a:r>
          </a:p>
          <a:p>
            <a:pPr marL="1258888" lvl="2" indent="-285750" algn="l">
              <a:lnSpc>
                <a:spcPct val="105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Volumes have been reorganized as datasets.</a:t>
            </a:r>
          </a:p>
          <a:p>
            <a:pPr marL="1258888" lvl="2" indent="-285750" algn="l">
              <a:lnSpc>
                <a:spcPct val="105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Metadata have been updated to PDS 3.8.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latin typeface="Arial" charset="0"/>
              </a:rPr>
              <a:t>Reorganization is nearly complete. Anticipated completion: May 2012.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Tx/>
              <a:buChar char="–"/>
            </a:pPr>
            <a:endParaRPr lang="en-US" sz="2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PPI Node Report FY12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DD3CF-D53D-4BDA-8E54-F04B7035DA4F}" type="slidenum">
              <a:rPr lang="en-US"/>
              <a:pPr>
                <a:defRPr/>
              </a:pPr>
              <a:t>12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365" name="Rectangle 2"/>
          <p:cNvSpPr>
            <a:spLocks noChangeArrowheads="1"/>
          </p:cNvSpPr>
          <p:nvPr/>
        </p:nvSpPr>
        <p:spPr bwMode="auto">
          <a:xfrm>
            <a:off x="573088" y="354013"/>
            <a:ext cx="8037512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>
                <a:solidFill>
                  <a:schemeClr val="tx2"/>
                </a:solidFill>
                <a:latin typeface="Arial" charset="0"/>
              </a:rPr>
              <a:t>Baseline Activities: </a:t>
            </a:r>
            <a:r>
              <a:rPr lang="en-US" sz="3200" b="1">
                <a:latin typeface="Arial" charset="0"/>
              </a:rPr>
              <a:t>PDS4 Migration</a:t>
            </a:r>
            <a:endParaRPr lang="en-US" sz="3200" b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457200" y="12192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latin typeface="Arial" charset="0"/>
              </a:rPr>
              <a:t>PPI plans to begin migrating its holdings to PDS4 beginning summer 2012 (using PDS4 version 2c). Initial emphasis will be on:</a:t>
            </a:r>
          </a:p>
          <a:p>
            <a:pPr marL="1258888" lvl="2" indent="-285750" algn="l">
              <a:lnSpc>
                <a:spcPct val="10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latin typeface="Arial" charset="0"/>
              </a:rPr>
              <a:t>MC approved data sets</a:t>
            </a:r>
          </a:p>
          <a:p>
            <a:pPr marL="1716088" lvl="3" indent="-285750" algn="l">
              <a:lnSpc>
                <a:spcPct val="10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</a:rPr>
              <a:t>CO-V/E/J/S/SS-RPWS-3-RDR-LRFULL-V1.0</a:t>
            </a:r>
          </a:p>
          <a:p>
            <a:pPr marL="1716088" lvl="3" indent="-285750" algn="l">
              <a:lnSpc>
                <a:spcPct val="10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</a:rPr>
              <a:t>CO-E/J/S/SW-MIMI-2-CHEMS-UNCALIB-V1.0</a:t>
            </a:r>
          </a:p>
          <a:p>
            <a:pPr marL="1258888" lvl="2" indent="-285750" algn="l">
              <a:lnSpc>
                <a:spcPct val="10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latin typeface="Arial" charset="0"/>
              </a:rPr>
              <a:t>Data sets similar to those anticipated for MAVEN</a:t>
            </a:r>
          </a:p>
          <a:p>
            <a:pPr marL="1258888" lvl="2" indent="-285750" algn="l">
              <a:lnSpc>
                <a:spcPct val="10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>
                <a:latin typeface="Arial" charset="0"/>
              </a:rPr>
              <a:t>Closed (complete missions)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PPI Node Report FY12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747EC5-B6F4-4042-BD33-962DE9250189}" type="slidenum">
              <a:rPr lang="en-US"/>
              <a:pPr>
                <a:defRPr/>
              </a:pPr>
              <a:t>13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6390" name="Rectangle 3"/>
          <p:cNvSpPr>
            <a:spLocks noChangeArrowheads="1"/>
          </p:cNvSpPr>
          <p:nvPr/>
        </p:nvSpPr>
        <p:spPr bwMode="auto">
          <a:xfrm>
            <a:off x="457200" y="12192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</a:rPr>
              <a:t>Support for PDS4 development will continue through the June 2012 release and beyond. 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</a:rPr>
              <a:t>PPI participated in the DDWG, SDWG, and MIWG.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</a:rPr>
              <a:t>PPI developed an Apache Velocity tool to transform PDS3 to PDS4 (Imaging Nodes tool was the inspiration).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</a:rPr>
              <a:t>PPI wrote tutorials and demonstrated the used of XML schema for structure validation and ISO </a:t>
            </a:r>
            <a:r>
              <a:rPr lang="en-US" sz="2400" dirty="0" err="1">
                <a:latin typeface="+mn-lt"/>
              </a:rPr>
              <a:t>Schematron</a:t>
            </a:r>
            <a:r>
              <a:rPr lang="en-US" sz="2400" dirty="0">
                <a:latin typeface="+mn-lt"/>
              </a:rPr>
              <a:t> for content validation.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</a:rPr>
              <a:t>Delivery of a stable standard is critical as it now begins to impact mission support.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Tx/>
              <a:buChar char="–"/>
              <a:defRPr/>
            </a:pPr>
            <a:endParaRPr lang="en-US" sz="2400" dirty="0">
              <a:latin typeface="+mj-lt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38200" y="354013"/>
            <a:ext cx="77724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>
                <a:solidFill>
                  <a:schemeClr val="tx2"/>
                </a:solidFill>
                <a:latin typeface="Arial" charset="0"/>
              </a:rPr>
              <a:t>Baseline Activities: PDS4 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PPI Node Report FY12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4F543-29EA-4DCD-9EB2-1A9DD540E444}" type="slidenum">
              <a:rPr lang="en-US"/>
              <a:pPr>
                <a:defRPr/>
              </a:pPr>
              <a:t>14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838200" y="354013"/>
            <a:ext cx="77724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>
                <a:solidFill>
                  <a:schemeClr val="tx2"/>
                </a:solidFill>
                <a:latin typeface="Arial" charset="0"/>
              </a:rPr>
              <a:t>Baseline Activities</a:t>
            </a:r>
          </a:p>
        </p:txBody>
      </p:sp>
      <p:sp>
        <p:nvSpPr>
          <p:cNvPr id="17414" name="Rectangle 3"/>
          <p:cNvSpPr>
            <a:spLocks noChangeArrowheads="1"/>
          </p:cNvSpPr>
          <p:nvPr/>
        </p:nvSpPr>
        <p:spPr bwMode="auto">
          <a:xfrm>
            <a:off x="457200" y="12192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171450" algn="l">
              <a:lnSpc>
                <a:spcPct val="105000"/>
              </a:lnSpc>
              <a:spcBef>
                <a:spcPct val="20000"/>
              </a:spcBef>
            </a:pPr>
            <a:r>
              <a:rPr lang="en-US" sz="2800" b="1">
                <a:latin typeface="Arial" charset="0"/>
              </a:rPr>
              <a:t>Hardware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PPI’s data delivery storage has been upgraded.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Arial" charset="0"/>
                <a:cs typeface="Arial" charset="0"/>
              </a:rPr>
              <a:t>Portable RAID containing PPI holdings readied for delivery to the Iowa sub-node.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Arial" charset="0"/>
                <a:cs typeface="Arial" charset="0"/>
              </a:rPr>
              <a:t>Data engineering workstations upgraded.</a:t>
            </a:r>
          </a:p>
          <a:p>
            <a:pPr marL="231775" indent="-171450" algn="l">
              <a:lnSpc>
                <a:spcPct val="105000"/>
              </a:lnSpc>
              <a:spcBef>
                <a:spcPct val="20000"/>
              </a:spcBef>
            </a:pPr>
            <a:r>
              <a:rPr lang="en-US" sz="2800" b="1">
                <a:latin typeface="Arial" charset="0"/>
              </a:rPr>
              <a:t>Software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PPI has continued to improve the inventory and search capabilities of its webpages.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PPI website and software tools have been brought under configuration control.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374650"/>
            <a:ext cx="8229600" cy="914400"/>
          </a:xfrm>
        </p:spPr>
        <p:txBody>
          <a:bodyPr/>
          <a:lstStyle/>
          <a:p>
            <a:pPr eaLnBrk="1" hangingPunct="1"/>
            <a:r>
              <a:rPr lang="en-US" sz="3200" b="1" smtClean="0"/>
              <a:t>NSSDC Rightsizing – The Role of PDS</a:t>
            </a:r>
          </a:p>
        </p:txBody>
      </p:sp>
      <p:sp>
        <p:nvSpPr>
          <p:cNvPr id="1843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State of analog data in the NSSDC archive</a:t>
            </a:r>
          </a:p>
          <a:p>
            <a:pPr eaLnBrk="1" hangingPunct="1"/>
            <a:r>
              <a:rPr lang="en-US" sz="2000" smtClean="0"/>
              <a:t>Many NSSDC data collections consist of analog data (microfilm, fiche, prints, etc.).</a:t>
            </a:r>
          </a:p>
          <a:p>
            <a:pPr eaLnBrk="1" hangingPunct="1"/>
            <a:r>
              <a:rPr lang="en-US" sz="2000" smtClean="0"/>
              <a:t>Many collections are within the scope of the PDS mission.</a:t>
            </a:r>
          </a:p>
          <a:p>
            <a:pPr eaLnBrk="1" hangingPunct="1"/>
            <a:r>
              <a:rPr lang="en-US" sz="2000" smtClean="0"/>
              <a:t>Data in the NSSDC Master Catalog can be difficult to survey: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000" smtClean="0"/>
              <a:t>Descriptions are terse – unclear about nature of data, or even whether data are analog or digital.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000" smtClean="0"/>
              <a:t>No keyword search for terms like “digital,” “microfilm,” etc.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000" smtClean="0"/>
              <a:t>Some searches return inaccurate results (data from wrong spacecraft).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2000" smtClean="0"/>
              <a:t>Searches might overlook duplications among collections.</a:t>
            </a:r>
          </a:p>
          <a:p>
            <a:pPr eaLnBrk="1" hangingPunct="1"/>
            <a:r>
              <a:rPr lang="en-US" sz="2000" smtClean="0"/>
              <a:t>Deciding the scientific usefulness of data is a time-intensive task.</a:t>
            </a:r>
          </a:p>
          <a:p>
            <a:pPr eaLnBrk="1" hangingPunct="1">
              <a:buFontTx/>
              <a:buNone/>
            </a:pPr>
            <a:endParaRPr lang="en-US" sz="20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PPI Node Report FY12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8ACBF-3FE8-46FC-918E-F7EB1522C80B}" type="slidenum">
              <a:rPr lang="en-US"/>
              <a:pPr>
                <a:defRPr/>
              </a:pPr>
              <a:t>15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Actions necessary for analog data preservation</a:t>
            </a:r>
          </a:p>
          <a:p>
            <a:pPr eaLnBrk="1" hangingPunct="1">
              <a:buFontTx/>
              <a:buAutoNum type="arabicPeriod"/>
            </a:pPr>
            <a:r>
              <a:rPr lang="en-US" sz="2400" smtClean="0"/>
              <a:t>Determine whether each data collection is digital or if it has been digitized (at NSSDC, PDS, or elsewhere).</a:t>
            </a:r>
          </a:p>
          <a:p>
            <a:pPr marL="860425" lvl="1" indent="-457200" eaLnBrk="1" hangingPunct="1">
              <a:buFont typeface="Arial" charset="0"/>
              <a:buChar char="•"/>
            </a:pPr>
            <a:r>
              <a:rPr lang="en-US" sz="1800" smtClean="0"/>
              <a:t>If analog data also exist in digital form, no need to keep hardcopy.</a:t>
            </a:r>
          </a:p>
          <a:p>
            <a:pPr eaLnBrk="1" hangingPunct="1">
              <a:buFontTx/>
              <a:buAutoNum type="arabicPeriod"/>
            </a:pPr>
            <a:r>
              <a:rPr lang="en-US" sz="2400" smtClean="0"/>
              <a:t>Assess scientific usefulness of analog collections.</a:t>
            </a:r>
          </a:p>
          <a:p>
            <a:pPr marL="860425" lvl="1" indent="-457200" eaLnBrk="1" hangingPunct="1">
              <a:buFont typeface="Arial" charset="0"/>
              <a:buChar char="•"/>
            </a:pPr>
            <a:r>
              <a:rPr lang="en-US" sz="1800" smtClean="0"/>
              <a:t>If analog data are scientifically useful, then preserve them.</a:t>
            </a:r>
            <a:endParaRPr lang="en-US" smtClean="0"/>
          </a:p>
          <a:p>
            <a:pPr eaLnBrk="1" hangingPunct="1">
              <a:buFontTx/>
              <a:buAutoNum type="arabicPeriod"/>
            </a:pPr>
            <a:r>
              <a:rPr lang="en-US" sz="2400" smtClean="0"/>
              <a:t>Assess effort required to digitize the data.</a:t>
            </a:r>
          </a:p>
          <a:p>
            <a:pPr marL="860425" lvl="1" indent="-457200" eaLnBrk="1" hangingPunct="1">
              <a:buFont typeface="Arial" charset="0"/>
              <a:buChar char="•"/>
            </a:pPr>
            <a:r>
              <a:rPr lang="en-US" sz="1800" smtClean="0"/>
              <a:t>Digitization can be as simple as scanning to a PDF file.</a:t>
            </a:r>
          </a:p>
          <a:p>
            <a:pPr marL="860425" lvl="1" indent="-457200" eaLnBrk="1" hangingPunct="1">
              <a:buFont typeface="Arial" charset="0"/>
              <a:buChar char="•"/>
            </a:pPr>
            <a:r>
              <a:rPr lang="en-US" sz="1800" smtClean="0"/>
              <a:t>Some digitizations may require converting an analog table to text.</a:t>
            </a:r>
          </a:p>
          <a:p>
            <a:pPr marL="860425" lvl="1" indent="-457200" eaLnBrk="1" hangingPunct="1">
              <a:buFont typeface="Arial" charset="0"/>
              <a:buChar char="•"/>
            </a:pPr>
            <a:r>
              <a:rPr lang="en-US" sz="1800" smtClean="0"/>
              <a:t>Other digitizations may be more challenging.</a:t>
            </a:r>
          </a:p>
          <a:p>
            <a:pPr eaLnBrk="1" hangingPunct="1">
              <a:buFontTx/>
              <a:buAutoNum type="arabicPeriod"/>
            </a:pPr>
            <a:r>
              <a:rPr lang="en-US" sz="2400" smtClean="0"/>
              <a:t>If data cannot be digitized with a reasonable amount of effort, retain the analog version.</a:t>
            </a:r>
          </a:p>
          <a:p>
            <a:pPr eaLnBrk="1" hangingPunct="1">
              <a:buFontTx/>
              <a:buAutoNum type="arabicPeriod"/>
            </a:pPr>
            <a:endParaRPr lang="en-US" sz="2200" smtClean="0"/>
          </a:p>
          <a:p>
            <a:pPr eaLnBrk="1" hangingPunct="1">
              <a:buFontTx/>
              <a:buNone/>
            </a:pPr>
            <a:endParaRPr lang="en-US" sz="2000" smtClean="0"/>
          </a:p>
        </p:txBody>
      </p:sp>
      <p:sp>
        <p:nvSpPr>
          <p:cNvPr id="19459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374650"/>
            <a:ext cx="8229600" cy="914400"/>
          </a:xfrm>
        </p:spPr>
        <p:txBody>
          <a:bodyPr/>
          <a:lstStyle/>
          <a:p>
            <a:pPr eaLnBrk="1" hangingPunct="1"/>
            <a:r>
              <a:rPr lang="en-US" sz="3200" b="1" smtClean="0"/>
              <a:t>NSSDC Rightsizing – The Role of PDS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PPI Node Report FY12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E4A269-8421-408E-B10E-907305DE9096}" type="slidenum">
              <a:rPr lang="en-US"/>
              <a:pPr>
                <a:defRPr/>
              </a:pPr>
              <a:t>16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Role of PDS in NSSDC data preservation</a:t>
            </a:r>
            <a:endParaRPr lang="en-US" sz="2400" b="1" smtClean="0"/>
          </a:p>
          <a:p>
            <a:pPr eaLnBrk="1" hangingPunct="1"/>
            <a:r>
              <a:rPr lang="en-US" sz="2400" smtClean="0"/>
              <a:t>Consider PDS as possible partner in digitization efforts.</a:t>
            </a:r>
          </a:p>
          <a:p>
            <a:pPr eaLnBrk="1" hangingPunct="1"/>
            <a:r>
              <a:rPr lang="en-US" sz="2400" smtClean="0"/>
              <a:t>Consider PDS as possible archive for analog data (at least until digitization is completed).</a:t>
            </a:r>
            <a:endParaRPr lang="en-US" sz="2000" smtClean="0"/>
          </a:p>
        </p:txBody>
      </p:sp>
      <p:sp>
        <p:nvSpPr>
          <p:cNvPr id="20483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374650"/>
            <a:ext cx="8229600" cy="914400"/>
          </a:xfrm>
        </p:spPr>
        <p:txBody>
          <a:bodyPr/>
          <a:lstStyle/>
          <a:p>
            <a:pPr eaLnBrk="1" hangingPunct="1"/>
            <a:r>
              <a:rPr lang="en-US" sz="3200" b="1" smtClean="0"/>
              <a:t>NSSDC Rightsizing – The Role of PDS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PPI Node Report FY12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B15FCB-CEB4-40FA-9A6D-CDF95424D4A6}" type="slidenum">
              <a:rPr lang="en-US"/>
              <a:pPr>
                <a:defRPr/>
              </a:pPr>
              <a:t>17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PPI Node Report FY12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65E80-C39F-4FE1-A1B1-A0153B01C568}" type="slidenum">
              <a:rPr lang="en-US"/>
              <a:pPr>
                <a:defRPr/>
              </a:pPr>
              <a:t>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6863" y="1230313"/>
            <a:ext cx="8550275" cy="5202237"/>
          </a:xfrm>
        </p:spPr>
        <p:txBody>
          <a:bodyPr/>
          <a:lstStyle/>
          <a:p>
            <a:pPr marL="396876">
              <a:defRPr/>
            </a:pPr>
            <a:r>
              <a:rPr lang="en-US" sz="2400" dirty="0" smtClean="0"/>
              <a:t>A compromise to the coordinate system problem has been reached which allows the Dawn Project to submit data to SBN for peer review. </a:t>
            </a:r>
          </a:p>
          <a:p>
            <a:pPr marL="396876">
              <a:defRPr/>
            </a:pPr>
            <a:r>
              <a:rPr lang="en-US" sz="2400" dirty="0" smtClean="0"/>
              <a:t>The agreed upon modifications have been performed by the Dawn Science Center (DSC) and deliveries made to SBN.</a:t>
            </a:r>
          </a:p>
          <a:p>
            <a:pPr marL="396876">
              <a:defRPr/>
            </a:pPr>
            <a:r>
              <a:rPr lang="en-US" sz="2400" dirty="0" smtClean="0"/>
              <a:t>While the project is still behind schedule, all of the data which should be public (with the exception of Radio Science) have now been delivered to SBN for peer review.</a:t>
            </a:r>
          </a:p>
          <a:p>
            <a:pPr marL="396875">
              <a:defRPr/>
            </a:pPr>
            <a:r>
              <a:rPr lang="en-US" sz="2400" dirty="0" err="1" smtClean="0"/>
              <a:t>Vesta</a:t>
            </a:r>
            <a:r>
              <a:rPr lang="en-US" sz="2400" dirty="0" smtClean="0"/>
              <a:t> deliveries will now undergo peer review.</a:t>
            </a:r>
          </a:p>
          <a:p>
            <a:pPr marL="396876">
              <a:defRPr/>
            </a:pPr>
            <a:r>
              <a:rPr lang="en-US" sz="2400" dirty="0" smtClean="0"/>
              <a:t>Next delivery (LAMO, Low Altitude Mapping Orbit) due late July 2012.</a:t>
            </a:r>
          </a:p>
          <a:p>
            <a:pPr marL="1079500" lvl="2">
              <a:buFontTx/>
              <a:buNone/>
              <a:defRPr/>
            </a:pPr>
            <a:endParaRPr lang="en-US" sz="2400" dirty="0" smtClean="0"/>
          </a:p>
        </p:txBody>
      </p:sp>
      <p:sp>
        <p:nvSpPr>
          <p:cNvPr id="5126" name="Rectangle 2"/>
          <p:cNvSpPr>
            <a:spLocks noChangeArrowheads="1"/>
          </p:cNvSpPr>
          <p:nvPr/>
        </p:nvSpPr>
        <p:spPr bwMode="auto">
          <a:xfrm>
            <a:off x="838200" y="354013"/>
            <a:ext cx="77724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>
                <a:solidFill>
                  <a:schemeClr val="tx2"/>
                </a:solidFill>
                <a:latin typeface="Arial" charset="0"/>
              </a:rPr>
              <a:t>Mission Support: Dawn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PPI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PPI Node Report FY12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EBBAF-D5E2-474C-884A-60E80102648F}" type="slidenum">
              <a:rPr lang="en-US"/>
              <a:pPr>
                <a:defRPr/>
              </a:pPr>
              <a:t>3</a:t>
            </a:fld>
            <a:endParaRPr lang="en-US" dirty="0">
              <a:latin typeface="Times New Roman" pitchFamily="18" charset="0"/>
            </a:endParaRPr>
          </a:p>
        </p:txBody>
      </p:sp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838200" y="354013"/>
            <a:ext cx="77724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>
                <a:solidFill>
                  <a:schemeClr val="tx2"/>
                </a:solidFill>
                <a:latin typeface="Arial" charset="0"/>
              </a:rPr>
              <a:t>Mission Support: Cassini</a:t>
            </a:r>
          </a:p>
        </p:txBody>
      </p:sp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304800" y="1219200"/>
            <a:ext cx="8534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Routine data deliveries of EDR products continue.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In peer review:</a:t>
            </a:r>
          </a:p>
          <a:p>
            <a:pPr marL="1258888" lvl="2" indent="-285750" algn="l">
              <a:lnSpc>
                <a:spcPct val="105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MIMI EDR data sets: file formats, labels updated</a:t>
            </a:r>
          </a:p>
          <a:p>
            <a:pPr marL="1258888" lvl="2" indent="-285750" algn="l">
              <a:lnSpc>
                <a:spcPct val="105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MAG RDR data sets: liens resolved, reviewers verifying resolutions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Delivery of many Cassini high order products is delayed.</a:t>
            </a:r>
          </a:p>
          <a:p>
            <a:pPr marL="1258888" lvl="2" indent="-285750" algn="l">
              <a:lnSpc>
                <a:spcPct val="105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Problem: The Cassini Data Analysis Program AO allows proposals to use data to be delivered later in the funding period.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Development of Users’ Guides continues.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Tx/>
              <a:buChar char="–"/>
            </a:pPr>
            <a:endParaRPr lang="en-US">
              <a:latin typeface="Arial" charset="0"/>
            </a:endParaRPr>
          </a:p>
          <a:p>
            <a:pPr marL="1258888" lvl="2" indent="-285750" algn="l">
              <a:lnSpc>
                <a:spcPct val="105000"/>
              </a:lnSpc>
              <a:spcBef>
                <a:spcPct val="20000"/>
              </a:spcBef>
              <a:buFontTx/>
              <a:buChar char="–"/>
            </a:pPr>
            <a:endParaRPr lang="en-US">
              <a:latin typeface="Arial" charset="0"/>
            </a:endParaRP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Tx/>
              <a:buChar char="–"/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PPI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PPI Node Report FY12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4C667F-49B4-4562-9B11-82D16A745177}" type="slidenum">
              <a:rPr lang="en-US"/>
              <a:pPr>
                <a:defRPr/>
              </a:pPr>
              <a:t>4</a:t>
            </a:fld>
            <a:endParaRPr lang="en-US" dirty="0">
              <a:latin typeface="Times New Roman" pitchFamily="18" charset="0"/>
            </a:endParaRPr>
          </a:p>
        </p:txBody>
      </p:sp>
      <p:sp>
        <p:nvSpPr>
          <p:cNvPr id="7173" name="Rectangle 2"/>
          <p:cNvSpPr>
            <a:spLocks noChangeArrowheads="1"/>
          </p:cNvSpPr>
          <p:nvPr/>
        </p:nvSpPr>
        <p:spPr bwMode="auto">
          <a:xfrm>
            <a:off x="838200" y="354013"/>
            <a:ext cx="77724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>
                <a:solidFill>
                  <a:schemeClr val="tx2"/>
                </a:solidFill>
                <a:latin typeface="Arial" charset="0"/>
              </a:rPr>
              <a:t>Mission Support: Cassini</a:t>
            </a:r>
          </a:p>
        </p:txBody>
      </p:sp>
      <p:sp>
        <p:nvSpPr>
          <p:cNvPr id="7174" name="Rectangle 3"/>
          <p:cNvSpPr>
            <a:spLocks noChangeArrowheads="1"/>
          </p:cNvSpPr>
          <p:nvPr/>
        </p:nvSpPr>
        <p:spPr bwMode="auto">
          <a:xfrm>
            <a:off x="304800" y="1219200"/>
            <a:ext cx="8534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1688" lvl="1" indent="-285750" algn="l">
              <a:lnSpc>
                <a:spcPct val="105000"/>
              </a:lnSpc>
              <a:spcBef>
                <a:spcPct val="20000"/>
              </a:spcBef>
            </a:pPr>
            <a:endParaRPr lang="en-US">
              <a:latin typeface="Arial" charset="0"/>
            </a:endParaRP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Tx/>
              <a:buChar char="–"/>
            </a:pPr>
            <a:endParaRPr lang="en-US">
              <a:latin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25463" y="1397000"/>
          <a:ext cx="8086725" cy="4851400"/>
        </p:xfrm>
        <a:graphic>
          <a:graphicData uri="http://schemas.openxmlformats.org/drawingml/2006/table">
            <a:tbl>
              <a:tblPr/>
              <a:tblGrid>
                <a:gridCol w="890587"/>
                <a:gridCol w="3060700"/>
                <a:gridCol w="1273175"/>
                <a:gridCol w="2862263"/>
              </a:tblGrid>
              <a:tr h="3714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Cassini High Order Products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Inst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Product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Proposed Delivery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Status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CAPS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electron density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electron temperature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ion flow velocity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separate density and temperature values for different ion species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FY2011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delayed; delivery promised: April 2012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INMS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Titan neutral density profiles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FY2011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delayed; delivery promised: March 2012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Orbit plots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satellite flyby plots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magnetic-field intersect plots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FY2011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Orbit and satellite flyby plots delivered (no labels)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Magnetic-field intersects delayed; delivery promised April 2012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PPI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PPI Node Report FY12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1FD811-A819-45BD-90FC-9F31746435E7}" type="slidenum">
              <a:rPr lang="en-US"/>
              <a:pPr>
                <a:defRPr/>
              </a:pPr>
              <a:t>5</a:t>
            </a:fld>
            <a:endParaRPr lang="en-US" dirty="0">
              <a:latin typeface="Times New Roman" pitchFamily="18" charset="0"/>
            </a:endParaRPr>
          </a:p>
        </p:txBody>
      </p:sp>
      <p:sp>
        <p:nvSpPr>
          <p:cNvPr id="8197" name="Rectangle 2"/>
          <p:cNvSpPr>
            <a:spLocks noChangeArrowheads="1"/>
          </p:cNvSpPr>
          <p:nvPr/>
        </p:nvSpPr>
        <p:spPr bwMode="auto">
          <a:xfrm>
            <a:off x="838200" y="354013"/>
            <a:ext cx="77724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>
                <a:solidFill>
                  <a:schemeClr val="tx2"/>
                </a:solidFill>
                <a:latin typeface="Arial" charset="0"/>
              </a:rPr>
              <a:t>Mission Support: Cassini</a:t>
            </a:r>
          </a:p>
        </p:txBody>
      </p:sp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304800" y="1219200"/>
            <a:ext cx="8534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1688" lvl="1" indent="-285750" algn="l">
              <a:lnSpc>
                <a:spcPct val="105000"/>
              </a:lnSpc>
              <a:spcBef>
                <a:spcPct val="20000"/>
              </a:spcBef>
            </a:pPr>
            <a:endParaRPr lang="en-US">
              <a:latin typeface="Arial" charset="0"/>
            </a:endParaRP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Tx/>
              <a:buChar char="–"/>
            </a:pPr>
            <a:endParaRPr lang="en-US">
              <a:latin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25463" y="1397000"/>
          <a:ext cx="8086725" cy="3759200"/>
        </p:xfrm>
        <a:graphic>
          <a:graphicData uri="http://schemas.openxmlformats.org/drawingml/2006/table">
            <a:tbl>
              <a:tblPr/>
              <a:tblGrid>
                <a:gridCol w="890587"/>
                <a:gridCol w="3060700"/>
                <a:gridCol w="1273175"/>
                <a:gridCol w="2862263"/>
              </a:tblGrid>
              <a:tr h="3714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Cassini High Order Products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Inst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Product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Proposed Delivery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Status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3714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MIMI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LEMMS/CHEMS spectrograms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LEMMS particle pressures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INCA browse plots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FY2011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Various sample plots and labels delivered to PPI; under review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INCA movies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Time averaged data products (LEMMS, CHEMS, and INCA)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FY2012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RPWS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PPI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PPI Node Report FY12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EC07A2-261F-47D6-94DC-86AD56E58E88}" type="slidenum">
              <a:rPr lang="en-US"/>
              <a:pPr>
                <a:defRPr/>
              </a:pPr>
              <a:t>6</a:t>
            </a:fld>
            <a:endParaRPr lang="en-US" dirty="0">
              <a:latin typeface="Times New Roman" pitchFamily="18" charset="0"/>
            </a:endParaRPr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838200" y="354013"/>
            <a:ext cx="77724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>
                <a:solidFill>
                  <a:schemeClr val="tx2"/>
                </a:solidFill>
                <a:latin typeface="Arial" charset="0"/>
              </a:rPr>
              <a:t>Mission Support: Cassini</a:t>
            </a:r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304800" y="1219200"/>
            <a:ext cx="8534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1688" lvl="1" indent="-285750" algn="l">
              <a:lnSpc>
                <a:spcPct val="105000"/>
              </a:lnSpc>
              <a:spcBef>
                <a:spcPct val="20000"/>
              </a:spcBef>
            </a:pPr>
            <a:endParaRPr lang="en-US">
              <a:latin typeface="Arial" charset="0"/>
            </a:endParaRP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Tx/>
              <a:buChar char="–"/>
            </a:pPr>
            <a:endParaRPr lang="en-US">
              <a:latin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25475" y="1397000"/>
          <a:ext cx="8004175" cy="286543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040291"/>
                <a:gridCol w="2453319"/>
                <a:gridCol w="4511152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User Guides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Inst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Expected 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delivery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Status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 of February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Delayed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Delivered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Neutrals</a:t>
                      </a:r>
                      <a:r>
                        <a:rPr lang="en-US" baseline="0" dirty="0" smtClean="0"/>
                        <a:t> Guide: delivered to PPI</a:t>
                      </a:r>
                    </a:p>
                    <a:p>
                      <a:r>
                        <a:rPr lang="en-US" baseline="0" dirty="0" smtClean="0"/>
                        <a:t>Ions Guide: under internal review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Delivered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Under review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MIMI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Early March 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RPWS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archive</a:t>
                      </a:r>
                      <a:r>
                        <a:rPr lang="en-US" baseline="0" dirty="0" smtClean="0"/>
                        <a:t> documentation sufficient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PPI Node Report FY12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015FD-34B7-440F-B256-653B02B14F73}" type="slidenum">
              <a:rPr lang="en-US"/>
              <a:pPr>
                <a:defRPr/>
              </a:pPr>
              <a:t>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0245" name="Rectangle 2"/>
          <p:cNvSpPr>
            <a:spLocks noChangeArrowheads="1"/>
          </p:cNvSpPr>
          <p:nvPr/>
        </p:nvSpPr>
        <p:spPr bwMode="auto">
          <a:xfrm>
            <a:off x="838200" y="354013"/>
            <a:ext cx="77724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>
                <a:solidFill>
                  <a:schemeClr val="tx2"/>
                </a:solidFill>
                <a:latin typeface="Arial" charset="0"/>
              </a:rPr>
              <a:t>Mission Support: Active Missions</a:t>
            </a:r>
          </a:p>
        </p:txBody>
      </p:sp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457200" y="12192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171450" algn="l">
              <a:lnSpc>
                <a:spcPct val="105000"/>
              </a:lnSpc>
              <a:spcBef>
                <a:spcPct val="20000"/>
              </a:spcBef>
            </a:pPr>
            <a:r>
              <a:rPr lang="en-US" sz="2800" b="1">
                <a:latin typeface="Arial" charset="0"/>
              </a:rPr>
              <a:t>MAVEN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Will be reported separately.</a:t>
            </a:r>
          </a:p>
          <a:p>
            <a:pPr marL="231775" indent="-171450" algn="l">
              <a:lnSpc>
                <a:spcPct val="105000"/>
              </a:lnSpc>
              <a:spcBef>
                <a:spcPct val="20000"/>
              </a:spcBef>
            </a:pPr>
            <a:r>
              <a:rPr lang="en-US" sz="2800" b="1">
                <a:latin typeface="Arial" charset="0"/>
              </a:rPr>
              <a:t>Juno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JEDI and Waves SIS’ have been reviewed, and revised versions delivered. 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JADE and MAG have not delivered SIS’s.</a:t>
            </a:r>
          </a:p>
          <a:p>
            <a:pPr marL="231775" indent="-171450" algn="l">
              <a:lnSpc>
                <a:spcPct val="105000"/>
              </a:lnSpc>
              <a:spcBef>
                <a:spcPct val="20000"/>
              </a:spcBef>
            </a:pPr>
            <a:r>
              <a:rPr lang="en-US" sz="2800" b="1">
                <a:latin typeface="Arial" charset="0"/>
              </a:rPr>
              <a:t>MSL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RAD EDR peer review comments have been submitted; working on scheduling telecon.</a:t>
            </a:r>
            <a:endParaRPr lang="en-US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PPI Node Report FY12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BAC9FF-B946-439E-A756-76BDC9C42B60}" type="slidenum">
              <a:rPr lang="en-US"/>
              <a:pPr>
                <a:defRPr/>
              </a:pPr>
              <a:t>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838200" y="354013"/>
            <a:ext cx="77724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>
                <a:solidFill>
                  <a:schemeClr val="tx2"/>
                </a:solidFill>
                <a:latin typeface="Arial" charset="0"/>
              </a:rPr>
              <a:t>Mission Support: Active Missions </a:t>
            </a: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342900" y="1219200"/>
            <a:ext cx="8458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171450" algn="l">
              <a:lnSpc>
                <a:spcPct val="105000"/>
              </a:lnSpc>
              <a:spcBef>
                <a:spcPct val="20000"/>
              </a:spcBef>
              <a:defRPr/>
            </a:pPr>
            <a:r>
              <a:rPr lang="en-US" sz="2800" b="1" dirty="0">
                <a:latin typeface="Arial" charset="0"/>
              </a:rPr>
              <a:t>MESSENGER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Arial" charset="0"/>
              </a:rPr>
              <a:t>Routine delivery of MAG and EPPS Mercury orbital data continues.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Arial" charset="0"/>
              </a:rPr>
              <a:t>MAG has begun designing CDR products. CDR SIS has been delivered, reviewed, and is under revision.</a:t>
            </a:r>
          </a:p>
          <a:p>
            <a:pPr marL="231775" indent="-171450" algn="l">
              <a:lnSpc>
                <a:spcPct val="105000"/>
              </a:lnSpc>
              <a:spcBef>
                <a:spcPct val="20000"/>
              </a:spcBef>
              <a:defRPr/>
            </a:pPr>
            <a:r>
              <a:rPr lang="en-US" sz="2800" b="1" dirty="0">
                <a:latin typeface="Arial" charset="0"/>
              </a:rPr>
              <a:t>Mars Express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Arial" charset="0"/>
              </a:rPr>
              <a:t>ASPERA continues routine data deliveries.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Arial" charset="0"/>
              </a:rPr>
              <a:t>PPI continues acquiring and distributing MARSIS data.</a:t>
            </a:r>
          </a:p>
          <a:p>
            <a:pPr marL="231775" indent="-171450" algn="l">
              <a:lnSpc>
                <a:spcPct val="105000"/>
              </a:lnSpc>
              <a:spcBef>
                <a:spcPct val="20000"/>
              </a:spcBef>
              <a:defRPr/>
            </a:pPr>
            <a:r>
              <a:rPr lang="en-US" sz="2800" b="1" dirty="0">
                <a:latin typeface="Arial" charset="0"/>
              </a:rPr>
              <a:t>LRO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err="1">
                <a:latin typeface="Arial" charset="0"/>
              </a:rPr>
              <a:t>CRaTER</a:t>
            </a:r>
            <a:r>
              <a:rPr lang="en-US" sz="2400" dirty="0">
                <a:latin typeface="Arial" charset="0"/>
              </a:rPr>
              <a:t> routine data deliveries continue. </a:t>
            </a:r>
          </a:p>
          <a:p>
            <a:pPr marL="231775" indent="-171450" algn="l">
              <a:lnSpc>
                <a:spcPct val="105000"/>
              </a:lnSpc>
              <a:spcBef>
                <a:spcPct val="20000"/>
              </a:spcBef>
              <a:defRPr/>
            </a:pPr>
            <a:endParaRPr lang="en-US" dirty="0">
              <a:latin typeface="Arial" charset="0"/>
            </a:endParaRPr>
          </a:p>
          <a:p>
            <a:pPr marL="344488" indent="-285750" algn="l">
              <a:lnSpc>
                <a:spcPct val="105000"/>
              </a:lnSpc>
              <a:spcBef>
                <a:spcPct val="20000"/>
              </a:spcBef>
              <a:defRPr/>
            </a:pP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PPI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PPI Node Report FY12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9E1D3-20BD-45B1-8AD4-ECD0F5E18939}" type="slidenum">
              <a:rPr lang="en-US"/>
              <a:pPr>
                <a:defRPr/>
              </a:pPr>
              <a:t>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838200" y="354013"/>
            <a:ext cx="77724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/>
            <a:r>
              <a:rPr lang="en-US" sz="3200" b="1">
                <a:solidFill>
                  <a:schemeClr val="tx2"/>
                </a:solidFill>
                <a:latin typeface="Arial" charset="0"/>
              </a:rPr>
              <a:t>Mission Support: Active Missions</a:t>
            </a:r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457200" y="12192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171450" algn="l">
              <a:lnSpc>
                <a:spcPct val="105000"/>
              </a:lnSpc>
              <a:spcBef>
                <a:spcPct val="20000"/>
              </a:spcBef>
            </a:pPr>
            <a:r>
              <a:rPr lang="en-US" sz="2800" b="1">
                <a:latin typeface="Arial" charset="0"/>
              </a:rPr>
              <a:t>MGS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MAG high resolution data delivered through August 2005.</a:t>
            </a:r>
            <a:endParaRPr lang="en-US" sz="2800" b="1">
              <a:latin typeface="Arial" charset="0"/>
            </a:endParaRPr>
          </a:p>
          <a:p>
            <a:pPr marL="231775" indent="-171450" algn="l">
              <a:lnSpc>
                <a:spcPct val="105000"/>
              </a:lnSpc>
              <a:spcBef>
                <a:spcPct val="20000"/>
              </a:spcBef>
            </a:pPr>
            <a:r>
              <a:rPr lang="en-US" sz="2800" b="1">
                <a:latin typeface="Arial" charset="0"/>
              </a:rPr>
              <a:t>Kaguya (Selene)</a:t>
            </a:r>
          </a:p>
          <a:p>
            <a:pPr marL="801688" lvl="1" indent="-285750" algn="l">
              <a:lnSpc>
                <a:spcPct val="105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Arial" charset="0"/>
              </a:rPr>
              <a:t> Awaiting delivery of data products.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a_SHS_slides">
  <a:themeElements>
    <a:clrScheme name="aaa_SHS_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aa_SHS_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aaa_SHS_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_SHS_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a_SHS_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_SHS_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_SHS_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_SHS_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a_SHS_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0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aaa_SHS_slides</Template>
  <TotalTime>12656</TotalTime>
  <Words>1061</Words>
  <Application>Microsoft Office PowerPoint</Application>
  <PresentationFormat>Letter Paper (8.5x11 in)</PresentationFormat>
  <Paragraphs>239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Times</vt:lpstr>
      <vt:lpstr>Arial</vt:lpstr>
      <vt:lpstr>Times New Roman</vt:lpstr>
      <vt:lpstr>aaa_SHS_slides</vt:lpstr>
      <vt:lpstr>Custom Design</vt:lpstr>
      <vt:lpstr>1_aaa_SHS_slides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NSSDC Rightsizing – The Role of PDS</vt:lpstr>
      <vt:lpstr>NSSDC Rightsizing – The Role of PDS</vt:lpstr>
      <vt:lpstr>NSSDC Rightsizing – The Role of PDS</vt:lpstr>
    </vt:vector>
  </TitlesOfParts>
  <Company>Washington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Geosciences Node Monthly Status</dc:title>
  <dc:creator>Stephanie V. Nelson</dc:creator>
  <cp:lastModifiedBy>Elizabeth Warner</cp:lastModifiedBy>
  <cp:revision>495</cp:revision>
  <dcterms:created xsi:type="dcterms:W3CDTF">2002-05-31T19:26:51Z</dcterms:created>
  <dcterms:modified xsi:type="dcterms:W3CDTF">2012-03-28T12:51:32Z</dcterms:modified>
</cp:coreProperties>
</file>