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71" r:id="rId3"/>
    <p:sldId id="349" r:id="rId4"/>
    <p:sldId id="362" r:id="rId5"/>
    <p:sldId id="361" r:id="rId6"/>
    <p:sldId id="357" r:id="rId7"/>
    <p:sldId id="344" r:id="rId8"/>
    <p:sldId id="336" r:id="rId9"/>
    <p:sldId id="318" r:id="rId10"/>
    <p:sldId id="356" r:id="rId11"/>
    <p:sldId id="339" r:id="rId12"/>
    <p:sldId id="322" r:id="rId13"/>
    <p:sldId id="310" r:id="rId14"/>
    <p:sldId id="328" r:id="rId15"/>
    <p:sldId id="351" r:id="rId16"/>
    <p:sldId id="358" r:id="rId17"/>
    <p:sldId id="355" r:id="rId18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9900"/>
    <a:srgbClr val="800080"/>
    <a:srgbClr val="FF0000"/>
    <a:srgbClr val="CCECFF"/>
    <a:srgbClr val="336699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9869" autoAdjust="0"/>
  </p:normalViewPr>
  <p:slideViewPr>
    <p:cSldViewPr>
      <p:cViewPr varScale="1">
        <p:scale>
          <a:sx n="42" d="100"/>
          <a:sy n="42" d="100"/>
        </p:scale>
        <p:origin x="-834" y="-108"/>
      </p:cViewPr>
      <p:guideLst>
        <p:guide orient="horz" pos="816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F3DFD9-A07F-48A4-A688-3F1DD15838B8}" type="datetime1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105999-4620-4DD6-BAFC-BACD8344A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5F980A-52DC-472D-A199-03D7A1D3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3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B4980-8ED6-467B-BE5F-4EA324B3557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29359-E02E-4247-B3EA-2383403C7C2F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D44F0-FD93-4A4D-8236-CE5340CFDD1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CF94E-184B-46AF-8EA9-29F0BB2F56BB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339725"/>
            <a:ext cx="1946275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38" y="339725"/>
            <a:ext cx="5691187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EF0E-1F90-4C87-BC25-91DDD489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CFC9-51F8-45D7-9232-202184AE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EAF2-D8BA-42E7-9A84-87C784660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6F0A-B00D-478B-879F-25824DEC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CC58-71B7-4068-9009-EC8EAB11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7731-8EFB-4A4A-A5B2-CBA99ED6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C675-17B2-47C2-A38F-0AE24C4AF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D990-A534-4201-AF72-273B09D8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9A0C-51FE-4A16-B38F-14FFD135E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948F-48C4-4AAE-96EF-54CDBB57A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375C-C006-4D57-A180-B4629108A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17650"/>
            <a:ext cx="3810000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7650"/>
            <a:ext cx="3810000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488" y="6315075"/>
            <a:ext cx="1103312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" pitchFamily="33" charset="0"/>
              <a:ea typeface="+mn-ea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339725"/>
            <a:ext cx="7772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5845" name="Picture 13" descr="IMG_banner"/>
          <p:cNvPicPr>
            <a:picLocks noChangeAspect="1" noChangeArrowheads="1"/>
          </p:cNvPicPr>
          <p:nvPr userDrawn="1"/>
        </p:nvPicPr>
        <p:blipFill>
          <a:blip r:embed="rId12"/>
          <a:srcRect l="2527" t="32001" r="6316" b="19200"/>
          <a:stretch>
            <a:fillRect/>
          </a:stretch>
        </p:blipFill>
        <p:spPr bwMode="auto">
          <a:xfrm>
            <a:off x="0" y="6172200"/>
            <a:ext cx="65992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5588" y="6467475"/>
            <a:ext cx="30464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PDSMC March 27-28, 2012</a:t>
            </a: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3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18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3" charset="-128"/>
        </a:defRPr>
      </a:lvl2pPr>
      <a:lvl3pPr marL="909638" indent="-1635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3" charset="-128"/>
        </a:defRPr>
      </a:lvl3pPr>
      <a:lvl4pPr marL="1373188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3" charset="-128"/>
        </a:defRPr>
      </a:lvl4pPr>
      <a:lvl5pPr marL="16637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3" charset="-128"/>
        </a:defRPr>
      </a:lvl5pPr>
      <a:lvl6pPr marL="21209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3" charset="-128"/>
        </a:defRPr>
      </a:lvl6pPr>
      <a:lvl7pPr marL="25781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3" charset="-128"/>
        </a:defRPr>
      </a:lvl7pPr>
      <a:lvl8pPr marL="30353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3" charset="-128"/>
        </a:defRPr>
      </a:lvl8pPr>
      <a:lvl9pPr marL="34925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/>
              <a:t>PDSMC March 27-28, 2012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1B4D51-59CB-4CC1-87C6-5A9E89BD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8C140270-5D61-4D38-A369-980762E206DF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81600"/>
          </a:xfrm>
        </p:spPr>
        <p:txBody>
          <a:bodyPr lIns="90000" tIns="46800" rIns="90000" bIns="46800"/>
          <a:lstStyle/>
          <a:p>
            <a:pPr algn="ctr" defTabSz="457200">
              <a:lnSpc>
                <a:spcPct val="101000"/>
              </a:lnSpc>
              <a:buClr>
                <a:srgbClr val="000000"/>
              </a:buClr>
              <a:buFont typeface="Helvetic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  <a:t>PDS Imaging Node </a:t>
            </a:r>
            <a:b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  <a:t>FY12 Mid-Year Report</a:t>
            </a:r>
            <a:b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3200" b="1" smtClean="0">
                <a:solidFill>
                  <a:srgbClr val="0033CC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20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Lisa Gaddis (USGS)</a:t>
            </a:r>
            <a:br>
              <a:rPr lang="en-GB" sz="20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20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Sue LaVoie (JPL)</a:t>
            </a:r>
            <a:br>
              <a:rPr lang="en-GB" sz="20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8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6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/>
            </a:r>
            <a:br>
              <a:rPr lang="en-GB" sz="1600" b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60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March 27, 2012</a:t>
            </a:r>
            <a:br>
              <a:rPr lang="en-GB" sz="160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60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PDS Management Council Meeting</a:t>
            </a:r>
            <a:br>
              <a:rPr lang="en-GB" sz="160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</a:br>
            <a:r>
              <a:rPr lang="en-GB" sz="160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College Park,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97022834-A753-4541-AA1E-9591380F0E99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Status: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Missions/datasets added -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Database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metadata,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thumbnail/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browse, user interface</a:t>
            </a:r>
            <a:endParaRPr lang="en-US" sz="1400" dirty="0" smtClean="0">
              <a:solidFill>
                <a:srgbClr val="000000"/>
              </a:solidFill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Chandrayaan-1/M3 Level 0, 1B &amp; Level 2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Voyager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MER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0"/>
              </a:rPr>
              <a:t>Pancam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 Science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MEX (re-ingested updated versions &amp; backlog)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Enhancements to Cassini usability in collaboration 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Cassini scientist, Soderblom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(map, coordinates,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earch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keywords, documentation, etc.)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Metrics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13.7 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TB/month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downloaded;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8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.8K unique visits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/month</a:t>
            </a: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Plans: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Complete additional Cassini enhancements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Update searches to ensure consistency in coordinate systems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Google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Maps-based searches for more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targets (orbital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landed)</a:t>
            </a:r>
          </a:p>
          <a:p>
            <a:pPr marL="230188" indent="-230188">
              <a:lnSpc>
                <a:spcPct val="80000"/>
              </a:lnSpc>
              <a:tabLst>
                <a:tab pos="173038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Streamlined process for thumbnail &amp; browse creation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Complete integration with USGS Gazetteer to facilitate search by feature name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Integrate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PDS2010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services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as available; provide XML version of PDS labels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752475" y="257175"/>
            <a:ext cx="7772400" cy="52705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ea typeface="ＭＳ Ｐゴシック" pitchFamily="34" charset="-128"/>
              </a:rPr>
              <a:t>Data Access: Planetary Image Atlas</a:t>
            </a:r>
            <a:r>
              <a:rPr lang="en-US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943600" y="5791200"/>
            <a:ext cx="300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6699"/>
                </a:solidFill>
                <a:latin typeface="Calibri" pitchFamily="34" charset="0"/>
              </a:rPr>
              <a:t>http://pds-imaging.jpl.nasa.gov/search</a:t>
            </a:r>
          </a:p>
        </p:txBody>
      </p:sp>
      <p:pic>
        <p:nvPicPr>
          <p:cNvPr id="41990" name="Picture 1" descr="Atla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9425" y="914400"/>
            <a:ext cx="3286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0DE0BC72-38B3-4AE7-8592-2578F6179B15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Status: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Updated </a:t>
            </a:r>
            <a:r>
              <a:rPr lang="en-US" sz="1600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Space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Images</a:t>
            </a:r>
            <a:r>
              <a:rPr lang="en-US" sz="1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app 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F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ree iPhone &amp; </a:t>
            </a:r>
            <a:r>
              <a:rPr lang="en-US" sz="1600" dirty="0" err="1" smtClean="0">
                <a:ea typeface="ＭＳ Ｐゴシック" charset="0"/>
                <a:cs typeface="ＭＳ Ｐゴシック" charset="0"/>
              </a:rPr>
              <a:t>iPad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app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hosting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thousands of </a:t>
            </a:r>
          </a:p>
          <a:p>
            <a:pPr marL="623888" lvl="1" indent="0">
              <a:lnSpc>
                <a:spcPct val="80000"/>
              </a:lnSpc>
              <a:buFontTx/>
              <a:buNone/>
              <a:tabLst>
                <a:tab pos="623888" algn="l"/>
              </a:tabLst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Images – Version 2.01 released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>
                <a:ea typeface="ＭＳ Ｐゴシック" charset="0"/>
                <a:cs typeface="ＭＳ Ｐゴシック" charset="0"/>
              </a:rPr>
              <a:t>Photojournal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provides backend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functionality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J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ointly funded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by JPL Media Relations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Metrics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&gt;6.6 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TB/month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downloaded (peak of 8.4 TB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n November); </a:t>
            </a:r>
            <a:endParaRPr lang="en-US" sz="1600" b="1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   ~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100 images/month added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Plans: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Upgrades underway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Redesign of database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schema and disk storage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Directory approach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Enable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secure upload and preview of images prior to quality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04813" indent="0"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control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publishing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 batch download option from the Favorites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page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52705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ea typeface="ＭＳ Ｐゴシック" pitchFamily="34" charset="-128"/>
              </a:rPr>
              <a:t>Data Access: Photojournal</a:t>
            </a:r>
            <a:endParaRPr lang="en-US" sz="320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5770563" y="5924550"/>
            <a:ext cx="337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6699"/>
                </a:solidFill>
                <a:latin typeface="Calibri" pitchFamily="34" charset="0"/>
              </a:rPr>
              <a:t>http://photojournal.jpl.nasa.gov/index.html</a:t>
            </a:r>
          </a:p>
        </p:txBody>
      </p:sp>
      <p:pic>
        <p:nvPicPr>
          <p:cNvPr id="43014" name="Picture 2" descr="photojourn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69988"/>
            <a:ext cx="3200400" cy="324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A0FE8A61-3DD6-4DEA-A12A-BD83799306C1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12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a typeface="ＭＳ Ｐゴシック" pitchFamily="34" charset="-128"/>
              </a:rPr>
              <a:t>Data Access: Map-A-Planet (MAP)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7289"/>
            <a:ext cx="86106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Status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Responded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multiple user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inquiries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Performed general software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interface bug fixes, system maintenance, 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migration to updated storage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Metrics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155 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GB/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month downloaded; 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5317 unique visits/month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b="1" dirty="0" smtClean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Plans</a:t>
            </a:r>
            <a:r>
              <a:rPr lang="en-US" sz="1800" b="1" dirty="0"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Complete Cassini-Titan map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ingestion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Continue with user inquiry response, user assistance and general system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maintenance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Support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Carto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-funded development of MAP2 architecture</a:t>
            </a:r>
            <a:endParaRPr lang="en-US" sz="12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Simplifies maintenance, speeds up data ingestion and delivery</a:t>
            </a:r>
            <a:endParaRPr lang="en-US" sz="12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6521450" y="5867400"/>
            <a:ext cx="262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336699"/>
                </a:solidFill>
                <a:latin typeface="Calibri" pitchFamily="34" charset="0"/>
              </a:rPr>
              <a:t>http://www.mapaplanet.org/</a:t>
            </a:r>
          </a:p>
        </p:txBody>
      </p:sp>
      <p:pic>
        <p:nvPicPr>
          <p:cNvPr id="44038" name="Picture 2" descr="Kaguya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1371600"/>
            <a:ext cx="44069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85FABE4B-2558-4D63-8682-E2E73CB615D5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13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69829"/>
            <a:ext cx="83058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Status: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updated and/or added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160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Added reporting function for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EDR files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error out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uring p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rocessing</a:t>
            </a:r>
          </a:p>
          <a:p>
            <a:pPr marL="230188" indent="0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Users will see fraction of data found vs. available in PDS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Added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support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&amp;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reporting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multi-band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instruments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Links to db from Atlas, GEO updated</a:t>
            </a:r>
            <a:endParaRPr lang="en-US" sz="16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Metrics: 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1.03 Gb/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month 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downloaded; 3381 unique visits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month </a:t>
            </a:r>
            <a:endParaRPr lang="en-US" sz="1600" b="1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Update Pilot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interface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&amp;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shapefile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downloads to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support error and multi-band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reporting functions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Support ingestion of (level 2) radar data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Reduce dependence on ISIS3 camera models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LROC 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NAC/WAC, Dawn FC, Voyager 1 UVS, Lunar Orbiter III, IV, V</a:t>
            </a:r>
            <a:endParaRPr lang="en-US" sz="12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70063" y="240970"/>
            <a:ext cx="5459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Data Access: </a:t>
            </a:r>
            <a:r>
              <a:rPr lang="en-GB" sz="3200" b="1" dirty="0">
                <a:solidFill>
                  <a:srgbClr val="0000FF"/>
                </a:solidFill>
                <a:latin typeface="Arial" charset="0"/>
              </a:rPr>
              <a:t>UPC &amp; PILOT</a:t>
            </a:r>
            <a:endParaRPr lang="en-US" sz="3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6689725" y="5845175"/>
            <a:ext cx="222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336699"/>
                </a:solidFill>
                <a:latin typeface="Calibri" pitchFamily="34" charset="0"/>
              </a:rPr>
              <a:t>http://pilot.wr.usgs.gov/</a:t>
            </a:r>
          </a:p>
        </p:txBody>
      </p:sp>
      <p:pic>
        <p:nvPicPr>
          <p:cNvPr id="46086" name="Picture 1" descr="pilot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990600"/>
            <a:ext cx="3052666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524000"/>
          <a:ext cx="39624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981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Cassini VIMS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Odyssey THEMIS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Messenger MDIS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Clementine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MGS MOC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Cassini ISS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Galileo SSI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Viking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Orbiter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Voyager ISS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914400" y="1524000"/>
            <a:ext cx="1295400" cy="2286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33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78347" y="2091906"/>
            <a:ext cx="1295400" cy="2286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3E6E26EF-651F-44A2-83B4-4B910013E7BE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14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ea typeface="ＭＳ Ｐゴシック" pitchFamily="34" charset="-128"/>
              </a:rPr>
              <a:t>System Architecture</a:t>
            </a:r>
          </a:p>
          <a:p>
            <a:pPr lvl="1">
              <a:lnSpc>
                <a:spcPct val="90000"/>
              </a:lnSpc>
            </a:pP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Jordan </a:t>
            </a:r>
            <a:r>
              <a:rPr lang="en-US" sz="1600" b="1" i="1" dirty="0" err="1" smtClean="0">
                <a:solidFill>
                  <a:srgbClr val="008000"/>
                </a:solidFill>
                <a:ea typeface="ＭＳ Ｐゴシック" pitchFamily="34" charset="-128"/>
              </a:rPr>
              <a:t>Padams</a:t>
            </a: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 &amp; Alice </a:t>
            </a:r>
            <a:r>
              <a:rPr lang="en-US" sz="1600" b="1" i="1" dirty="0" err="1" smtClean="0">
                <a:solidFill>
                  <a:srgbClr val="008000"/>
                </a:solidFill>
                <a:ea typeface="ＭＳ Ｐゴシック" pitchFamily="34" charset="-128"/>
              </a:rPr>
              <a:t>Stanboli</a:t>
            </a: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 are IMG WG Members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Deployed Build 2B Registry software within IMG-JPL to provide opportunity for testing, training, tool development and feedback to EN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Modified IMG-JPL web logs in preparation for Report Service ingestion and implementation</a:t>
            </a:r>
          </a:p>
          <a:p>
            <a:pPr lvl="1">
              <a:lnSpc>
                <a:spcPct val="95000"/>
              </a:lnSpc>
            </a:pPr>
            <a:endParaRPr lang="en-US" sz="1600" b="1" i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ea typeface="ＭＳ Ｐゴシック" pitchFamily="34" charset="-128"/>
              </a:rPr>
              <a:t>Data Design </a:t>
            </a:r>
          </a:p>
          <a:p>
            <a:pPr lvl="1">
              <a:lnSpc>
                <a:spcPct val="90000"/>
              </a:lnSpc>
            </a:pP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Amy Culver, </a:t>
            </a: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Chris </a:t>
            </a:r>
            <a:r>
              <a:rPr lang="en-US" sz="1600" b="1" i="1" dirty="0" smtClean="0">
                <a:solidFill>
                  <a:srgbClr val="008000"/>
                </a:solidFill>
                <a:ea typeface="ＭＳ Ｐゴシック" pitchFamily="34" charset="-128"/>
              </a:rPr>
              <a:t>Isbell &amp; Elizabeth Rye are IMG WG Members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Support PDS4 build tests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Continue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formulation of IMG classes &amp; local dictionaries </a:t>
            </a:r>
            <a:endParaRPr lang="en-US" sz="16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400" dirty="0" smtClean="0">
                <a:ea typeface="ＭＳ Ｐゴシック" pitchFamily="34" charset="-128"/>
              </a:rPr>
              <a:t>PDS3-to-PDS4 </a:t>
            </a:r>
            <a:r>
              <a:rPr lang="en-US" sz="1400" dirty="0" smtClean="0">
                <a:ea typeface="ＭＳ Ｐゴシック" pitchFamily="34" charset="-128"/>
              </a:rPr>
              <a:t>keyword/object mapping and data set migration testing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ea typeface="ＭＳ Ｐゴシック" pitchFamily="34" charset="-128"/>
              </a:rPr>
              <a:t>C</a:t>
            </a:r>
            <a:r>
              <a:rPr lang="en-US" sz="1400" dirty="0" smtClean="0">
                <a:ea typeface="ＭＳ Ｐゴシック" pitchFamily="34" charset="-128"/>
              </a:rPr>
              <a:t>lasses </a:t>
            </a:r>
            <a:r>
              <a:rPr lang="en-US" sz="1400" dirty="0" smtClean="0">
                <a:ea typeface="ＭＳ Ｐゴシック" pitchFamily="34" charset="-128"/>
              </a:rPr>
              <a:t>include camera, command, geometry, compression, telemetry, cartographic/map </a:t>
            </a:r>
            <a:r>
              <a:rPr lang="en-US" sz="1400" dirty="0" smtClean="0">
                <a:ea typeface="ＭＳ Ｐゴシック" pitchFamily="34" charset="-128"/>
              </a:rPr>
              <a:t>projection</a:t>
            </a:r>
            <a:endParaRPr lang="en-US" sz="14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400" dirty="0" smtClean="0">
                <a:ea typeface="ＭＳ Ｐゴシック" pitchFamily="34" charset="-128"/>
              </a:rPr>
              <a:t>Test data sets span range of instrument types: Clementine, Cassini ISS &amp; VIMS, Mars Pathfinder IMP/RVR, </a:t>
            </a:r>
            <a:r>
              <a:rPr lang="en-US" sz="1400" dirty="0" smtClean="0">
                <a:ea typeface="ＭＳ Ｐゴシック" pitchFamily="34" charset="-128"/>
              </a:rPr>
              <a:t>Mariner 10</a:t>
            </a:r>
            <a:r>
              <a:rPr lang="en-US" sz="1400" dirty="0" smtClean="0">
                <a:ea typeface="ＭＳ Ｐゴシック" pitchFamily="34" charset="-128"/>
              </a:rPr>
              <a:t>, Voyager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ea typeface="ＭＳ Ｐゴシック" pitchFamily="34" charset="-128"/>
              </a:rPr>
              <a:t>Provides direct PDS4 integration and </a:t>
            </a:r>
            <a:r>
              <a:rPr lang="en-US" sz="1400" dirty="0" smtClean="0">
                <a:ea typeface="ＭＳ Ｐゴシック" pitchFamily="34" charset="-128"/>
              </a:rPr>
              <a:t>training </a:t>
            </a:r>
            <a:r>
              <a:rPr lang="en-US" sz="1400" dirty="0" smtClean="0">
                <a:ea typeface="ＭＳ Ｐゴシック" pitchFamily="34" charset="-128"/>
              </a:rPr>
              <a:t>opportunity for IMG personnel</a:t>
            </a:r>
            <a:endParaRPr lang="en-US" sz="16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Collaborate with other nodes on similar design decisions and issues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Report progress, lessons learned and issues thru DDWG and at Tech Sessions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227388" y="390525"/>
            <a:ext cx="255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>
                <a:solidFill>
                  <a:srgbClr val="0000FF"/>
                </a:solidFill>
                <a:latin typeface="Arial" charset="0"/>
              </a:rPr>
              <a:t>IMG &amp; PDS4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 txBox="1">
            <a:spLocks noGrp="1" noChangeArrowheads="1"/>
          </p:cNvSpPr>
          <p:nvPr/>
        </p:nvSpPr>
        <p:spPr bwMode="auto">
          <a:xfrm>
            <a:off x="7964488" y="6315075"/>
            <a:ext cx="110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en-US" sz="1200">
                <a:solidFill>
                  <a:schemeClr val="bg1"/>
                </a:solidFill>
                <a:latin typeface="Arial" charset="0"/>
              </a:rPr>
              <a:t>               </a:t>
            </a:r>
            <a:fld id="{E5B1104E-A136-4818-BA25-CD790489B923}" type="slidenum">
              <a:rPr lang="en-US" sz="1200">
                <a:solidFill>
                  <a:schemeClr val="bg1"/>
                </a:solidFill>
                <a:latin typeface="Arial" charset="0"/>
              </a:rPr>
              <a:pPr algn="ctr" eaLnBrk="0" hangingPunct="0"/>
              <a:t>15</a:t>
            </a:fld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159125" y="390525"/>
            <a:ext cx="269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>
                <a:solidFill>
                  <a:srgbClr val="0000FF"/>
                </a:solidFill>
                <a:latin typeface="Arial" charset="0"/>
              </a:rPr>
              <a:t>Restorations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813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0" y="6477000"/>
            <a:ext cx="3046413" cy="314325"/>
          </a:xfrm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39482"/>
          <a:ext cx="8381999" cy="4992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838200"/>
                <a:gridCol w="4724400"/>
                <a:gridCol w="990599"/>
              </a:tblGrid>
              <a:tr h="6885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Data Set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IMG POC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Status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Volume Expected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LO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Digitized Film Archive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Chris Isbell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Complete final updates from FY11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review &amp; processing team.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 Add C. Byrne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LO scanned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data (revised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destriping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to supplement the existing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archive.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~750 GB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13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 Image Recovery Project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Rafael Alanis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activity on the project side due 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gap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funding of LOIRP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project (D.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Wingo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~10 TB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Apollo Digitized Film Archive, Metric, Pan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Patty Garcia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Integrating Peer Review comments into Apollo Metric archive data products.  Scanning of Pan data still ongoing.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~ 85 TB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Apollo Rock Sample Image Archive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Patty Garcia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In final stages of Peer Review for Apollo 17 archive.  Still several months out from completion of all scanning at JSC.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~35 TB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Kaguya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/SELENE (JAXA)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Lisa Gaddis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Tutorial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online for Terrain Camera;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Proposal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 LASER for MI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processing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s/w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 ISIS3, to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Carto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for global TC mosaics (morning &amp; evening) for MAP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~100 TB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Mariner 9 (Mike Martin)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Amy Culver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Continue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ollecting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, processing, validating data from various sources (SDDPT, MDR).  PDS4 Test Case.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tbd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77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108260B8-9D42-45DE-B065-C88569121F62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16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1175" name="Object 151"/>
          <p:cNvGraphicFramePr>
            <a:graphicFrameLocks noChangeAspect="1"/>
          </p:cNvGraphicFramePr>
          <p:nvPr/>
        </p:nvGraphicFramePr>
        <p:xfrm>
          <a:off x="166986" y="1752600"/>
          <a:ext cx="8821737" cy="3143250"/>
        </p:xfrm>
        <a:graphic>
          <a:graphicData uri="http://schemas.openxmlformats.org/presentationml/2006/ole">
            <p:oleObj spid="_x0000_s1175" name="Document" r:id="rId3" imgW="6262560" imgH="2148480" progId="Word.Document.12">
              <p:embed/>
            </p:oleObj>
          </a:graphicData>
        </a:graphic>
      </p:graphicFrame>
      <p:sp>
        <p:nvSpPr>
          <p:cNvPr id="1178" name="Text Box 3"/>
          <p:cNvSpPr txBox="1">
            <a:spLocks noChangeArrowheads="1"/>
          </p:cNvSpPr>
          <p:nvPr/>
        </p:nvSpPr>
        <p:spPr bwMode="auto">
          <a:xfrm>
            <a:off x="462886" y="390525"/>
            <a:ext cx="8069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033CC"/>
                </a:solidFill>
                <a:latin typeface="Arial" charset="0"/>
              </a:rPr>
              <a:t>FY12 Other Data Acquisition &amp; </a:t>
            </a:r>
            <a:r>
              <a:rPr lang="en-GB" sz="3200" b="1" dirty="0" smtClean="0">
                <a:solidFill>
                  <a:srgbClr val="0033CC"/>
                </a:solidFill>
                <a:latin typeface="Arial" charset="0"/>
              </a:rPr>
              <a:t>Synching</a:t>
            </a:r>
            <a:endParaRPr lang="en-US" sz="3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79" name="Oval 14"/>
          <p:cNvSpPr>
            <a:spLocks noChangeArrowheads="1"/>
          </p:cNvSpPr>
          <p:nvPr/>
        </p:nvSpPr>
        <p:spPr bwMode="auto">
          <a:xfrm>
            <a:off x="6248400" y="2362200"/>
            <a:ext cx="1600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9B368F94-FA92-40F7-A741-A44014BCF51D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00113" y="2286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000FF"/>
                </a:solidFill>
                <a:latin typeface="Arial" charset="0"/>
              </a:rPr>
              <a:t>Outreach: Planetary Data Workshop</a:t>
            </a:r>
            <a:endParaRPr lang="en-US" sz="3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572000" y="5791200"/>
            <a:ext cx="4410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http://astrogeology.usgs.gov/groups/Planetary-Data-Workshop</a:t>
            </a:r>
          </a:p>
        </p:txBody>
      </p:sp>
      <p:pic>
        <p:nvPicPr>
          <p:cNvPr id="33797" name="Picture 10" descr="workshop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5286490" cy="4573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324600" y="990600"/>
            <a:ext cx="213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j-lt"/>
                <a:ea typeface="ＭＳ Ｐゴシック" charset="0"/>
                <a:cs typeface="ＭＳ Ｐゴシック" charset="0"/>
              </a:rPr>
              <a:t>June 25-29, 2012 </a:t>
            </a:r>
          </a:p>
          <a:p>
            <a:pPr algn="ctr" eaLnBrk="0" hangingPunct="0">
              <a:defRPr/>
            </a:pPr>
            <a:endParaRPr lang="en-US" sz="16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600" b="1" dirty="0">
                <a:latin typeface="+mj-lt"/>
                <a:ea typeface="ＭＳ Ｐゴシック" charset="0"/>
                <a:cs typeface="ＭＳ Ｐゴシック" charset="0"/>
              </a:rPr>
              <a:t>Northern Arizona University (NAU) </a:t>
            </a:r>
          </a:p>
          <a:p>
            <a:pPr algn="ctr" eaLnBrk="0" hangingPunct="0">
              <a:defRPr/>
            </a:pPr>
            <a:endParaRPr lang="en-US" sz="16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600" b="1" dirty="0">
                <a:latin typeface="+mj-lt"/>
                <a:ea typeface="ＭＳ Ｐゴシック" charset="0"/>
                <a:cs typeface="ＭＳ Ｐゴシック" charset="0"/>
              </a:rPr>
              <a:t>Flagstaff, </a:t>
            </a:r>
            <a:r>
              <a:rPr lang="en-US" sz="1600" b="1" dirty="0" smtClean="0">
                <a:latin typeface="+mj-lt"/>
                <a:ea typeface="ＭＳ Ｐゴシック" charset="0"/>
                <a:cs typeface="ＭＳ Ｐゴシック" charset="0"/>
              </a:rPr>
              <a:t>AZ</a:t>
            </a:r>
          </a:p>
          <a:p>
            <a:pPr algn="ctr" eaLnBrk="0" hangingPunct="0">
              <a:defRPr/>
            </a:pPr>
            <a:endParaRPr lang="en-US" sz="16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600" b="1" dirty="0" smtClean="0">
                <a:latin typeface="+mj-lt"/>
                <a:ea typeface="ＭＳ Ｐゴシック" charset="0"/>
                <a:cs typeface="ＭＳ Ｐゴシック" charset="0"/>
              </a:rPr>
              <a:t>Cosponsored by PDS, </a:t>
            </a:r>
            <a:r>
              <a:rPr lang="en-US" sz="1600" b="1" dirty="0" err="1" smtClean="0">
                <a:latin typeface="+mj-lt"/>
                <a:ea typeface="ＭＳ Ｐゴシック" charset="0"/>
                <a:cs typeface="ＭＳ Ｐゴシック" charset="0"/>
              </a:rPr>
              <a:t>Carto</a:t>
            </a:r>
            <a:r>
              <a:rPr lang="en-US" sz="1600" b="1" dirty="0" smtClean="0">
                <a:latin typeface="+mj-lt"/>
                <a:ea typeface="ＭＳ Ｐゴシック" charset="0"/>
                <a:cs typeface="ＭＳ Ｐゴシック" charset="0"/>
              </a:rPr>
              <a:t> Program, RPIF Network</a:t>
            </a:r>
            <a:endParaRPr lang="en-US" sz="16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4079" y="4114800"/>
            <a:ext cx="32666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Abstracts due April 30, 2012</a:t>
            </a:r>
          </a:p>
          <a:p>
            <a:pPr algn="ctr"/>
            <a:endParaRPr lang="en-US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Talks, posters, demos, </a:t>
            </a:r>
          </a:p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hands-on training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9B368F94-FA92-40F7-A741-A44014BCF51D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00113" y="2286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000FF"/>
                </a:solidFill>
                <a:latin typeface="Arial" charset="0"/>
              </a:rPr>
              <a:t>Outreach: Planetary Data Workshop</a:t>
            </a:r>
            <a:endParaRPr lang="en-US" sz="3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595538" y="5029200"/>
            <a:ext cx="4410438" cy="276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http://astrogeology.usgs.gov/groups/Planetary-Data-Workshop</a:t>
            </a:r>
          </a:p>
        </p:txBody>
      </p:sp>
      <p:pic>
        <p:nvPicPr>
          <p:cNvPr id="33797" name="Picture 10" descr="workshop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05000"/>
            <a:ext cx="3305290" cy="28595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15193"/>
            <a:ext cx="8229600" cy="519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Current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Missions</a:t>
            </a: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LRO Diviner, LOLA</a:t>
            </a: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LROC NAC, WAC</a:t>
            </a: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MRO CRISM, </a:t>
            </a:r>
            <a:r>
              <a:rPr lang="en-US" sz="1600" kern="0" baseline="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HiRISE</a:t>
            </a:r>
            <a:endParaRPr lang="en-US" sz="1600" kern="0" baseline="0" dirty="0" smtClean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MO THEMIS</a:t>
            </a:r>
            <a:endParaRPr lang="en-US" sz="1600" kern="0" baseline="0" dirty="0" smtClean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MESSENGER</a:t>
            </a: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DAWN</a:t>
            </a:r>
            <a:endParaRPr kumimoji="0" lang="en-US" sz="16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684213" lvl="1" indent="-22701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0" kern="0" baseline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Cassini (team workshop?)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noProof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Data Search Tools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6270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PDS</a:t>
            </a:r>
          </a:p>
          <a:p>
            <a:pPr marL="1084263" lvl="2" indent="-2857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Atlas, ODE, AN, UPC/PILOT, etc.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6270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JMARS, LMMP Portal</a:t>
            </a:r>
          </a:p>
          <a:p>
            <a:pPr marL="6270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Google Moon, Mars, etc.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69863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noProof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Data Analysis &amp; Visualization Tools</a:t>
            </a:r>
          </a:p>
          <a:p>
            <a:pPr marL="627063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Opticks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,</a:t>
            </a: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ENVI</a:t>
            </a:r>
          </a:p>
          <a:p>
            <a:pPr marL="627063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16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ARC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GIS, ISIS3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Other Activities</a:t>
            </a:r>
          </a:p>
          <a:p>
            <a:pPr marL="631825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PDS4 overview and tools</a:t>
            </a:r>
          </a:p>
          <a:p>
            <a:pPr marL="631825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Future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of data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storage, data processing, etc.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631825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2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E8E83F3E-998E-4DE2-BC63-5BD0313D54BF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0" y="228600"/>
          <a:ext cx="5930900" cy="5884292"/>
        </p:xfrm>
        <a:graphic>
          <a:graphicData uri="http://schemas.openxmlformats.org/presentationml/2006/ole">
            <p:oleObj spid="_x0000_s29724" name="Document" r:id="rId3" imgW="6464062" imgH="6413264" progId="Word.Document.12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609600"/>
            <a:ext cx="243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Taking input on topics from online user polls and abstract submissions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PDS Nodes are most welcome!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Please let me or Ed Guinness know if you have questions.</a:t>
            </a:r>
          </a:p>
          <a:p>
            <a:pPr algn="ctr" eaLnBrk="0" hangingPunct="0">
              <a:defRPr/>
            </a:pPr>
            <a:endParaRPr lang="en-US" sz="18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Presentations, tutorials, cookbooks, etc. will be posted online via meeting website and PDS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9727" name="TextBox 6"/>
          <p:cNvSpPr txBox="1">
            <a:spLocks noChangeArrowheads="1"/>
          </p:cNvSpPr>
          <p:nvPr/>
        </p:nvSpPr>
        <p:spPr bwMode="auto">
          <a:xfrm>
            <a:off x="4876800" y="5867400"/>
            <a:ext cx="405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http://astrogeology.usgs.gov/groups/Planetary-Data-Workshop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C529D85D-0EE7-4786-A950-B21D90FB9B0C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 Mission Archiving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Cassini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Chandrayaan-1 -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--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final mission release at beginning of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FY12</a:t>
            </a:r>
            <a:endParaRPr lang="en-US" sz="16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LRO 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MRO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MER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MESSENGER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Odyssey</a:t>
            </a:r>
          </a:p>
          <a:p>
            <a:pPr marL="627063" lvl="1">
              <a:lnSpc>
                <a:spcPct val="90000"/>
              </a:lnSpc>
              <a:defRPr/>
            </a:pPr>
            <a:endParaRPr lang="en-US" sz="8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Developing Missions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MSL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JUNO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endParaRPr lang="en-US" sz="900" dirty="0">
              <a:solidFill>
                <a:srgbClr val="FF0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endParaRPr lang="en-US" sz="900" b="1" i="1" dirty="0">
              <a:solidFill>
                <a:srgbClr val="008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Other Activities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Discovery “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InSight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 Data Management Plan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Planetary Image Atlas integrated into Mission Ops for Cassini, MER, MSL</a:t>
            </a:r>
          </a:p>
          <a:p>
            <a:pPr lvl="1">
              <a:lnSpc>
                <a:spcPct val="90000"/>
              </a:lnSpc>
              <a:defRPr/>
            </a:pP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04800" y="390525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>
                <a:solidFill>
                  <a:srgbClr val="0000FF"/>
                </a:solidFill>
                <a:latin typeface="Arial" charset="0"/>
              </a:rPr>
              <a:t>Mission Interface:  Current Work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90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47761E4D-0ED0-45B0-9F69-A7B52CC710E9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28902" name="Object 230"/>
          <p:cNvGraphicFramePr>
            <a:graphicFrameLocks noChangeAspect="1"/>
          </p:cNvGraphicFramePr>
          <p:nvPr/>
        </p:nvGraphicFramePr>
        <p:xfrm>
          <a:off x="533400" y="1325563"/>
          <a:ext cx="8077200" cy="4346575"/>
        </p:xfrm>
        <a:graphic>
          <a:graphicData uri="http://schemas.openxmlformats.org/presentationml/2006/ole">
            <p:oleObj spid="_x0000_s28902" name="Document" r:id="rId3" imgW="6729120" imgH="3492360" progId="Word.Document.12">
              <p:embed/>
            </p:oleObj>
          </a:graphicData>
        </a:graphic>
      </p:graphicFrame>
      <p:sp>
        <p:nvSpPr>
          <p:cNvPr id="28905" name="Text Box 3"/>
          <p:cNvSpPr txBox="1">
            <a:spLocks noChangeArrowheads="1"/>
          </p:cNvSpPr>
          <p:nvPr/>
        </p:nvSpPr>
        <p:spPr bwMode="auto">
          <a:xfrm>
            <a:off x="1382713" y="390525"/>
            <a:ext cx="622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>
                <a:solidFill>
                  <a:srgbClr val="0000FF"/>
                </a:solidFill>
                <a:latin typeface="Arial" charset="0"/>
              </a:rPr>
              <a:t>FY12 Data Releases &amp; Volumes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906" name="Oval 14"/>
          <p:cNvSpPr>
            <a:spLocks noChangeArrowheads="1"/>
          </p:cNvSpPr>
          <p:nvPr/>
        </p:nvSpPr>
        <p:spPr bwMode="auto">
          <a:xfrm>
            <a:off x="1219200" y="4343400"/>
            <a:ext cx="58674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8907" name="Oval 15"/>
          <p:cNvSpPr>
            <a:spLocks noChangeArrowheads="1"/>
          </p:cNvSpPr>
          <p:nvPr/>
        </p:nvSpPr>
        <p:spPr bwMode="auto">
          <a:xfrm>
            <a:off x="7543800" y="5181600"/>
            <a:ext cx="1219200" cy="304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8908" name="Oval 1"/>
          <p:cNvSpPr>
            <a:spLocks noChangeArrowheads="1"/>
          </p:cNvSpPr>
          <p:nvPr/>
        </p:nvSpPr>
        <p:spPr bwMode="auto">
          <a:xfrm>
            <a:off x="5943600" y="1295400"/>
            <a:ext cx="914400" cy="6096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66FF"/>
              </a:solidFill>
            </a:endParaRPr>
          </a:p>
        </p:txBody>
      </p:sp>
      <p:sp>
        <p:nvSpPr>
          <p:cNvPr id="28909" name="Oval 8"/>
          <p:cNvSpPr>
            <a:spLocks noChangeArrowheads="1"/>
          </p:cNvSpPr>
          <p:nvPr/>
        </p:nvSpPr>
        <p:spPr bwMode="auto">
          <a:xfrm>
            <a:off x="7696200" y="1295400"/>
            <a:ext cx="914400" cy="6096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A4B08D1E-A646-4A83-AE8B-51DE5BABE7B1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b="1" dirty="0" err="1">
                <a:ea typeface="ＭＳ Ｐゴシック" charset="0"/>
                <a:cs typeface="ＭＳ Ｐゴシック" charset="0"/>
              </a:rPr>
              <a:t>HiRISE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 Data Node (</a:t>
            </a:r>
            <a:r>
              <a:rPr lang="en-US" sz="2000" b="1" dirty="0" err="1">
                <a:ea typeface="ＭＳ Ｐゴシック" charset="0"/>
                <a:cs typeface="ＭＳ Ｐゴシック" charset="0"/>
              </a:rPr>
              <a:t>UofA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, Tucson, AZ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)</a:t>
            </a:r>
            <a:endParaRPr lang="en-US" sz="1800" dirty="0" smtClean="0"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charset="0"/>
              </a:rPr>
              <a:t>Quarterly deliveries continuing (3/1/12 data release of ~2 TB)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Transfer of complete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charset="0"/>
              </a:rPr>
              <a:t>HiRISE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 EDR data set to IMG Flagstaff continues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8000"/>
                </a:solidFill>
                <a:ea typeface="ＭＳ Ｐゴシック" charset="0"/>
              </a:rPr>
              <a:t>SISs updated for new color </a:t>
            </a:r>
            <a:r>
              <a:rPr lang="en-US" sz="1800" dirty="0" err="1" smtClean="0">
                <a:solidFill>
                  <a:srgbClr val="008000"/>
                </a:solidFill>
                <a:ea typeface="ＭＳ Ｐゴシック" charset="0"/>
              </a:rPr>
              <a:t>orthophotos</a:t>
            </a:r>
            <a:r>
              <a:rPr lang="en-US" sz="1800" dirty="0" smtClean="0">
                <a:solidFill>
                  <a:srgbClr val="008000"/>
                </a:solidFill>
                <a:ea typeface="ＭＳ Ｐゴシック" charset="0"/>
              </a:rPr>
              <a:t> to be added to DTM dataset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err="1" smtClean="0">
                <a:solidFill>
                  <a:srgbClr val="008000"/>
                </a:solidFill>
                <a:ea typeface="ＭＳ Ｐゴシック" charset="0"/>
              </a:rPr>
              <a:t>HiRISE</a:t>
            </a:r>
            <a:r>
              <a:rPr lang="en-US" sz="1800" dirty="0" smtClean="0">
                <a:solidFill>
                  <a:srgbClr val="008000"/>
                </a:solidFill>
                <a:ea typeface="ＭＳ Ｐゴシック" charset="0"/>
              </a:rPr>
              <a:t> Disaster Recovery Plan finalized</a:t>
            </a:r>
            <a:endParaRPr lang="en-US" sz="1800" dirty="0">
              <a:solidFill>
                <a:srgbClr val="008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endParaRPr lang="en-US" sz="9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THEMIS Data Node (ASU, Tempe, AZ)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Quarterly deliveries continuing (1/1/12 data release of ~90GB)</a:t>
            </a:r>
          </a:p>
          <a:p>
            <a:pPr marL="627063" lvl="1">
              <a:lnSpc>
                <a:spcPct val="90000"/>
              </a:lnSpc>
              <a:defRPr/>
            </a:pPr>
            <a:endParaRPr lang="en-US" sz="10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LROC Data Node (ASU, Tempe, AZ)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Quarterly deliveries continuing (3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/15/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12 data release of ~26 TB)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LROC SOC plans to reprocess all previously released data (releases 1-8)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8000"/>
                </a:solidFill>
                <a:ea typeface="ＭＳ Ｐゴシック" charset="0"/>
              </a:rPr>
              <a:t>Electronic transfers to IMG-JPL initiated; EDRs will be stored at Data Node, IMG-JPL &amp; IMG-Flagstaff; CDRs at IMG-JPL </a:t>
            </a:r>
            <a:r>
              <a:rPr lang="en-US" sz="1800" dirty="0">
                <a:solidFill>
                  <a:srgbClr val="008000"/>
                </a:solidFill>
                <a:ea typeface="ＭＳ Ｐゴシック" charset="0"/>
              </a:rPr>
              <a:t>&amp;</a:t>
            </a:r>
            <a:r>
              <a:rPr lang="en-US" sz="1800" dirty="0" smtClean="0">
                <a:solidFill>
                  <a:srgbClr val="008000"/>
                </a:solidFill>
                <a:ea typeface="ＭＳ Ｐゴシック" charset="0"/>
              </a:rPr>
              <a:t> Data Node</a:t>
            </a:r>
          </a:p>
          <a:p>
            <a:pPr marL="627063" lvl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~300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TB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 of data storage hardware in-hand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at each site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  <a:p>
            <a:pPr marL="627063" lvl="1">
              <a:lnSpc>
                <a:spcPct val="90000"/>
              </a:lnSpc>
              <a:defRPr/>
            </a:pPr>
            <a:endParaRPr lang="en-US" sz="1000" b="1" i="1" dirty="0">
              <a:solidFill>
                <a:srgbClr val="FF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NSSDC </a:t>
            </a:r>
            <a:r>
              <a:rPr lang="ja-JP" alt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‘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deep archive</a:t>
            </a:r>
            <a:r>
              <a:rPr lang="ja-JP" alt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Viking Orbiter and Magellan volumes staged and in progress</a:t>
            </a:r>
            <a:endParaRPr lang="en-US" sz="1600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52400" y="390525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>
                <a:solidFill>
                  <a:srgbClr val="0000FF"/>
                </a:solidFill>
                <a:latin typeface="Arial" charset="0"/>
              </a:rPr>
              <a:t>Mission Interface:  Data Nodes, Deep Archive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2B1AE5E1-E353-4491-8211-A4AFC5E12BB1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8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696200" cy="6096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a typeface="ＭＳ Ｐゴシック" pitchFamily="34" charset="-128"/>
              </a:rPr>
              <a:t>Data Access: Imaging Node Web Site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Status: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Updates to look &amp; feel, usability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Updating Mission Pages with consistent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    content &amp; look, links to documentation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New content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Wrote or co-wrote tutorials (</a:t>
            </a:r>
            <a:r>
              <a:rPr lang="en-GB" sz="1600" i="1" dirty="0" smtClean="0">
                <a:solidFill>
                  <a:srgbClr val="008000"/>
                </a:solidFill>
                <a:latin typeface="Helvetica" pitchFamily="34" charset="0"/>
                <a:ea typeface="ＭＳ Ｐゴシック" pitchFamily="34" charset="-128"/>
              </a:rPr>
              <a:t>next slide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) for use and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processing of more challenging data 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sets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ISIS3:  Cassini 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ISS, 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VIMS 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&amp; RADAR in </a:t>
            </a:r>
            <a:r>
              <a:rPr lang="en-GB" sz="16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progress</a:t>
            </a:r>
            <a:endParaRPr lang="en-GB" sz="1600" dirty="0" smtClean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Project-authored 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Cassini Radar Users Guide posted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Project-authored Cassini ISS Users Guide 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(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in 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review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latin typeface="Helvetica" pitchFamily="34" charset="0"/>
                <a:ea typeface="ＭＳ Ｐゴシック" pitchFamily="34" charset="-128"/>
              </a:rPr>
              <a:t>Proposal </a:t>
            </a:r>
            <a:r>
              <a:rPr lang="en-GB" sz="2000" dirty="0" smtClean="0">
                <a:latin typeface="Helvetica" pitchFamily="34" charset="0"/>
                <a:ea typeface="ＭＳ Ｐゴシック" pitchFamily="34" charset="-128"/>
              </a:rPr>
              <a:t>Support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Online summary of 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all Data Holdings, data set 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name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, id, and archive status (accumulating, certified, etc</a:t>
            </a:r>
            <a:r>
              <a:rPr lang="en-GB" sz="1600" dirty="0" smtClean="0">
                <a:latin typeface="Helvetica" pitchFamily="34" charset="0"/>
                <a:ea typeface="ＭＳ Ｐゴシック" pitchFamily="34" charset="-128"/>
              </a:rPr>
              <a:t>.)</a:t>
            </a:r>
            <a:endParaRPr lang="en-GB" sz="2000" b="1" dirty="0" smtClean="0">
              <a:solidFill>
                <a:srgbClr val="FF0000"/>
              </a:solidFill>
              <a:latin typeface="Helvetica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Plans: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Continue to create and/or distribute tutorials for accessing PDS data for each mission supported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Continue to add missions and supporting information, as well as pointers to data and services, as new data releases are received</a:t>
            </a:r>
            <a:endParaRPr lang="en-GB" sz="2000" dirty="0" smtClean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6096000" y="58674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6699"/>
                </a:solidFill>
                <a:latin typeface="Calibri" pitchFamily="34" charset="0"/>
              </a:rPr>
              <a:t>http://pds-imaging.jpl.nasa.gov/</a:t>
            </a:r>
          </a:p>
        </p:txBody>
      </p:sp>
      <p:pic>
        <p:nvPicPr>
          <p:cNvPr id="37894" name="Picture 3" descr="PDSwebsit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2701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CassiniISSUG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2135188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PDSMC March 27-28, 2012</a:t>
            </a:r>
            <a:endParaRPr lang="en-US" b="1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 </a:t>
            </a:r>
            <a:fld id="{4607E378-1972-4E42-84F8-A3EC62D3D245}" type="slidenum">
              <a:rPr lang="en-US" sz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/>
              <a:t>9</a:t>
            </a:fld>
            <a:endParaRPr lang="en-US" sz="120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696200" cy="60960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ea typeface="ＭＳ Ｐゴシック" pitchFamily="34" charset="-128"/>
              </a:rPr>
              <a:t>Data Access: Imaging Node Web Site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Tutorials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&amp; User</a:t>
            </a:r>
          </a:p>
          <a:p>
            <a:pPr marL="230188" indent="0">
              <a:lnSpc>
                <a:spcPct val="800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Guides</a:t>
            </a:r>
            <a:endParaRPr lang="en-GB" sz="2400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486400" y="5867400"/>
            <a:ext cx="352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6699"/>
                </a:solidFill>
                <a:latin typeface="Calibri" pitchFamily="34" charset="0"/>
              </a:rPr>
              <a:t>http://pds-imaging.jpl.nasa.gov/software/</a:t>
            </a:r>
          </a:p>
        </p:txBody>
      </p:sp>
      <p:pic>
        <p:nvPicPr>
          <p:cNvPr id="39943" name="Picture 15" descr="CassiniRadarUG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2033212" cy="263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4" name="Picture 4" descr="CassiniISSTutorial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895600"/>
            <a:ext cx="3352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CassiniRADARTutorial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810000"/>
            <a:ext cx="36655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CassiniVIMSTutorial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971800"/>
            <a:ext cx="3743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_SHS_slide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a_SHS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3" charset="0"/>
          </a:defRPr>
        </a:defPPr>
      </a:lstStyle>
    </a:lnDef>
  </a:objectDefaults>
  <a:extraClrSchemeLst>
    <a:extraClrScheme>
      <a:clrScheme name="aaa_SHS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_SHS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_SHS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_SHS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_SHS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_SHS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_SHS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aaa_SHS_slides</Template>
  <TotalTime>18125</TotalTime>
  <Words>1457</Words>
  <Application>Microsoft Office PowerPoint</Application>
  <PresentationFormat>Letter Paper (8.5x11 in)</PresentationFormat>
  <Paragraphs>290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aaa_SHS_slides</vt:lpstr>
      <vt:lpstr>Custom Design</vt:lpstr>
      <vt:lpstr>Document</vt:lpstr>
      <vt:lpstr>PDS Imaging Node  FY12 Mid-Year Report   Lisa Gaddis (USGS) Sue LaVoie (JPL)       March 27, 2012 PDS Management Council Meeting College Park, MD</vt:lpstr>
      <vt:lpstr>Slide 2</vt:lpstr>
      <vt:lpstr>Slide 3</vt:lpstr>
      <vt:lpstr>Slide 4</vt:lpstr>
      <vt:lpstr>Slide 5</vt:lpstr>
      <vt:lpstr>Slide 6</vt:lpstr>
      <vt:lpstr>Slide 7</vt:lpstr>
      <vt:lpstr>Data Access: Imaging Node Web Site</vt:lpstr>
      <vt:lpstr>Data Access: Imaging Node Web Site</vt:lpstr>
      <vt:lpstr>Data Access: Planetary Image Atlas </vt:lpstr>
      <vt:lpstr>Data Access: Photojournal</vt:lpstr>
      <vt:lpstr>Data Access: Map-A-Planet (MAP)</vt:lpstr>
      <vt:lpstr>Slide 13</vt:lpstr>
      <vt:lpstr>Slide 14</vt:lpstr>
      <vt:lpstr>Slide 15</vt:lpstr>
      <vt:lpstr>Slide 16</vt:lpstr>
    </vt:vector>
  </TitlesOfParts>
  <Company>USGS/Astro &amp; 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Node Status, Mar10</dc:title>
  <dc:creator>Gaddis&amp;LaVoie</dc:creator>
  <cp:lastModifiedBy>lgaddis</cp:lastModifiedBy>
  <cp:revision>625</cp:revision>
  <dcterms:created xsi:type="dcterms:W3CDTF">2010-03-18T01:02:02Z</dcterms:created>
  <dcterms:modified xsi:type="dcterms:W3CDTF">2012-03-27T03:12:44Z</dcterms:modified>
</cp:coreProperties>
</file>