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91" r:id="rId2"/>
    <p:sldId id="286" r:id="rId3"/>
    <p:sldId id="293" r:id="rId4"/>
    <p:sldId id="290" r:id="rId5"/>
    <p:sldId id="296" r:id="rId6"/>
    <p:sldId id="276" r:id="rId7"/>
    <p:sldId id="282" r:id="rId8"/>
    <p:sldId id="275" r:id="rId9"/>
    <p:sldId id="294" r:id="rId10"/>
    <p:sldId id="297" r:id="rId11"/>
    <p:sldId id="279" r:id="rId12"/>
    <p:sldId id="288" r:id="rId13"/>
    <p:sldId id="285" r:id="rId14"/>
    <p:sldId id="284" r:id="rId15"/>
  </p:sldIdLst>
  <p:sldSz cx="9156700" cy="68707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2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FE0A"/>
    <a:srgbClr val="DD2D32"/>
    <a:srgbClr val="FFF58C"/>
    <a:srgbClr val="37A62E"/>
    <a:srgbClr val="FF8251"/>
    <a:srgbClr val="B9D28B"/>
    <a:srgbClr val="FD67AF"/>
    <a:srgbClr val="1C23FB"/>
    <a:srgbClr val="BB1AF4"/>
    <a:srgbClr val="3191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8" autoAdjust="0"/>
    <p:restoredTop sz="90929"/>
  </p:normalViewPr>
  <p:slideViewPr>
    <p:cSldViewPr>
      <p:cViewPr>
        <p:scale>
          <a:sx n="150" d="100"/>
          <a:sy n="150" d="100"/>
        </p:scale>
        <p:origin x="-952" y="-152"/>
      </p:cViewPr>
      <p:guideLst>
        <p:guide orient="horz" pos="2164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cton:++Good_Stuff:*Excel_docs:NAIF%20Funding:NAIF_Funding_2012-16_R1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cton:++Good_Stuff:*Excel_docs:NAIF%20Funding:NAIF_Funding_2012-16_R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98969430291802"/>
          <c:y val="0.0185185185185185"/>
          <c:w val="0.493464052287582"/>
          <c:h val="0.932098765432099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6133755339406"/>
          <c:y val="0.112358316321571"/>
          <c:w val="0.394062323091966"/>
          <c:h val="0.50030265748031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NAIF FY12 Funding</a:t>
            </a:r>
          </a:p>
        </c:rich>
      </c:tx>
      <c:layout>
        <c:manualLayout>
          <c:xMode val="edge"/>
          <c:yMode val="edge"/>
          <c:x val="0.299760191846523"/>
          <c:y val="0.0293398533007335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4244547454454"/>
          <c:y val="0.325183471137525"/>
          <c:w val="0.501198894049147"/>
          <c:h val="0.511002597501826"/>
        </c:manualLayout>
      </c:layout>
      <c:pieChart>
        <c:varyColors val="1"/>
        <c:ser>
          <c:idx val="0"/>
          <c:order val="0"/>
          <c:spPr>
            <a:solidFill>
              <a:srgbClr val="63AAFE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BB1AF4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4EE257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94773744724862"/>
                  <c:y val="0.0280033857485788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Flight</a:t>
                    </a:r>
                  </a:p>
                  <a:p>
                    <a:r>
                      <a:rPr lang="en-US" sz="1400"/>
                      <a:t>Project</a:t>
                    </a:r>
                  </a:p>
                  <a:p>
                    <a:r>
                      <a:rPr lang="en-US" sz="1400"/>
                      <a:t>Ops.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0.212107192793936"/>
                  <c:y val="0.031537680343498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NAIF </a:t>
                    </a:r>
                    <a:r>
                      <a:rPr lang="en-US" sz="1400" dirty="0"/>
                      <a:t>Node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893874423415194"/>
                  <c:y val="0.08020255846867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400"/>
                      <a:t>AMMOS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Chart!$A$40:$A$43</c:f>
              <c:strCache>
                <c:ptCount val="4"/>
                <c:pt idx="0">
                  <c:v>Projects</c:v>
                </c:pt>
                <c:pt idx="1">
                  <c:v>Core Dev.</c:v>
                </c:pt>
                <c:pt idx="2">
                  <c:v>PDS (NAIF Node)</c:v>
                </c:pt>
                <c:pt idx="3">
                  <c:v>AMMOS</c:v>
                </c:pt>
              </c:strCache>
            </c:strRef>
          </c:cat>
          <c:val>
            <c:numRef>
              <c:f>Chart!$B$40:$B$43</c:f>
              <c:numCache>
                <c:formatCode>"$"#\K</c:formatCode>
                <c:ptCount val="4"/>
                <c:pt idx="0">
                  <c:v>630.7</c:v>
                </c:pt>
                <c:pt idx="1">
                  <c:v>330.0</c:v>
                </c:pt>
                <c:pt idx="2">
                  <c:v>367.0</c:v>
                </c:pt>
                <c:pt idx="3">
                  <c:v>157.0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5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FY12 Flight Project Contributions</a:t>
            </a:r>
          </a:p>
        </c:rich>
      </c:tx>
      <c:layout>
        <c:manualLayout>
          <c:xMode val="edge"/>
          <c:yMode val="edge"/>
          <c:x val="0.168564740910803"/>
          <c:y val="0.029556650246305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41457724488292"/>
          <c:y val="0.275862400735069"/>
          <c:w val="0.519361897955949"/>
          <c:h val="0.561577030067818"/>
        </c:manualLayout>
      </c:layout>
      <c:pieChart>
        <c:varyColors val="1"/>
        <c:ser>
          <c:idx val="0"/>
          <c:order val="0"/>
          <c:spPr>
            <a:solidFill>
              <a:srgbClr val="63AAFE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DD2D3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58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4EE257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711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EA74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865357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A2BD9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bubble3D val="0"/>
            <c:spPr>
              <a:solidFill>
                <a:srgbClr val="F7964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-0.0900248690958358"/>
                  <c:y val="0.009873243708468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207771951828705"/>
                  <c:y val="-0.058745120591791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MRO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337567428672054"/>
                  <c:y val="-0.01493226928424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0243693482286372"/>
                  <c:y val="0.03801615883338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58244536525586"/>
                  <c:y val="-0.06115124491379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147527285926319"/>
                  <c:y val="-0.01519716551188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29581466054762"/>
                  <c:y val="0.02898437407680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layout/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layout/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0670555457724334"/>
                  <c:y val="0.00689478597566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0"/>
                  <c:y val="-0.042521260630315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0391436693416518"/>
                  <c:y val="0.00049887148298558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Chart!$D$39:$S$39</c:f>
              <c:strCache>
                <c:ptCount val="16"/>
                <c:pt idx="0">
                  <c:v>CAS</c:v>
                </c:pt>
                <c:pt idx="1">
                  <c:v>MER</c:v>
                </c:pt>
                <c:pt idx="2">
                  <c:v>ODY</c:v>
                </c:pt>
                <c:pt idx="3">
                  <c:v>DAWN</c:v>
                </c:pt>
                <c:pt idx="4">
                  <c:v>MRO</c:v>
                </c:pt>
                <c:pt idx="5">
                  <c:v>Juno</c:v>
                </c:pt>
                <c:pt idx="6">
                  <c:v>MESS</c:v>
                </c:pt>
                <c:pt idx="7">
                  <c:v>MSL</c:v>
                </c:pt>
                <c:pt idx="8">
                  <c:v>EPOXI</c:v>
                </c:pt>
                <c:pt idx="9">
                  <c:v>MEX</c:v>
                </c:pt>
                <c:pt idx="10">
                  <c:v>ROSETTA</c:v>
                </c:pt>
                <c:pt idx="11">
                  <c:v>GRUNT</c:v>
                </c:pt>
                <c:pt idx="12">
                  <c:v>SMAP</c:v>
                </c:pt>
                <c:pt idx="13">
                  <c:v>MAVEN</c:v>
                </c:pt>
                <c:pt idx="14">
                  <c:v>NH</c:v>
                </c:pt>
                <c:pt idx="15">
                  <c:v>GRAIL</c:v>
                </c:pt>
              </c:strCache>
            </c:strRef>
          </c:cat>
          <c:val>
            <c:numRef>
              <c:f>Chart!$D$40:$S$40</c:f>
              <c:numCache>
                <c:formatCode>0</c:formatCode>
                <c:ptCount val="16"/>
                <c:pt idx="0">
                  <c:v>95.0</c:v>
                </c:pt>
                <c:pt idx="1">
                  <c:v>29.0</c:v>
                </c:pt>
                <c:pt idx="2">
                  <c:v>18.0</c:v>
                </c:pt>
                <c:pt idx="3">
                  <c:v>138.0</c:v>
                </c:pt>
                <c:pt idx="4">
                  <c:v>16.0</c:v>
                </c:pt>
                <c:pt idx="5">
                  <c:v>14.0</c:v>
                </c:pt>
                <c:pt idx="6">
                  <c:v>5.0</c:v>
                </c:pt>
                <c:pt idx="7">
                  <c:v>92.0</c:v>
                </c:pt>
                <c:pt idx="8">
                  <c:v>29.0</c:v>
                </c:pt>
                <c:pt idx="9">
                  <c:v>51.0</c:v>
                </c:pt>
                <c:pt idx="10">
                  <c:v>9.0</c:v>
                </c:pt>
                <c:pt idx="11">
                  <c:v>36.0</c:v>
                </c:pt>
                <c:pt idx="12">
                  <c:v>70.0</c:v>
                </c:pt>
                <c:pt idx="13">
                  <c:v>6.0</c:v>
                </c:pt>
                <c:pt idx="14">
                  <c:v>6.0</c:v>
                </c:pt>
                <c:pt idx="15">
                  <c:v>16.7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0.30392</cdr:x>
      <cdr:y>0.25926</cdr:y>
    </cdr:from>
    <cdr:to>
      <cdr:x>0.52211</cdr:x>
      <cdr:y>0.43129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62200" y="1066800"/>
          <a:ext cx="1695872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rgbClr val="FFFFFF"/>
              </a:solidFill>
            </a:rPr>
            <a:t>SPICE</a:t>
          </a:r>
        </a:p>
        <a:p xmlns:a="http://schemas.openxmlformats.org/drawingml/2006/main">
          <a:r>
            <a:rPr lang="en-US" sz="2000" dirty="0" smtClean="0">
              <a:solidFill>
                <a:srgbClr val="FFFFFF"/>
              </a:solidFill>
              <a:latin typeface="+mn-lt"/>
            </a:rPr>
            <a:t>Development</a:t>
          </a:r>
        </a:p>
      </cdr:txBody>
    </cdr:sp>
  </cdr:relSizeAnchor>
  <cdr:relSizeAnchor xmlns:cdr="http://schemas.openxmlformats.org/drawingml/2006/chartDrawing">
    <cdr:from>
      <cdr:x>0.30392</cdr:x>
      <cdr:y>0.60938</cdr:y>
    </cdr:from>
    <cdr:to>
      <cdr:x>0.40657</cdr:x>
      <cdr:y>0.78142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62200" y="2971800"/>
          <a:ext cx="797837" cy="8390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chemeClr val="bg1"/>
              </a:solidFill>
            </a:rPr>
            <a:t>NAIF</a:t>
          </a:r>
        </a:p>
        <a:p xmlns:a="http://schemas.openxmlformats.org/drawingml/2006/main">
          <a:r>
            <a:rPr lang="en-US" sz="2000" dirty="0" smtClean="0">
              <a:solidFill>
                <a:schemeClr val="bg1"/>
              </a:solidFill>
            </a:rPr>
            <a:t>Node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0.29144</cdr:x>
      <cdr:y>0.68167</cdr:y>
    </cdr:from>
    <cdr:to>
      <cdr:x>0.53094</cdr:x>
      <cdr:y>0.77776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0717" y="3253458"/>
          <a:ext cx="1183914" cy="4585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u="none" strike="noStrike" baseline="0" dirty="0" smtClean="0">
              <a:solidFill>
                <a:srgbClr val="000000"/>
              </a:solidFill>
              <a:latin typeface="Arial"/>
              <a:ea typeface="Arial"/>
              <a:cs typeface="Arial"/>
            </a:rPr>
            <a:t>SPICE</a:t>
          </a:r>
          <a:endParaRPr lang="en-US" sz="1400" b="1" i="0" u="none" strike="noStrike" baseline="0" dirty="0">
            <a:solidFill>
              <a:srgbClr val="000000"/>
            </a:solidFill>
            <a:latin typeface="Arial"/>
            <a:ea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ea typeface="Arial"/>
              <a:cs typeface="Arial"/>
            </a:rPr>
            <a:t>Development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1760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2150"/>
            <a:ext cx="4565650" cy="3422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357688"/>
            <a:ext cx="5068887" cy="4133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6203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27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27" charset="0"/>
        <a:ea typeface="ＭＳ Ｐゴシック" pitchFamily="2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27" charset="0"/>
        <a:ea typeface="ＭＳ Ｐゴシック" pitchFamily="2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27" charset="0"/>
        <a:ea typeface="ＭＳ Ｐゴシック" pitchFamily="2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27" charset="0"/>
        <a:ea typeface="ＭＳ Ｐゴシック" pitchFamily="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75088" y="0"/>
            <a:ext cx="29829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75088" y="8716963"/>
            <a:ext cx="29829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 algn="r">
              <a:lnSpc>
                <a:spcPct val="90000"/>
              </a:lnSpc>
            </a:pPr>
            <a:r>
              <a:rPr lang="en-US" sz="1200" dirty="0">
                <a:latin typeface="Times New Roman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8716963"/>
            <a:ext cx="29813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813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2150"/>
            <a:ext cx="4562475" cy="3422650"/>
          </a:xfrm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388" y="2133600"/>
            <a:ext cx="7781925" cy="147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88" y="3894138"/>
            <a:ext cx="6410325" cy="1755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17C7BD-E8C9-B74A-9429-B7106D5E4C30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F17C08-69F4-DC49-9072-E1A811DB17AB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381000"/>
            <a:ext cx="1943100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150" y="381000"/>
            <a:ext cx="5676900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E8F113-0470-1344-950A-A41D0E44C6C0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4585BD-3576-BF4C-A3F5-F0E88B60600B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414838"/>
            <a:ext cx="7781925" cy="13652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2911475"/>
            <a:ext cx="7781925" cy="1503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75AEFD-243E-D049-8B2B-30AF1F028D37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1987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987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8139FA-20DD-3E46-A4AA-6F00CADB08A1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8288"/>
            <a:ext cx="40465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8"/>
            <a:ext cx="4046538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75" y="1538288"/>
            <a:ext cx="4048125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75" y="2179638"/>
            <a:ext cx="4048125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FC0A79-9D94-F044-ACA6-E80DD7F5F557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7E14EF-DEFA-5249-B24A-36611C4F9CB3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317BA8-950A-6549-9028-6FDA38B622AC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13075" cy="1165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813" y="273050"/>
            <a:ext cx="5119687" cy="5864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8275"/>
            <a:ext cx="3013075" cy="469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C591B8-981E-A54E-B682-FC653DB188BE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4810125"/>
            <a:ext cx="54927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463" y="614363"/>
            <a:ext cx="5492750" cy="4122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463" y="5376863"/>
            <a:ext cx="5492750" cy="806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1B684D-451B-CD4C-A751-667FA4189B18}" type="slidenum">
              <a:rPr lang="en-US"/>
              <a:pPr/>
              <a:t>‹#›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6025" y="3810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057400" y="920750"/>
            <a:ext cx="6584950" cy="0"/>
          </a:xfrm>
          <a:prstGeom prst="line">
            <a:avLst/>
          </a:prstGeom>
          <a:noFill/>
          <a:ln w="19050" cap="flat" cmpd="sng" algn="ctr">
            <a:solidFill>
              <a:srgbClr val="063D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076450" y="971550"/>
            <a:ext cx="3876675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latin typeface="Arial" pitchFamily="27" charset="0"/>
              </a:rPr>
              <a:t>Navigation and Ancillary Information Facility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2150" y="198755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12700" y="6530975"/>
            <a:ext cx="209550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28956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1700" y="6629400"/>
            <a:ext cx="19050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fld id="{7BF09DA1-256C-284D-AD21-DD8876554875}" type="slidenum">
              <a:rPr lang="en-US"/>
              <a:pPr/>
              <a:t>‹#›</a:t>
            </a:fld>
            <a:endParaRPr lang="en-US" sz="1400" dirty="0"/>
          </a:p>
        </p:txBody>
      </p: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177800" y="182563"/>
            <a:ext cx="1824038" cy="896937"/>
            <a:chOff x="112" y="115"/>
            <a:chExt cx="1149" cy="565"/>
          </a:xfrm>
        </p:grpSpPr>
        <p:sp>
          <p:nvSpPr>
            <p:cNvPr id="10250" name="Arc 10"/>
            <p:cNvSpPr>
              <a:spLocks/>
            </p:cNvSpPr>
            <p:nvPr/>
          </p:nvSpPr>
          <p:spPr bwMode="auto">
            <a:xfrm flipH="1">
              <a:off x="635" y="206"/>
              <a:ext cx="79" cy="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69 w 43200"/>
                <a:gd name="T1" fmla="*/ 39403 h 39403"/>
                <a:gd name="T2" fmla="*/ 34560 w 43200"/>
                <a:gd name="T3" fmla="*/ 38880 h 39403"/>
                <a:gd name="T4" fmla="*/ 21600 w 43200"/>
                <a:gd name="T5" fmla="*/ 21600 h 39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03" fill="none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</a:path>
                <a:path w="43200" h="39403" stroke="0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112" y="292"/>
              <a:ext cx="1149" cy="388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575" y="353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rot="-5400000">
              <a:off x="644" y="352"/>
              <a:ext cx="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331" y="403"/>
              <a:ext cx="462" cy="156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5" name="Arc 15"/>
            <p:cNvSpPr>
              <a:spLocks/>
            </p:cNvSpPr>
            <p:nvPr/>
          </p:nvSpPr>
          <p:spPr bwMode="auto">
            <a:xfrm flipV="1">
              <a:off x="552" y="334"/>
              <a:ext cx="696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9731"/>
                <a:gd name="T2" fmla="*/ 20011 w 21600"/>
                <a:gd name="T3" fmla="*/ 29731 h 29731"/>
                <a:gd name="T4" fmla="*/ 0 w 21600"/>
                <a:gd name="T5" fmla="*/ 21600 h 29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7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</a:path>
                <a:path w="21600" h="297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563" y="536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1146" y="358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V="1">
              <a:off x="675" y="152"/>
              <a:ext cx="0" cy="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560" y="234"/>
              <a:ext cx="233" cy="251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95" y="0"/>
                </a:cxn>
                <a:cxn ang="0">
                  <a:pos x="0" y="246"/>
                </a:cxn>
                <a:cxn ang="0">
                  <a:pos x="114" y="35"/>
                </a:cxn>
                <a:cxn ang="0">
                  <a:pos x="233" y="251"/>
                </a:cxn>
                <a:cxn ang="0">
                  <a:pos x="134" y="0"/>
                </a:cxn>
              </a:cxnLst>
              <a:rect l="0" t="0" r="r" b="b"/>
              <a:pathLst>
                <a:path w="233" h="251">
                  <a:moveTo>
                    <a:pt x="134" y="0"/>
                  </a:moveTo>
                  <a:lnTo>
                    <a:pt x="95" y="0"/>
                  </a:lnTo>
                  <a:lnTo>
                    <a:pt x="0" y="246"/>
                  </a:lnTo>
                  <a:lnTo>
                    <a:pt x="114" y="35"/>
                  </a:lnTo>
                  <a:lnTo>
                    <a:pt x="233" y="25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3010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V="1">
              <a:off x="675" y="192"/>
              <a:ext cx="0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47" y="115"/>
              <a:ext cx="37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400" dirty="0">
                  <a:solidFill>
                    <a:srgbClr val="E30101"/>
                  </a:solidFill>
                  <a:latin typeface="Arial" pitchFamily="27" charset="0"/>
                </a:rPr>
                <a:t>N</a:t>
              </a:r>
              <a:endParaRPr lang="en-US" sz="4400" dirty="0">
                <a:latin typeface="Arial" pitchFamily="27" charset="0"/>
              </a:endParaRP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739" y="115"/>
              <a:ext cx="42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400" dirty="0">
                  <a:solidFill>
                    <a:srgbClr val="E30101"/>
                  </a:solidFill>
                  <a:latin typeface="Arial" pitchFamily="27" charset="0"/>
                </a:rPr>
                <a:t>IF</a:t>
              </a:r>
              <a:endParaRPr lang="en-US" sz="4400" dirty="0">
                <a:latin typeface="Arial" pitchFamily="27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15950" y="1377950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27" charset="0"/>
        </a:defRPr>
      </a:lvl2pPr>
      <a:lvl3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27" charset="0"/>
        </a:defRPr>
      </a:lvl3pPr>
      <a:lvl4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27" charset="0"/>
        </a:defRPr>
      </a:lvl4pPr>
      <a:lvl5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27" charset="0"/>
        </a:defRPr>
      </a:lvl5pPr>
      <a:lvl6pPr marL="4572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27" charset="0"/>
        </a:defRPr>
      </a:lvl6pPr>
      <a:lvl7pPr marL="9144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27" charset="0"/>
        </a:defRPr>
      </a:lvl7pPr>
      <a:lvl8pPr marL="13716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27" charset="0"/>
        </a:defRPr>
      </a:lvl8pPr>
      <a:lvl9pPr marL="18288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27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27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  <a:ea typeface="ＭＳ Ｐゴシック" pitchFamily="27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  <a:ea typeface="ＭＳ Ｐゴシック" pitchFamily="27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pitchFamily="27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pitchFamily="27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pitchFamily="27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pitchFamily="27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pitchFamily="2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5712" y="2286000"/>
            <a:ext cx="6547513" cy="1611005"/>
          </a:xfrm>
          <a:noFill/>
        </p:spPr>
        <p:txBody>
          <a:bodyPr/>
          <a:lstStyle/>
          <a:p>
            <a:r>
              <a:rPr lang="en-US" sz="4400" dirty="0" smtClean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>NAIF Node Report</a:t>
            </a:r>
            <a:r>
              <a:rPr lang="en-US" sz="4400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400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000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>Addresses both </a:t>
            </a:r>
            <a:r>
              <a:rPr lang="en-US" sz="2000" i="1" u="sng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>NAIF Node</a:t>
            </a:r>
            <a:r>
              <a:rPr lang="en-US" sz="2000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000" i="1" u="sng" dirty="0" smtClean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>SPICE </a:t>
            </a:r>
            <a:r>
              <a:rPr lang="en-US" sz="2000" i="1" u="sng" dirty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>Development</a:t>
            </a:r>
            <a:endParaRPr lang="en-US" sz="2400" i="1" u="sng" dirty="0">
              <a:solidFill>
                <a:srgbClr val="1C23FB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5562600"/>
            <a:ext cx="5334000" cy="539750"/>
          </a:xfrm>
          <a:noFill/>
        </p:spPr>
        <p:txBody>
          <a:bodyPr lIns="90487" rIns="90487"/>
          <a:lstStyle/>
          <a:p>
            <a:pPr>
              <a:spcBef>
                <a:spcPct val="0"/>
              </a:spcBef>
            </a:pPr>
            <a:r>
              <a:rPr lang="en-US" sz="2000" b="0" dirty="0" smtClean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>PDSMC</a:t>
            </a:r>
          </a:p>
          <a:p>
            <a:pPr>
              <a:spcBef>
                <a:spcPct val="0"/>
              </a:spcBef>
            </a:pPr>
            <a:r>
              <a:rPr lang="en-US" sz="2000" b="0" dirty="0" smtClean="0">
                <a:solidFill>
                  <a:srgbClr val="1C23FB"/>
                </a:solidFill>
                <a:latin typeface="Arial" charset="0"/>
                <a:ea typeface="ＭＳ Ｐゴシック" charset="0"/>
                <a:cs typeface="ＭＳ Ｐゴシック" charset="0"/>
              </a:rPr>
              <a:t>March 27, 2012</a:t>
            </a:r>
            <a:endParaRPr lang="en-US" sz="2000" b="0" dirty="0">
              <a:solidFill>
                <a:srgbClr val="1C23FB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4" name="Picture 8" descr="l2_top_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44750" y="6562923"/>
            <a:ext cx="4102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SPICE components are not restricted under ITAR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233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967" y="381000"/>
            <a:ext cx="6627816" cy="490391"/>
          </a:xfrm>
        </p:spPr>
        <p:txBody>
          <a:bodyPr/>
          <a:lstStyle/>
          <a:p>
            <a:r>
              <a:rPr lang="en-US" dirty="0"/>
              <a:t>SPICE Development Summary -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Planetary Ephemeris Working Group of IAU Commission IV has proposed to adopt (and adapt) SPICE as its standard, especially to facilitate comparisons of the planet ephemerides produced by NASA</a:t>
            </a:r>
            <a:r>
              <a:rPr lang="en-US" dirty="0"/>
              <a:t> </a:t>
            </a:r>
            <a:r>
              <a:rPr lang="en-US" dirty="0" smtClean="0"/>
              <a:t>(JPL), France (</a:t>
            </a:r>
            <a:r>
              <a:rPr lang="en-US" dirty="0" err="1" smtClean="0"/>
              <a:t>Observatoire</a:t>
            </a:r>
            <a:r>
              <a:rPr lang="en-US" dirty="0" smtClean="0"/>
              <a:t> de Paris) and Russian (Institute of Applied Astronomy).</a:t>
            </a:r>
          </a:p>
          <a:p>
            <a:r>
              <a:rPr lang="en-US" dirty="0" smtClean="0"/>
              <a:t>Details to accommodate this are still being worked out, but it now appears this can be done.</a:t>
            </a:r>
          </a:p>
          <a:p>
            <a:pPr lvl="1"/>
            <a:r>
              <a:rPr lang="en-US" dirty="0" smtClean="0"/>
              <a:t>Expect a full “Go or no go” vote quite soon</a:t>
            </a:r>
          </a:p>
          <a:p>
            <a:r>
              <a:rPr lang="en-US" dirty="0" smtClean="0"/>
              <a:t>There is already some talk of eventually including satellite, comet and asteroid ephemerides.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10</a:t>
            </a:fld>
            <a:endParaRPr lang="en-US" sz="1400" b="0" dirty="0">
              <a:latin typeface="Times New Roman" pitchFamily="2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6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276" y="381000"/>
            <a:ext cx="3845203" cy="490391"/>
          </a:xfrm>
        </p:spPr>
        <p:txBody>
          <a:bodyPr/>
          <a:lstStyle/>
          <a:p>
            <a:r>
              <a:rPr lang="en-US" dirty="0" smtClean="0"/>
              <a:t>AMMOS*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AMMOS funds two NAIF activities: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“Sustaining”</a:t>
            </a:r>
          </a:p>
          <a:p>
            <a:pPr lvl="2"/>
            <a:r>
              <a:rPr lang="en-US" dirty="0" smtClean="0"/>
              <a:t>Funds used to port the Toolkit to new environments, and to accommodate infrastructure changes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“Repair”</a:t>
            </a:r>
          </a:p>
          <a:p>
            <a:pPr lvl="2"/>
            <a:r>
              <a:rPr lang="en-US" dirty="0" smtClean="0"/>
              <a:t>Funds used to zap bugs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Much of these funds go unused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11</a:t>
            </a:fld>
            <a:endParaRPr lang="en-US" sz="1400" b="0" dirty="0">
              <a:latin typeface="Times New Roman" pitchFamily="27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350" y="4044950"/>
            <a:ext cx="1305996" cy="11948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8550" y="6532146"/>
            <a:ext cx="4232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*Advanced Multi-Mission Operations System</a:t>
            </a:r>
            <a:endParaRPr lang="en-US" sz="1600" dirty="0">
              <a:latin typeface="+mn-lt"/>
            </a:endParaRPr>
          </a:p>
        </p:txBody>
      </p:sp>
      <p:sp>
        <p:nvSpPr>
          <p:cNvPr id="10" name="Lightning Bolt 9"/>
          <p:cNvSpPr/>
          <p:nvPr/>
        </p:nvSpPr>
        <p:spPr bwMode="auto">
          <a:xfrm flipH="1">
            <a:off x="5416550" y="3968750"/>
            <a:ext cx="685800" cy="762000"/>
          </a:xfrm>
          <a:prstGeom prst="lightningBol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076" y="381000"/>
            <a:ext cx="5555607" cy="490391"/>
          </a:xfrm>
        </p:spPr>
        <p:txBody>
          <a:bodyPr/>
          <a:lstStyle/>
          <a:p>
            <a:r>
              <a:rPr lang="en-US" dirty="0" smtClean="0"/>
              <a:t>Flight Projects Summary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2139950"/>
            <a:ext cx="8001000" cy="4495800"/>
          </a:xfrm>
        </p:spPr>
        <p:txBody>
          <a:bodyPr/>
          <a:lstStyle/>
          <a:p>
            <a:r>
              <a:rPr lang="en-US" dirty="0" smtClean="0"/>
              <a:t>Ongoing SPICE operations for NASA flight projects are generally going well</a:t>
            </a:r>
          </a:p>
          <a:p>
            <a:pPr lvl="1"/>
            <a:r>
              <a:rPr lang="en-US" dirty="0" smtClean="0"/>
              <a:t>Odyssey, MER, MRO, </a:t>
            </a:r>
            <a:r>
              <a:rPr lang="en-US" dirty="0" err="1" smtClean="0"/>
              <a:t>Epoxi</a:t>
            </a:r>
            <a:r>
              <a:rPr lang="en-US" dirty="0" smtClean="0"/>
              <a:t>, Cassini, Dawn, LRO, Messenger, New Horizons, Juno, MSL, GRAIL</a:t>
            </a:r>
          </a:p>
          <a:p>
            <a:r>
              <a:rPr lang="en-US" dirty="0" smtClean="0"/>
              <a:t>Upcoming NASA missions set to use SPICE are:</a:t>
            </a:r>
          </a:p>
          <a:p>
            <a:pPr lvl="1"/>
            <a:r>
              <a:rPr lang="en-US" dirty="0" smtClean="0"/>
              <a:t>MAVEN, SMAP (earth science) and OSIRIS-</a:t>
            </a:r>
            <a:r>
              <a:rPr lang="en-US" dirty="0" err="1" smtClean="0"/>
              <a:t>REx</a:t>
            </a:r>
            <a:endParaRPr lang="en-US" dirty="0" smtClean="0"/>
          </a:p>
          <a:p>
            <a:r>
              <a:rPr lang="en-US" dirty="0" smtClean="0"/>
              <a:t>LADEE will not use SPICE in ops, but claim they will produce/deliver a SPICE archive</a:t>
            </a:r>
          </a:p>
          <a:p>
            <a:r>
              <a:rPr lang="en-US" dirty="0" smtClean="0"/>
              <a:t>Archive production by missions is generally going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12</a:t>
            </a:fld>
            <a:endParaRPr lang="en-US" sz="1400" b="0" dirty="0">
              <a:latin typeface="Times New Roman" pitchFamily="27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3463" y="1293286"/>
            <a:ext cx="2754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614B1"/>
                </a:solidFill>
                <a:latin typeface="+mn-lt"/>
              </a:rPr>
              <a:t>NASA Flight Projects</a:t>
            </a:r>
          </a:p>
          <a:p>
            <a:pPr algn="ctr"/>
            <a:r>
              <a:rPr lang="en-US" sz="1600" b="1" dirty="0" smtClean="0">
                <a:latin typeface="+mn-lt"/>
              </a:rPr>
              <a:t>(</a:t>
            </a:r>
            <a:r>
              <a:rPr lang="en-US" sz="1600" b="1" dirty="0">
                <a:latin typeface="+mn-lt"/>
              </a:rPr>
              <a:t>not funded by </a:t>
            </a:r>
            <a:r>
              <a:rPr lang="en-US" sz="1600" b="1" dirty="0" smtClean="0">
                <a:latin typeface="+mn-lt"/>
              </a:rPr>
              <a:t>PDS)</a:t>
            </a:r>
            <a:endParaRPr lang="en-US" sz="1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077" y="381000"/>
            <a:ext cx="5555607" cy="490391"/>
          </a:xfrm>
        </p:spPr>
        <p:txBody>
          <a:bodyPr/>
          <a:lstStyle/>
          <a:p>
            <a:r>
              <a:rPr lang="en-US" dirty="0" smtClean="0"/>
              <a:t>Flight Projects Summary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911350"/>
            <a:ext cx="7772400" cy="4223403"/>
          </a:xfrm>
        </p:spPr>
        <p:txBody>
          <a:bodyPr/>
          <a:lstStyle/>
          <a:p>
            <a:r>
              <a:rPr lang="en-US" sz="2000" dirty="0" smtClean="0"/>
              <a:t>ESA</a:t>
            </a:r>
          </a:p>
          <a:p>
            <a:pPr lvl="1"/>
            <a:r>
              <a:rPr lang="en-US" sz="1600" dirty="0" smtClean="0"/>
              <a:t>MEX, VEX, Rosetta SPICE archives are trickling in</a:t>
            </a:r>
          </a:p>
          <a:p>
            <a:pPr lvl="1"/>
            <a:r>
              <a:rPr lang="en-US" sz="1600" dirty="0" err="1" smtClean="0"/>
              <a:t>BepiColombo</a:t>
            </a:r>
            <a:r>
              <a:rPr lang="en-US" sz="1600" dirty="0"/>
              <a:t> </a:t>
            </a:r>
            <a:r>
              <a:rPr lang="en-US" sz="1600" dirty="0" smtClean="0"/>
              <a:t>and Solar Orbiter seem very likely to use SPICE</a:t>
            </a:r>
          </a:p>
          <a:p>
            <a:pPr lvl="1"/>
            <a:r>
              <a:rPr lang="en-US" sz="1600" dirty="0" smtClean="0"/>
              <a:t>ExoMars and others are TBD</a:t>
            </a:r>
          </a:p>
          <a:p>
            <a:r>
              <a:rPr lang="en-US" sz="2000" dirty="0" smtClean="0"/>
              <a:t>ISRO</a:t>
            </a:r>
          </a:p>
          <a:p>
            <a:pPr lvl="1"/>
            <a:r>
              <a:rPr lang="en-US" sz="1600" dirty="0" smtClean="0"/>
              <a:t>Said they want more SPICE training, but no recent dialogue</a:t>
            </a:r>
          </a:p>
          <a:p>
            <a:r>
              <a:rPr lang="en-US" sz="2000" dirty="0" smtClean="0"/>
              <a:t>RSA</a:t>
            </a:r>
          </a:p>
          <a:p>
            <a:pPr lvl="1"/>
            <a:r>
              <a:rPr lang="en-US" sz="1600" dirty="0" smtClean="0"/>
              <a:t>Cooperation on Phobos Sample Return was good</a:t>
            </a:r>
          </a:p>
          <a:p>
            <a:pPr lvl="1"/>
            <a:r>
              <a:rPr lang="en-US" sz="1600" dirty="0" smtClean="0"/>
              <a:t>Support for Luna-Resurs (for both RSA and ISRO) will be proposed to NASA, if a SALMON or similar opportunity opens up</a:t>
            </a:r>
          </a:p>
          <a:p>
            <a:r>
              <a:rPr lang="en-US" sz="2000" dirty="0" smtClean="0"/>
              <a:t>JAXA</a:t>
            </a:r>
          </a:p>
          <a:p>
            <a:pPr lvl="1"/>
            <a:r>
              <a:rPr lang="en-US" sz="1600" dirty="0" smtClean="0"/>
              <a:t>Unclear as to future SPICE use, but some use seems likely given past experience</a:t>
            </a:r>
          </a:p>
          <a:p>
            <a:r>
              <a:rPr lang="en-US" sz="2200" dirty="0" smtClean="0"/>
              <a:t>“China”</a:t>
            </a:r>
          </a:p>
          <a:p>
            <a:pPr marL="457200" lvl="1" indent="0">
              <a:buNone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13</a:t>
            </a:fld>
            <a:endParaRPr lang="en-US" sz="1400" b="0" dirty="0">
              <a:latin typeface="Times New Roman" pitchFamily="27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7310" y="1225550"/>
            <a:ext cx="3576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4314B1"/>
                </a:solidFill>
                <a:latin typeface="+mn-lt"/>
              </a:rPr>
              <a:t>n</a:t>
            </a:r>
            <a:r>
              <a:rPr lang="en-US" sz="2000" b="1" dirty="0" smtClean="0">
                <a:solidFill>
                  <a:srgbClr val="00FFC0"/>
                </a:solidFill>
                <a:latin typeface="+mn-lt"/>
              </a:rPr>
              <a:t>t</a:t>
            </a:r>
            <a:r>
              <a:rPr lang="en-US" sz="2000" b="1" dirty="0" smtClean="0">
                <a:solidFill>
                  <a:srgbClr val="F348E7"/>
                </a:solidFill>
                <a:latin typeface="+mn-lt"/>
              </a:rPr>
              <a:t>e</a:t>
            </a:r>
            <a:r>
              <a:rPr lang="en-US" sz="2000" b="1" dirty="0" smtClean="0">
                <a:solidFill>
                  <a:srgbClr val="FFFF00"/>
                </a:solidFill>
                <a:latin typeface="+mn-lt"/>
              </a:rPr>
              <a:t>r</a:t>
            </a:r>
            <a:r>
              <a:rPr lang="en-US" sz="2000" b="1" dirty="0" smtClean="0">
                <a:solidFill>
                  <a:srgbClr val="DF701E"/>
                </a:solidFill>
                <a:latin typeface="+mn-lt"/>
              </a:rPr>
              <a:t>n</a:t>
            </a:r>
            <a:r>
              <a:rPr lang="en-US" sz="2000" b="1" dirty="0" smtClean="0">
                <a:solidFill>
                  <a:srgbClr val="3DEE2E"/>
                </a:solidFill>
                <a:latin typeface="+mn-lt"/>
              </a:rPr>
              <a:t>a</a:t>
            </a:r>
            <a:r>
              <a:rPr lang="en-US" sz="2000" b="1" dirty="0" smtClean="0">
                <a:solidFill>
                  <a:srgbClr val="3191F0"/>
                </a:solidFill>
                <a:latin typeface="+mn-lt"/>
              </a:rPr>
              <a:t>t</a:t>
            </a:r>
            <a:r>
              <a:rPr lang="en-US" sz="2000" b="1" dirty="0" smtClean="0">
                <a:solidFill>
                  <a:srgbClr val="BB1AF4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1C23FB"/>
                </a:solidFill>
                <a:latin typeface="+mn-lt"/>
              </a:rPr>
              <a:t>o</a:t>
            </a:r>
            <a:r>
              <a:rPr lang="en-US" sz="2000" b="1" dirty="0" smtClean="0">
                <a:solidFill>
                  <a:srgbClr val="FD67AF"/>
                </a:solidFill>
                <a:latin typeface="+mn-lt"/>
              </a:rPr>
              <a:t>n</a:t>
            </a:r>
            <a:r>
              <a:rPr lang="en-US" sz="2000" b="1" dirty="0" smtClean="0">
                <a:solidFill>
                  <a:srgbClr val="B9D28B"/>
                </a:solidFill>
                <a:latin typeface="+mn-lt"/>
              </a:rPr>
              <a:t>a</a:t>
            </a:r>
            <a:r>
              <a:rPr lang="en-US" sz="2000" b="1" dirty="0" smtClean="0">
                <a:solidFill>
                  <a:srgbClr val="FF8251"/>
                </a:solidFill>
                <a:latin typeface="+mn-lt"/>
              </a:rPr>
              <a:t>l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BB1AF4"/>
                </a:solidFill>
                <a:latin typeface="+mn-lt"/>
              </a:rPr>
              <a:t>Flight Projects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(A mixed bag of funding)</a:t>
            </a:r>
            <a:endParaRPr lang="en-US" sz="1600" b="1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54150" y="5873750"/>
            <a:ext cx="457200" cy="457200"/>
            <a:chOff x="6788150" y="5949950"/>
            <a:chExt cx="762000" cy="762000"/>
          </a:xfrm>
          <a:solidFill>
            <a:schemeClr val="accent1">
              <a:alpha val="37000"/>
            </a:schemeClr>
          </a:solidFill>
        </p:grpSpPr>
        <p:sp>
          <p:nvSpPr>
            <p:cNvPr id="7" name="Donut 6"/>
            <p:cNvSpPr/>
            <p:nvPr/>
          </p:nvSpPr>
          <p:spPr bwMode="auto">
            <a:xfrm>
              <a:off x="6788150" y="5949950"/>
              <a:ext cx="762000" cy="762000"/>
            </a:xfrm>
            <a:prstGeom prst="donut">
              <a:avLst>
                <a:gd name="adj" fmla="val 12629"/>
              </a:avLst>
            </a:prstGeom>
            <a:grpFill/>
            <a:ln w="127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27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rot="19182946">
              <a:off x="6851788" y="6285242"/>
              <a:ext cx="625049" cy="63973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27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850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2950" y="387350"/>
            <a:ext cx="3659180" cy="435504"/>
          </a:xfrm>
        </p:spPr>
        <p:txBody>
          <a:bodyPr/>
          <a:lstStyle/>
          <a:p>
            <a:r>
              <a:rPr lang="en-US" sz="2800" dirty="0" smtClean="0"/>
              <a:t>Question for PDSMC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301750"/>
            <a:ext cx="8001000" cy="4419600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Should PDS (and IPDA) strive to have “all” instrument teams create at least a minimal, quasi-standard set of consistent observation geometry parameters*, to be placed in product labels and extracted into registries? </a:t>
            </a:r>
          </a:p>
          <a:p>
            <a:pPr lvl="1"/>
            <a:r>
              <a:rPr lang="en-US" dirty="0"/>
              <a:t>To be used in PDS4 data searches</a:t>
            </a:r>
          </a:p>
          <a:p>
            <a:pPr lvl="1"/>
            <a:r>
              <a:rPr lang="en-US" dirty="0"/>
              <a:t>To support data analysis when user’s don’t want/need to re-compute observation geometry </a:t>
            </a:r>
            <a:r>
              <a:rPr lang="en-US" dirty="0" smtClean="0"/>
              <a:t>parameters</a:t>
            </a:r>
            <a:endParaRPr lang="en-US" dirty="0"/>
          </a:p>
          <a:p>
            <a:pPr lvl="1"/>
            <a:r>
              <a:rPr lang="en-US" dirty="0" smtClean="0"/>
              <a:t>Might be accomplished using something like the “</a:t>
            </a:r>
            <a:r>
              <a:rPr lang="en-US" dirty="0" err="1" smtClean="0"/>
              <a:t>geolib</a:t>
            </a:r>
            <a:r>
              <a:rPr lang="en-US" dirty="0" smtClean="0"/>
              <a:t>”* approach used on MEX and VEX</a:t>
            </a:r>
          </a:p>
          <a:p>
            <a:pPr lvl="1"/>
            <a:r>
              <a:rPr lang="en-US" dirty="0" smtClean="0"/>
              <a:t>One big challenge: some parameters have different meaning, or are simply not applicable, depending on the type of instrument or type of 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14</a:t>
            </a:fld>
            <a:endParaRPr lang="en-US" sz="1400" b="0" dirty="0">
              <a:latin typeface="Times New Roman" pitchFamily="27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350" y="158750"/>
            <a:ext cx="1143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550" y="587375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*</a:t>
            </a:r>
            <a:r>
              <a:rPr lang="en-US" sz="1600" b="1" dirty="0" err="1" smtClean="0">
                <a:latin typeface="+mn-lt"/>
              </a:rPr>
              <a:t>geolib</a:t>
            </a:r>
            <a:r>
              <a:rPr lang="en-US" sz="1600" b="1" dirty="0" smtClean="0">
                <a:latin typeface="+mn-lt"/>
              </a:rPr>
              <a:t> computes</a:t>
            </a:r>
            <a:r>
              <a:rPr lang="en-US" sz="1600" dirty="0" smtClean="0">
                <a:latin typeface="+mn-lt"/>
              </a:rPr>
              <a:t>:  </a:t>
            </a:r>
            <a:r>
              <a:rPr lang="en-US" sz="1600" dirty="0" smtClean="0">
                <a:latin typeface="+mn-lt"/>
              </a:rPr>
              <a:t>orbit number, solar distance, sub-solar point, s/c-sun distance, s/c-target distance</a:t>
            </a:r>
            <a:r>
              <a:rPr lang="en-US" sz="1600" dirty="0" smtClean="0">
                <a:latin typeface="+mn-lt"/>
              </a:rPr>
              <a:t>, optic </a:t>
            </a:r>
            <a:r>
              <a:rPr lang="en-US" sz="1600" dirty="0" smtClean="0">
                <a:latin typeface="+mn-lt"/>
              </a:rPr>
              <a:t>axis surface intercept point, slant distance, phase/</a:t>
            </a:r>
            <a:r>
              <a:rPr lang="en-US" sz="1600" dirty="0" smtClean="0">
                <a:latin typeface="+mn-lt"/>
              </a:rPr>
              <a:t>incidence/ emission </a:t>
            </a:r>
            <a:r>
              <a:rPr lang="en-US" sz="1600" dirty="0" smtClean="0">
                <a:latin typeface="+mn-lt"/>
              </a:rPr>
              <a:t>angles, </a:t>
            </a:r>
            <a:r>
              <a:rPr lang="en-US" sz="1600" dirty="0" smtClean="0">
                <a:latin typeface="+mn-lt"/>
              </a:rPr>
              <a:t>local </a:t>
            </a:r>
            <a:r>
              <a:rPr lang="en-US" sz="1600" dirty="0" smtClean="0">
                <a:latin typeface="+mn-lt"/>
              </a:rPr>
              <a:t>true solar time, pixel scale (size) on surface.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250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377" y="381000"/>
            <a:ext cx="6307015" cy="490391"/>
          </a:xfrm>
        </p:spPr>
        <p:txBody>
          <a:bodyPr/>
          <a:lstStyle/>
          <a:p>
            <a:r>
              <a:rPr lang="en-US" dirty="0" smtClean="0"/>
              <a:t>NAIF Funding Sources for FY12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576330"/>
              </p:ext>
            </p:extLst>
          </p:nvPr>
        </p:nvGraphicFramePr>
        <p:xfrm>
          <a:off x="844550" y="175895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2</a:t>
            </a:fld>
            <a:endParaRPr lang="en-US" sz="1400" b="0" dirty="0">
              <a:latin typeface="Times New Roman" pitchFamily="2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721350" y="4578350"/>
            <a:ext cx="2819400" cy="1676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026150" y="5645150"/>
            <a:ext cx="2184511" cy="338059"/>
          </a:xfrm>
          <a:prstGeom prst="roundRect">
            <a:avLst/>
          </a:prstGeom>
          <a:solidFill>
            <a:srgbClr val="33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030773" y="5138709"/>
            <a:ext cx="2184589" cy="374587"/>
          </a:xfrm>
          <a:prstGeom prst="roundRect">
            <a:avLst/>
          </a:prstGeom>
          <a:solidFill>
            <a:srgbClr val="DD2D3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9950" y="457835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The PDS funds: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 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b="1" dirty="0" smtClean="0">
                <a:latin typeface="+mn-lt"/>
              </a:rPr>
              <a:t>SPICE Development	</a:t>
            </a:r>
            <a:endParaRPr lang="en-US" sz="1800" b="1" dirty="0" smtClean="0">
              <a:latin typeface="+mn-lt"/>
            </a:endParaRPr>
          </a:p>
          <a:p>
            <a:r>
              <a:rPr lang="en-US" sz="1600" b="1" dirty="0" smtClean="0">
                <a:latin typeface="+mn-lt"/>
              </a:rPr>
              <a:t> NAIF Node</a:t>
            </a:r>
            <a:endParaRPr lang="en-US" sz="16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4550" y="633095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*</a:t>
            </a:r>
            <a:r>
              <a:rPr lang="en-US" sz="1200" dirty="0" smtClean="0">
                <a:latin typeface="+mn-lt"/>
              </a:rPr>
              <a:t>Advanced Multi-Mission Operations System</a:t>
            </a:r>
            <a:endParaRPr lang="en-US" sz="1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6550" y="1682750"/>
            <a:ext cx="333516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latin typeface="+mn-lt"/>
              </a:rPr>
              <a:t>Percent of Total Available Funds</a:t>
            </a:r>
          </a:p>
          <a:p>
            <a:endParaRPr lang="en-US" sz="1600" b="1" u="sng" dirty="0">
              <a:latin typeface="+mn-lt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sz="1600" b="1" dirty="0" smtClean="0">
                <a:latin typeface="+mn-lt"/>
              </a:rPr>
              <a:t>Flight Projects            42%</a:t>
            </a:r>
          </a:p>
          <a:p>
            <a:pPr marL="285750" indent="-285750">
              <a:buFont typeface="Wingdings" charset="2"/>
              <a:buChar char="q"/>
            </a:pPr>
            <a:endParaRPr lang="en-US" sz="1600" b="1" dirty="0">
              <a:latin typeface="+mn-lt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sz="1600" b="1" dirty="0" smtClean="0">
                <a:latin typeface="+mn-lt"/>
              </a:rPr>
              <a:t>NAIF Node                  25%</a:t>
            </a:r>
          </a:p>
          <a:p>
            <a:pPr marL="285750" indent="-285750">
              <a:buFont typeface="Wingdings" charset="2"/>
              <a:buChar char="q"/>
            </a:pPr>
            <a:endParaRPr lang="en-US" sz="1600" b="1" dirty="0">
              <a:latin typeface="+mn-lt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sz="1600" b="1" dirty="0" smtClean="0">
                <a:latin typeface="+mn-lt"/>
              </a:rPr>
              <a:t>SPICE development   22%</a:t>
            </a:r>
          </a:p>
          <a:p>
            <a:pPr marL="285750" indent="-285750">
              <a:buFont typeface="Wingdings" charset="2"/>
              <a:buChar char="q"/>
            </a:pPr>
            <a:endParaRPr lang="en-US" sz="1600" b="1" dirty="0">
              <a:latin typeface="+mn-lt"/>
            </a:endParaRPr>
          </a:p>
          <a:p>
            <a:pPr marL="285750" indent="-285750">
              <a:buFont typeface="Wingdings" charset="2"/>
              <a:buChar char="q"/>
            </a:pPr>
            <a:r>
              <a:rPr lang="en-US" sz="1600" b="1" dirty="0" smtClean="0">
                <a:latin typeface="+mn-lt"/>
              </a:rPr>
              <a:t>AMMOS*                      11%</a:t>
            </a:r>
            <a:endParaRPr lang="en-US" sz="1600" b="1" dirty="0">
              <a:latin typeface="+mn-lt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974426"/>
              </p:ext>
            </p:extLst>
          </p:nvPr>
        </p:nvGraphicFramePr>
        <p:xfrm>
          <a:off x="226778" y="1377950"/>
          <a:ext cx="4943392" cy="477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5530850" y="3253317"/>
            <a:ext cx="112222" cy="112222"/>
          </a:xfrm>
          <a:prstGeom prst="rect">
            <a:avLst/>
          </a:prstGeom>
          <a:solidFill>
            <a:srgbClr val="DD2D3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35083" y="3740151"/>
            <a:ext cx="112222" cy="112222"/>
          </a:xfrm>
          <a:prstGeom prst="rect">
            <a:avLst/>
          </a:prstGeom>
          <a:solidFill>
            <a:srgbClr val="3DEE2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35083" y="2766485"/>
            <a:ext cx="112222" cy="112222"/>
          </a:xfrm>
          <a:prstGeom prst="rect">
            <a:avLst/>
          </a:prstGeom>
          <a:solidFill>
            <a:srgbClr val="33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35083" y="2279653"/>
            <a:ext cx="112222" cy="112222"/>
          </a:xfrm>
          <a:prstGeom prst="rect">
            <a:avLst/>
          </a:prstGeom>
          <a:solidFill>
            <a:srgbClr val="BB1A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3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086" y="381000"/>
            <a:ext cx="5553604" cy="490391"/>
          </a:xfrm>
        </p:spPr>
        <p:txBody>
          <a:bodyPr/>
          <a:lstStyle/>
          <a:p>
            <a:r>
              <a:rPr lang="en-US" dirty="0" smtClean="0"/>
              <a:t>NAIF Flight Project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3</a:t>
            </a:fld>
            <a:endParaRPr lang="en-US" sz="1400" b="0" dirty="0">
              <a:latin typeface="Times New Roman" pitchFamily="27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414648"/>
              </p:ext>
            </p:extLst>
          </p:nvPr>
        </p:nvGraphicFramePr>
        <p:xfrm>
          <a:off x="1911350" y="1606550"/>
          <a:ext cx="5565140" cy="5077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40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2511" y="381000"/>
            <a:ext cx="3594734" cy="490391"/>
          </a:xfrm>
        </p:spPr>
        <p:txBody>
          <a:bodyPr/>
          <a:lstStyle/>
          <a:p>
            <a:r>
              <a:rPr lang="en-US" dirty="0" smtClean="0"/>
              <a:t>Archive Status - 1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4</a:t>
            </a:fld>
            <a:endParaRPr lang="en-US" sz="1400" b="0" dirty="0">
              <a:latin typeface="Times New Roman" pitchFamily="27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846138" y="1252538"/>
            <a:ext cx="2895600" cy="5496114"/>
            <a:chOff x="846138" y="1252203"/>
            <a:chExt cx="2895600" cy="549642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46138" y="1252203"/>
              <a:ext cx="2895600" cy="5307307"/>
            </a:xfrm>
            <a:prstGeom prst="rect">
              <a:avLst/>
            </a:prstGeom>
            <a:solidFill>
              <a:srgbClr val="1FAC1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3150" y="1377622"/>
              <a:ext cx="2272978" cy="53710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>
                <a:spcAft>
                  <a:spcPts val="300"/>
                </a:spcAft>
              </a:pPr>
              <a:r>
                <a:rPr lang="en-US" sz="1600" dirty="0"/>
                <a:t>Mars Odyssey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Cassini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MER Rovers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MRO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MESSENGER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New Horizons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Mars </a:t>
              </a:r>
              <a:r>
                <a:rPr lang="en-US" sz="1600" dirty="0" smtClean="0"/>
                <a:t>Express (ESA)</a:t>
              </a:r>
              <a:endParaRPr lang="en-US" sz="1600" dirty="0"/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Venus </a:t>
              </a:r>
              <a:r>
                <a:rPr lang="en-US" sz="1600" dirty="0" smtClean="0"/>
                <a:t>Express (ESA)</a:t>
              </a:r>
              <a:endParaRPr lang="en-US" sz="1600" dirty="0"/>
            </a:p>
            <a:p>
              <a:pPr algn="l">
                <a:spcAft>
                  <a:spcPts val="300"/>
                </a:spcAft>
              </a:pPr>
              <a:r>
                <a:rPr lang="en-US" sz="1600" dirty="0" smtClean="0"/>
                <a:t>Rosetta (ESA)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 smtClean="0"/>
                <a:t>LRO</a:t>
              </a:r>
              <a:endParaRPr lang="en-US" sz="1600" dirty="0"/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EPOXI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/>
                <a:t>DAWN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>
                  <a:solidFill>
                    <a:srgbClr val="595959"/>
                  </a:solidFill>
                </a:rPr>
                <a:t>MSL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 smtClean="0">
                  <a:solidFill>
                    <a:srgbClr val="595959"/>
                  </a:solidFill>
                </a:rPr>
                <a:t>Juno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 smtClean="0">
                  <a:solidFill>
                    <a:srgbClr val="595959"/>
                  </a:solidFill>
                </a:rPr>
                <a:t>GRAIL</a:t>
              </a:r>
              <a:endParaRPr lang="en-US" sz="1600" dirty="0">
                <a:solidFill>
                  <a:srgbClr val="595959"/>
                </a:solidFill>
              </a:endParaRPr>
            </a:p>
            <a:p>
              <a:pPr algn="l">
                <a:spcAft>
                  <a:spcPts val="300"/>
                </a:spcAft>
              </a:pPr>
              <a:r>
                <a:rPr lang="en-US" sz="1600" dirty="0">
                  <a:solidFill>
                    <a:srgbClr val="595959"/>
                  </a:solidFill>
                </a:rPr>
                <a:t>Phobos-</a:t>
              </a:r>
              <a:r>
                <a:rPr lang="en-US" sz="1600" dirty="0" smtClean="0">
                  <a:solidFill>
                    <a:srgbClr val="595959"/>
                  </a:solidFill>
                </a:rPr>
                <a:t>Grunt (RSA)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 smtClean="0">
                  <a:solidFill>
                    <a:srgbClr val="595959"/>
                  </a:solidFill>
                </a:rPr>
                <a:t>MAVEN</a:t>
              </a:r>
            </a:p>
            <a:p>
              <a:pPr algn="l">
                <a:spcAft>
                  <a:spcPts val="300"/>
                </a:spcAft>
              </a:pPr>
              <a:r>
                <a:rPr lang="en-US" sz="1600" dirty="0" smtClean="0">
                  <a:solidFill>
                    <a:srgbClr val="595959"/>
                  </a:solidFill>
                </a:rPr>
                <a:t>OSIRIS-</a:t>
              </a:r>
              <a:r>
                <a:rPr lang="en-US" sz="1600" dirty="0" err="1" smtClean="0">
                  <a:solidFill>
                    <a:srgbClr val="595959"/>
                  </a:solidFill>
                </a:rPr>
                <a:t>REx</a:t>
              </a:r>
              <a:endParaRPr lang="en-US" sz="1600" dirty="0">
                <a:solidFill>
                  <a:srgbClr val="595959"/>
                </a:solidFill>
              </a:endParaRPr>
            </a:p>
            <a:p>
              <a:pPr algn="l"/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30750" y="3152775"/>
            <a:ext cx="2895600" cy="781050"/>
            <a:chOff x="4806950" y="3152775"/>
            <a:chExt cx="2895600" cy="781050"/>
          </a:xfrm>
        </p:grpSpPr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806950" y="3152775"/>
              <a:ext cx="2895600" cy="78105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14" name="TextBox 17"/>
            <p:cNvSpPr txBox="1">
              <a:spLocks noChangeArrowheads="1"/>
            </p:cNvSpPr>
            <p:nvPr/>
          </p:nvSpPr>
          <p:spPr bwMode="auto">
            <a:xfrm>
              <a:off x="4959350" y="3359150"/>
              <a:ext cx="11723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>
                <a:spcAft>
                  <a:spcPts val="300"/>
                </a:spcAft>
              </a:pPr>
              <a:r>
                <a:rPr lang="en-US" sz="1800" dirty="0" smtClean="0"/>
                <a:t>Magellan</a:t>
              </a:r>
              <a:endParaRPr lang="en-US" sz="1800" dirty="0"/>
            </a:p>
          </p:txBody>
        </p:sp>
      </p:grp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4730750" y="4972903"/>
            <a:ext cx="2895600" cy="1017587"/>
            <a:chOff x="4743450" y="2036535"/>
            <a:chExt cx="2895600" cy="1017815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743450" y="2042886"/>
              <a:ext cx="2895600" cy="101146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sp>
          <p:nvSpPr>
            <p:cNvPr id="17" name="TextBox 18"/>
            <p:cNvSpPr txBox="1">
              <a:spLocks noChangeArrowheads="1"/>
            </p:cNvSpPr>
            <p:nvPr/>
          </p:nvSpPr>
          <p:spPr bwMode="auto">
            <a:xfrm>
              <a:off x="4855162" y="2036535"/>
              <a:ext cx="1146543" cy="1000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Aft>
                  <a:spcPts val="300"/>
                </a:spcAft>
              </a:pPr>
              <a:r>
                <a:rPr lang="en-US" sz="1800" dirty="0"/>
                <a:t>Galileo</a:t>
              </a:r>
            </a:p>
            <a:p>
              <a:pPr algn="l">
                <a:spcAft>
                  <a:spcPts val="300"/>
                </a:spcAft>
              </a:pPr>
              <a:r>
                <a:rPr lang="en-US" sz="1800" dirty="0" smtClean="0"/>
                <a:t>Phoenix</a:t>
              </a:r>
              <a:endParaRPr lang="en-US" sz="1800" dirty="0"/>
            </a:p>
            <a:p>
              <a:pPr algn="l">
                <a:spcAft>
                  <a:spcPts val="300"/>
                </a:spcAft>
              </a:pPr>
              <a:r>
                <a:rPr lang="en-US" sz="1800" dirty="0" smtClean="0"/>
                <a:t>LCROSS</a:t>
              </a:r>
              <a:endParaRPr lang="en-US" sz="1800" dirty="0"/>
            </a:p>
          </p:txBody>
        </p:sp>
      </p:grp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730750" y="1355682"/>
            <a:ext cx="2895600" cy="784268"/>
          </a:xfrm>
          <a:prstGeom prst="rect">
            <a:avLst/>
          </a:prstGeom>
          <a:solidFill>
            <a:srgbClr val="B5FE0A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4806950" y="1530349"/>
            <a:ext cx="966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sz="1800" b="1" dirty="0" smtClean="0">
                <a:latin typeface="+mn-lt"/>
              </a:rPr>
              <a:t>LADEE</a:t>
            </a:r>
            <a:endParaRPr lang="en-US" sz="18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6550" y="6593701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+mn-lt"/>
              </a:rPr>
              <a:t>Good shape</a:t>
            </a:r>
            <a:endParaRPr lang="en-US" sz="1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0750" y="4044950"/>
            <a:ext cx="3186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• </a:t>
            </a:r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NAIF can finish this partial, pre-PDS</a:t>
            </a:r>
          </a:p>
          <a:p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archive; just need to find a bit more time.</a:t>
            </a:r>
            <a:endParaRPr lang="en-US" sz="1200" b="1" dirty="0">
              <a:solidFill>
                <a:srgbClr val="063DE8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30750" y="6039703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• </a:t>
            </a:r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NAIF can/will finish Galileo at some point.</a:t>
            </a:r>
          </a:p>
          <a:p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• NAIF can make a Phoenix archive.</a:t>
            </a:r>
          </a:p>
          <a:p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• AMES </a:t>
            </a:r>
            <a:r>
              <a:rPr lang="en-US" sz="1200" b="1" dirty="0">
                <a:solidFill>
                  <a:srgbClr val="063DE8"/>
                </a:solidFill>
                <a:latin typeface="+mn-lt"/>
              </a:rPr>
              <a:t>did not complete </a:t>
            </a:r>
            <a:r>
              <a:rPr lang="en-US" sz="1200" b="1" dirty="0" err="1" smtClean="0">
                <a:solidFill>
                  <a:srgbClr val="063DE8"/>
                </a:solidFill>
                <a:latin typeface="+mn-lt"/>
              </a:rPr>
              <a:t>itsLADEE</a:t>
            </a:r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 deliveries; NAIF </a:t>
            </a:r>
            <a:r>
              <a:rPr lang="en-US" sz="1200" b="1" dirty="0">
                <a:solidFill>
                  <a:srgbClr val="063DE8"/>
                </a:solidFill>
                <a:latin typeface="+mn-lt"/>
              </a:rPr>
              <a:t>can patch together enough </a:t>
            </a:r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to complete </a:t>
            </a:r>
            <a:r>
              <a:rPr lang="en-US" sz="1200" b="1" dirty="0">
                <a:solidFill>
                  <a:srgbClr val="063DE8"/>
                </a:solidFill>
                <a:latin typeface="+mn-lt"/>
              </a:rPr>
              <a:t>the job</a:t>
            </a:r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.</a:t>
            </a:r>
            <a:endParaRPr lang="en-US" sz="1200" b="1" dirty="0">
              <a:solidFill>
                <a:srgbClr val="063DE8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30750" y="2216149"/>
            <a:ext cx="278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• </a:t>
            </a:r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LADEE says it will deliver a SPICE </a:t>
            </a:r>
          </a:p>
          <a:p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archive</a:t>
            </a:r>
            <a:r>
              <a:rPr lang="en-US" sz="1200" b="1" dirty="0">
                <a:solidFill>
                  <a:srgbClr val="063DE8"/>
                </a:solidFill>
                <a:latin typeface="+mn-lt"/>
              </a:rPr>
              <a:t> </a:t>
            </a:r>
            <a:r>
              <a:rPr lang="en-US" sz="1200" b="1" dirty="0" smtClean="0">
                <a:solidFill>
                  <a:srgbClr val="063DE8"/>
                </a:solidFill>
                <a:latin typeface="+mn-lt"/>
              </a:rPr>
              <a:t>at the end of the missio</a:t>
            </a:r>
            <a:r>
              <a:rPr lang="en-US" sz="1200" b="1" dirty="0" smtClean="0">
                <a:latin typeface="+mn-lt"/>
              </a:rPr>
              <a:t>n.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785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200" y="14817"/>
            <a:ext cx="5687755" cy="809042"/>
          </a:xfrm>
        </p:spPr>
        <p:txBody>
          <a:bodyPr/>
          <a:lstStyle/>
          <a:p>
            <a:r>
              <a:rPr lang="en-US" dirty="0" smtClean="0"/>
              <a:t>Archive Status – 2</a:t>
            </a:r>
            <a:br>
              <a:rPr lang="en-US" dirty="0" smtClean="0"/>
            </a:br>
            <a:r>
              <a:rPr lang="en-US" sz="2400" dirty="0" smtClean="0"/>
              <a:t>Archive sizes and covered time spans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5</a:t>
            </a:fld>
            <a:endParaRPr lang="en-US" sz="1400" b="0" dirty="0">
              <a:latin typeface="Times New Roman" pitchFamily="27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686720"/>
              </p:ext>
            </p:extLst>
          </p:nvPr>
        </p:nvGraphicFramePr>
        <p:xfrm>
          <a:off x="1454150" y="1270000"/>
          <a:ext cx="6121400" cy="560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4" imgW="6121400" imgH="5600700" progId="Excel.Sheet.8">
                  <p:embed/>
                </p:oleObj>
              </mc:Choice>
              <mc:Fallback>
                <p:oleObj name="Worksheet" r:id="rId4" imgW="6121400" imgH="56007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4150" y="1270000"/>
                        <a:ext cx="6121400" cy="560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057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481" y="381000"/>
            <a:ext cx="4802797" cy="490391"/>
          </a:xfrm>
        </p:spPr>
        <p:txBody>
          <a:bodyPr/>
          <a:lstStyle/>
          <a:p>
            <a:r>
              <a:rPr lang="en-US" dirty="0" smtClean="0"/>
              <a:t>NAIF Node Summary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987550"/>
            <a:ext cx="7772400" cy="4648200"/>
          </a:xfrm>
        </p:spPr>
        <p:txBody>
          <a:bodyPr/>
          <a:lstStyle/>
          <a:p>
            <a:r>
              <a:rPr lang="en-US" dirty="0" smtClean="0"/>
              <a:t>SPICE data archiving is in pretty good shape</a:t>
            </a:r>
          </a:p>
          <a:p>
            <a:pPr lvl="1"/>
            <a:r>
              <a:rPr lang="en-US" dirty="0" smtClean="0"/>
              <a:t>Usually encounter problems with archives not produced at JPL</a:t>
            </a:r>
          </a:p>
          <a:p>
            <a:pPr lvl="1"/>
            <a:r>
              <a:rPr lang="en-US" dirty="0" smtClean="0"/>
              <a:t>Occasionally we find a problem of our own</a:t>
            </a:r>
          </a:p>
          <a:p>
            <a:pPr lvl="1"/>
            <a:r>
              <a:rPr lang="en-US" dirty="0" smtClean="0"/>
              <a:t>NAIF will shortly transfer the NEAR SPICE archive from SBN</a:t>
            </a:r>
          </a:p>
          <a:p>
            <a:endParaRPr lang="en-US" dirty="0" smtClean="0"/>
          </a:p>
          <a:p>
            <a:r>
              <a:rPr lang="en-US" dirty="0" smtClean="0"/>
              <a:t>Plan to do a major transformation of all archived SPICE data to PDS4 standards when PDS4 is stable and ready for ingest</a:t>
            </a:r>
          </a:p>
          <a:p>
            <a:pPr lvl="1"/>
            <a:r>
              <a:rPr lang="en-US" dirty="0" smtClean="0"/>
              <a:t>Will correct a few current issues at the same time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User consulting continues to be a big part of NAIF staff daily 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6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481" y="381000"/>
            <a:ext cx="4802797" cy="490391"/>
          </a:xfrm>
        </p:spPr>
        <p:txBody>
          <a:bodyPr/>
          <a:lstStyle/>
          <a:p>
            <a:r>
              <a:rPr lang="en-US" dirty="0" smtClean="0"/>
              <a:t>NAIF Node Summary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835150"/>
            <a:ext cx="7848600" cy="3810000"/>
          </a:xfrm>
        </p:spPr>
        <p:txBody>
          <a:bodyPr/>
          <a:lstStyle/>
          <a:p>
            <a:r>
              <a:rPr lang="en-US" dirty="0" smtClean="0"/>
              <a:t>Updates to the SPICE Tutorials were recently completed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SPICE Training</a:t>
            </a:r>
            <a:endParaRPr lang="en-US" dirty="0"/>
          </a:p>
          <a:p>
            <a:pPr lvl="1"/>
            <a:r>
              <a:rPr lang="en-US" sz="1600" dirty="0" smtClean="0"/>
              <a:t>The next </a:t>
            </a:r>
            <a:r>
              <a:rPr lang="en-US" sz="1600" dirty="0"/>
              <a:t>SPICE training class will be </a:t>
            </a:r>
            <a:r>
              <a:rPr lang="en-US" sz="1600" dirty="0" smtClean="0"/>
              <a:t>in April, </a:t>
            </a:r>
            <a:r>
              <a:rPr lang="en-US" sz="1600" dirty="0"/>
              <a:t>near </a:t>
            </a:r>
            <a:r>
              <a:rPr lang="en-US" sz="1600" dirty="0" smtClean="0"/>
              <a:t>Madrid</a:t>
            </a:r>
          </a:p>
          <a:p>
            <a:pPr lvl="2"/>
            <a:r>
              <a:rPr lang="en-US" sz="1600" dirty="0" smtClean="0"/>
              <a:t>Around 81 students applied; ESA accepted only 42 due to space limitations</a:t>
            </a:r>
            <a:endParaRPr lang="en-US" sz="1600" dirty="0"/>
          </a:p>
          <a:p>
            <a:pPr lvl="1"/>
            <a:r>
              <a:rPr lang="en-US" sz="1600" dirty="0" smtClean="0"/>
              <a:t>The next domestic class will probably be scheduled for later this year</a:t>
            </a:r>
          </a:p>
          <a:p>
            <a:pPr lvl="1"/>
            <a:r>
              <a:rPr lang="en-US" sz="1600" dirty="0" smtClean="0"/>
              <a:t>Still need to break the curriculum into at least two chunks: </a:t>
            </a:r>
          </a:p>
          <a:p>
            <a:pPr lvl="2"/>
            <a:r>
              <a:rPr lang="en-US" sz="1600" dirty="0" smtClean="0"/>
              <a:t>beginner</a:t>
            </a:r>
          </a:p>
          <a:p>
            <a:pPr lvl="2"/>
            <a:r>
              <a:rPr lang="en-US" sz="1600" dirty="0" smtClean="0"/>
              <a:t>advanced</a:t>
            </a:r>
            <a:endParaRPr lang="en-US" sz="16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7</a:t>
            </a:fld>
            <a:endParaRPr lang="en-US" sz="1400" b="0" dirty="0">
              <a:latin typeface="Times New Roman" pitchFamily="2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3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973" y="381000"/>
            <a:ext cx="6627816" cy="490391"/>
          </a:xfrm>
        </p:spPr>
        <p:txBody>
          <a:bodyPr/>
          <a:lstStyle/>
          <a:p>
            <a:r>
              <a:rPr lang="en-US" dirty="0" smtClean="0"/>
              <a:t>SPICE Development Summary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454150"/>
            <a:ext cx="8458200" cy="4876800"/>
          </a:xfrm>
        </p:spPr>
        <p:txBody>
          <a:bodyPr/>
          <a:lstStyle/>
          <a:p>
            <a:r>
              <a:rPr lang="en-US" dirty="0" smtClean="0"/>
              <a:t>Major recent focus is producing the N65 SPICE Toolkit</a:t>
            </a:r>
          </a:p>
          <a:p>
            <a:pPr lvl="1"/>
            <a:r>
              <a:rPr lang="en-US" sz="2000" dirty="0" smtClean="0"/>
              <a:t>Due out in April</a:t>
            </a:r>
          </a:p>
          <a:p>
            <a:pPr lvl="1"/>
            <a:r>
              <a:rPr lang="en-US" sz="2000" dirty="0" smtClean="0"/>
              <a:t>Contents:</a:t>
            </a:r>
          </a:p>
          <a:p>
            <a:pPr lvl="2"/>
            <a:r>
              <a:rPr lang="en-US" sz="2000" dirty="0"/>
              <a:t>New “geometry finder” </a:t>
            </a:r>
            <a:r>
              <a:rPr lang="en-US" sz="2000" dirty="0" smtClean="0"/>
              <a:t>functions</a:t>
            </a:r>
          </a:p>
          <a:p>
            <a:pPr lvl="2"/>
            <a:r>
              <a:rPr lang="en-US" sz="2000" dirty="0"/>
              <a:t>N</a:t>
            </a:r>
            <a:r>
              <a:rPr lang="en-US" sz="2000" dirty="0" smtClean="0"/>
              <a:t>ew high-level observation geometry routines</a:t>
            </a:r>
            <a:endParaRPr lang="en-US" sz="2000" dirty="0"/>
          </a:p>
          <a:p>
            <a:pPr lvl="2"/>
            <a:r>
              <a:rPr lang="en-US" sz="2000" dirty="0"/>
              <a:t>Important augmentations to some utility programs</a:t>
            </a:r>
          </a:p>
          <a:p>
            <a:pPr lvl="2"/>
            <a:r>
              <a:rPr lang="en-US" sz="2000" dirty="0" smtClean="0"/>
              <a:t>New SPK and CK data types (one of each) to handle eventual problems with some large archive collections</a:t>
            </a:r>
          </a:p>
          <a:p>
            <a:pPr lvl="2"/>
            <a:r>
              <a:rPr lang="en-US" sz="2000" dirty="0" smtClean="0"/>
              <a:t>Additional Icy (IDL) and Mice (MATLAB) routines</a:t>
            </a:r>
          </a:p>
          <a:p>
            <a:pPr lvl="2"/>
            <a:r>
              <a:rPr lang="en-US" sz="2000" dirty="0" smtClean="0"/>
              <a:t>Lots of smaller items</a:t>
            </a:r>
          </a:p>
          <a:p>
            <a:pPr lvl="2"/>
            <a:r>
              <a:rPr lang="en-US" sz="2000" dirty="0" smtClean="0"/>
              <a:t>Some bug fixes</a:t>
            </a:r>
          </a:p>
          <a:p>
            <a:r>
              <a:rPr lang="en-US" dirty="0" smtClean="0"/>
              <a:t>After ~three months hiatus </a:t>
            </a:r>
            <a:r>
              <a:rPr lang="en-US" dirty="0" err="1" smtClean="0"/>
              <a:t>WebGeocalc</a:t>
            </a:r>
            <a:r>
              <a:rPr lang="en-US" dirty="0" smtClean="0"/>
              <a:t> development has been re-initiated</a:t>
            </a:r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8</a:t>
            </a:fld>
            <a:endParaRPr lang="en-US" sz="1400" b="0" dirty="0">
              <a:latin typeface="Times New Roman" pitchFamily="27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969" y="381000"/>
            <a:ext cx="6627816" cy="490391"/>
          </a:xfrm>
        </p:spPr>
        <p:txBody>
          <a:bodyPr/>
          <a:lstStyle/>
          <a:p>
            <a:r>
              <a:rPr lang="en-US" dirty="0"/>
              <a:t>SPICE Development Summary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82750"/>
            <a:ext cx="8458200" cy="4883150"/>
          </a:xfrm>
        </p:spPr>
        <p:txBody>
          <a:bodyPr/>
          <a:lstStyle/>
          <a:p>
            <a:r>
              <a:rPr lang="en-US" sz="2800" dirty="0" smtClean="0"/>
              <a:t>Other SPICE development work (on hold in recent months) </a:t>
            </a:r>
          </a:p>
          <a:p>
            <a:pPr lvl="1"/>
            <a:r>
              <a:rPr lang="en-US" sz="2000" dirty="0" smtClean="0"/>
              <a:t>Java Native Interface (JNI) Toolkit</a:t>
            </a:r>
          </a:p>
          <a:p>
            <a:pPr lvl="2"/>
            <a:r>
              <a:rPr lang="en-US" sz="2000" dirty="0" smtClean="0"/>
              <a:t>Alpha-test version is already being used by several groups</a:t>
            </a:r>
          </a:p>
          <a:p>
            <a:pPr lvl="1"/>
            <a:r>
              <a:rPr lang="en-US" sz="2000" dirty="0" smtClean="0"/>
              <a:t>New shape models</a:t>
            </a:r>
          </a:p>
          <a:p>
            <a:pPr lvl="2"/>
            <a:r>
              <a:rPr lang="en-US" sz="2000" dirty="0"/>
              <a:t>Digital terrain model</a:t>
            </a:r>
          </a:p>
          <a:p>
            <a:pPr lvl="2"/>
            <a:r>
              <a:rPr lang="en-US" sz="2000" dirty="0" smtClean="0"/>
              <a:t>Tessellated plate model</a:t>
            </a:r>
          </a:p>
          <a:p>
            <a:pPr lvl="3"/>
            <a:r>
              <a:rPr lang="en-US" sz="1600" dirty="0" smtClean="0"/>
              <a:t>Already in use on Hayabusa, DAWN, Rosetta, MEX and PhSRM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585BD-3576-BF4C-A3F5-F0E88B60600B}" type="slidenum">
              <a:rPr lang="en-US" smtClean="0"/>
              <a:pPr/>
              <a:t>9</a:t>
            </a:fld>
            <a:endParaRPr lang="en-US" sz="1400" b="0" dirty="0">
              <a:latin typeface="Times New Roman" pitchFamily="27" charset="0"/>
            </a:endParaRPr>
          </a:p>
        </p:txBody>
      </p:sp>
      <p:pic>
        <p:nvPicPr>
          <p:cNvPr id="6" name="Picture 5" descr="phobos5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50" y="4883150"/>
            <a:ext cx="1939221" cy="1746818"/>
          </a:xfrm>
          <a:prstGeom prst="rect">
            <a:avLst/>
          </a:prstGeom>
        </p:spPr>
      </p:pic>
      <p:pic>
        <p:nvPicPr>
          <p:cNvPr id="7" name="Picture 9" descr="itokawa_512_0305200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7550" y="4883150"/>
            <a:ext cx="2466975" cy="16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150" y="6529814"/>
            <a:ext cx="88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Phobos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6738" y="6444504"/>
            <a:ext cx="891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Itokawa</a:t>
            </a:r>
            <a:endParaRPr lang="en-US" sz="1600" dirty="0">
              <a:latin typeface="+mn-lt"/>
            </a:endParaRPr>
          </a:p>
        </p:txBody>
      </p:sp>
      <p:pic>
        <p:nvPicPr>
          <p:cNvPr id="11" name="Picture 10" descr="vesta_gaskell_128_110726.bd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350" y="4883150"/>
            <a:ext cx="1676400" cy="1676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73550" y="6532146"/>
            <a:ext cx="698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Vesta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400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AIF_Template">
  <a:themeElements>
    <a:clrScheme name="Custom 5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9822DF"/>
      </a:hlink>
      <a:folHlink>
        <a:srgbClr val="EAEC5E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2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27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>
            <a:latin typeface="+mn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5">
    <a:dk1>
      <a:srgbClr val="000000"/>
    </a:dk1>
    <a:lt1>
      <a:srgbClr val="FFFFFF"/>
    </a:lt1>
    <a:dk2>
      <a:srgbClr val="081D58"/>
    </a:dk2>
    <a:lt2>
      <a:srgbClr val="919191"/>
    </a:lt2>
    <a:accent1>
      <a:srgbClr val="FC0128"/>
    </a:accent1>
    <a:accent2>
      <a:srgbClr val="063DE8"/>
    </a:accent2>
    <a:accent3>
      <a:srgbClr val="FFFFFF"/>
    </a:accent3>
    <a:accent4>
      <a:srgbClr val="000000"/>
    </a:accent4>
    <a:accent5>
      <a:srgbClr val="FDAAAC"/>
    </a:accent5>
    <a:accent6>
      <a:srgbClr val="0536D2"/>
    </a:accent6>
    <a:hlink>
      <a:srgbClr val="9822DF"/>
    </a:hlink>
    <a:folHlink>
      <a:srgbClr val="EAEC5E"/>
    </a:folHlink>
  </a:clrScheme>
  <a:fontScheme name="Office Them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NAIF_Template.potx</Template>
  <TotalTime>3678</TotalTime>
  <Words>1055</Words>
  <Application>Microsoft Macintosh PowerPoint</Application>
  <PresentationFormat>Custom</PresentationFormat>
  <Paragraphs>184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NAIF_Template</vt:lpstr>
      <vt:lpstr>Worksheet</vt:lpstr>
      <vt:lpstr>NAIF Node Report   Addresses both NAIF Node and SPICE Development</vt:lpstr>
      <vt:lpstr>NAIF Funding Sources for FY12</vt:lpstr>
      <vt:lpstr>NAIF Flight Project Funding</vt:lpstr>
      <vt:lpstr>Archive Status - 1</vt:lpstr>
      <vt:lpstr>Archive Status – 2 Archive sizes and covered time spans</vt:lpstr>
      <vt:lpstr>NAIF Node Summary - 1</vt:lpstr>
      <vt:lpstr>NAIF Node Summary - 2</vt:lpstr>
      <vt:lpstr>SPICE Development Summary - 1</vt:lpstr>
      <vt:lpstr>SPICE Development Summary - 2</vt:lpstr>
      <vt:lpstr>SPICE Development Summary - 3</vt:lpstr>
      <vt:lpstr>AMMOS* Summary</vt:lpstr>
      <vt:lpstr>Flight Projects Summary - 1</vt:lpstr>
      <vt:lpstr>Flight Projects Summary - 2</vt:lpstr>
      <vt:lpstr>Question for PDSMC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Up at NAIF</dc:title>
  <dc:creator>cacton</dc:creator>
  <cp:lastModifiedBy>Microsoft Office User</cp:lastModifiedBy>
  <cp:revision>198</cp:revision>
  <cp:lastPrinted>2011-03-23T00:38:30Z</cp:lastPrinted>
  <dcterms:created xsi:type="dcterms:W3CDTF">2011-03-19T00:25:49Z</dcterms:created>
  <dcterms:modified xsi:type="dcterms:W3CDTF">2012-03-16T17:41:34Z</dcterms:modified>
</cp:coreProperties>
</file>