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dp" ContentType="image/vnd.ms-photo"/>
  <Default Extension="vml" ContentType="application/vnd.openxmlformats-officedocument.vmlDrawing"/>
  <Default Extension="xlsx" ContentType="application/vnd.openxmlformats-officedocument.spreadsheetml.sheet"/>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60" r:id="rId3"/>
    <p:sldId id="257"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91" r:id="rId30"/>
    <p:sldId id="286" r:id="rId31"/>
    <p:sldId id="287" r:id="rId32"/>
    <p:sldId id="288" r:id="rId33"/>
    <p:sldId id="289" r:id="rId34"/>
    <p:sldId id="290" r:id="rId35"/>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79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79" autoAdjust="0"/>
    <p:restoredTop sz="99055" autoAdjust="0"/>
  </p:normalViewPr>
  <p:slideViewPr>
    <p:cSldViewPr snapToGrid="0" snapToObjects="1">
      <p:cViewPr varScale="1">
        <p:scale>
          <a:sx n="93" d="100"/>
          <a:sy n="93" d="100"/>
        </p:scale>
        <p:origin x="-440" y="-10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presProps" Target="presProps.xml"/><Relationship Id="rId40"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notesMaster" Target="notesMasters/notesMaster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tableStyles" Target="tableStyle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printerSettings" Target="printerSettings/printerSettings1.bin"/><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2CFAB-CFA6-604B-B1E2-199C23C589D3}" type="datetimeFigureOut">
              <a:rPr lang="en-US" smtClean="0"/>
              <a:t>3/23/12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279B63-7057-524C-AAF9-53E6AE37B6E5}" type="slidenum">
              <a:rPr lang="en-US" smtClean="0"/>
              <a:t>‹#›</a:t>
            </a:fld>
            <a:endParaRPr lang="en-US" dirty="0"/>
          </a:p>
        </p:txBody>
      </p:sp>
    </p:spTree>
    <p:extLst>
      <p:ext uri="{BB962C8B-B14F-4D97-AF65-F5344CB8AC3E}">
        <p14:creationId xmlns:p14="http://schemas.microsoft.com/office/powerpoint/2010/main" val="2977636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5348FA-5FB8-A048-B882-C4AC803506EE}" type="datetimeFigureOut">
              <a:rPr lang="en-US" smtClean="0"/>
              <a:t>3/23/12</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95A603-26FA-1045-AB30-A9A20CCD96D3}" type="slidenum">
              <a:rPr lang="en-US" smtClean="0"/>
              <a:t>‹#›</a:t>
            </a:fld>
            <a:endParaRPr lang="en-US" dirty="0"/>
          </a:p>
        </p:txBody>
      </p:sp>
    </p:spTree>
    <p:extLst>
      <p:ext uri="{BB962C8B-B14F-4D97-AF65-F5344CB8AC3E}">
        <p14:creationId xmlns:p14="http://schemas.microsoft.com/office/powerpoint/2010/main" val="11340825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3/27/12</a:t>
            </a:r>
            <a:endParaRPr lang="en-US" dirty="0"/>
          </a:p>
        </p:txBody>
      </p:sp>
      <p:sp>
        <p:nvSpPr>
          <p:cNvPr id="5" name="Footer Placeholder 4"/>
          <p:cNvSpPr>
            <a:spLocks noGrp="1"/>
          </p:cNvSpPr>
          <p:nvPr>
            <p:ph type="ftr" sz="quarter" idx="11"/>
          </p:nvPr>
        </p:nvSpPr>
        <p:spPr/>
        <p:txBody>
          <a:bodyPr/>
          <a:lstStyle/>
          <a:p>
            <a:r>
              <a:rPr lang="en-US" dirty="0" smtClean="0"/>
              <a:t>PDS MC ATMOS Report</a:t>
            </a:r>
            <a:endParaRPr lang="en-US" dirty="0"/>
          </a:p>
        </p:txBody>
      </p:sp>
      <p:sp>
        <p:nvSpPr>
          <p:cNvPr id="6" name="Slide Number Placeholder 5"/>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271992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3/27/12</a:t>
            </a:r>
            <a:endParaRPr lang="en-US" dirty="0"/>
          </a:p>
        </p:txBody>
      </p:sp>
      <p:sp>
        <p:nvSpPr>
          <p:cNvPr id="5" name="Footer Placeholder 4"/>
          <p:cNvSpPr>
            <a:spLocks noGrp="1"/>
          </p:cNvSpPr>
          <p:nvPr>
            <p:ph type="ftr" sz="quarter" idx="11"/>
          </p:nvPr>
        </p:nvSpPr>
        <p:spPr/>
        <p:txBody>
          <a:bodyPr/>
          <a:lstStyle/>
          <a:p>
            <a:r>
              <a:rPr lang="en-US" dirty="0" smtClean="0"/>
              <a:t>PDS MC ATMOS Report</a:t>
            </a:r>
            <a:endParaRPr lang="en-US" dirty="0"/>
          </a:p>
        </p:txBody>
      </p:sp>
      <p:sp>
        <p:nvSpPr>
          <p:cNvPr id="6" name="Slide Number Placeholder 5"/>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311341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3/27/12</a:t>
            </a:r>
            <a:endParaRPr lang="en-US" dirty="0"/>
          </a:p>
        </p:txBody>
      </p:sp>
      <p:sp>
        <p:nvSpPr>
          <p:cNvPr id="5" name="Footer Placeholder 4"/>
          <p:cNvSpPr>
            <a:spLocks noGrp="1"/>
          </p:cNvSpPr>
          <p:nvPr>
            <p:ph type="ftr" sz="quarter" idx="11"/>
          </p:nvPr>
        </p:nvSpPr>
        <p:spPr/>
        <p:txBody>
          <a:bodyPr/>
          <a:lstStyle/>
          <a:p>
            <a:r>
              <a:rPr lang="en-US" dirty="0" smtClean="0"/>
              <a:t>PDS MC ATMOS Report</a:t>
            </a:r>
            <a:endParaRPr lang="en-US" dirty="0"/>
          </a:p>
        </p:txBody>
      </p:sp>
      <p:sp>
        <p:nvSpPr>
          <p:cNvPr id="6" name="Slide Number Placeholder 5"/>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922535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3/27/12</a:t>
            </a:r>
            <a:endParaRPr lang="en-US" dirty="0"/>
          </a:p>
        </p:txBody>
      </p:sp>
      <p:sp>
        <p:nvSpPr>
          <p:cNvPr id="5" name="Footer Placeholder 4"/>
          <p:cNvSpPr>
            <a:spLocks noGrp="1"/>
          </p:cNvSpPr>
          <p:nvPr>
            <p:ph type="ftr" sz="quarter" idx="11"/>
          </p:nvPr>
        </p:nvSpPr>
        <p:spPr/>
        <p:txBody>
          <a:bodyPr/>
          <a:lstStyle/>
          <a:p>
            <a:r>
              <a:rPr lang="en-US" dirty="0" smtClean="0"/>
              <a:t>PDS MC ATMOS Report</a:t>
            </a:r>
            <a:endParaRPr lang="en-US" dirty="0"/>
          </a:p>
        </p:txBody>
      </p:sp>
      <p:sp>
        <p:nvSpPr>
          <p:cNvPr id="6" name="Slide Number Placeholder 5"/>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227524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3/27/12</a:t>
            </a:r>
            <a:endParaRPr lang="en-US" dirty="0"/>
          </a:p>
        </p:txBody>
      </p:sp>
      <p:sp>
        <p:nvSpPr>
          <p:cNvPr id="5" name="Footer Placeholder 4"/>
          <p:cNvSpPr>
            <a:spLocks noGrp="1"/>
          </p:cNvSpPr>
          <p:nvPr>
            <p:ph type="ftr" sz="quarter" idx="11"/>
          </p:nvPr>
        </p:nvSpPr>
        <p:spPr/>
        <p:txBody>
          <a:bodyPr/>
          <a:lstStyle/>
          <a:p>
            <a:r>
              <a:rPr lang="en-US" dirty="0" smtClean="0"/>
              <a:t>PDS MC ATMOS Report</a:t>
            </a:r>
            <a:endParaRPr lang="en-US" dirty="0"/>
          </a:p>
        </p:txBody>
      </p:sp>
      <p:sp>
        <p:nvSpPr>
          <p:cNvPr id="6" name="Slide Number Placeholder 5"/>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188224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3/27/12</a:t>
            </a:r>
            <a:endParaRPr lang="en-US" dirty="0"/>
          </a:p>
        </p:txBody>
      </p:sp>
      <p:sp>
        <p:nvSpPr>
          <p:cNvPr id="6" name="Footer Placeholder 5"/>
          <p:cNvSpPr>
            <a:spLocks noGrp="1"/>
          </p:cNvSpPr>
          <p:nvPr>
            <p:ph type="ftr" sz="quarter" idx="11"/>
          </p:nvPr>
        </p:nvSpPr>
        <p:spPr/>
        <p:txBody>
          <a:bodyPr/>
          <a:lstStyle/>
          <a:p>
            <a:r>
              <a:rPr lang="en-US" dirty="0" smtClean="0"/>
              <a:t>PDS MC ATMOS Report</a:t>
            </a:r>
            <a:endParaRPr lang="en-US" dirty="0"/>
          </a:p>
        </p:txBody>
      </p:sp>
      <p:sp>
        <p:nvSpPr>
          <p:cNvPr id="7" name="Slide Number Placeholder 6"/>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64215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3/27/12</a:t>
            </a:r>
            <a:endParaRPr lang="en-US" dirty="0"/>
          </a:p>
        </p:txBody>
      </p:sp>
      <p:sp>
        <p:nvSpPr>
          <p:cNvPr id="8" name="Footer Placeholder 7"/>
          <p:cNvSpPr>
            <a:spLocks noGrp="1"/>
          </p:cNvSpPr>
          <p:nvPr>
            <p:ph type="ftr" sz="quarter" idx="11"/>
          </p:nvPr>
        </p:nvSpPr>
        <p:spPr/>
        <p:txBody>
          <a:bodyPr/>
          <a:lstStyle/>
          <a:p>
            <a:r>
              <a:rPr lang="en-US" dirty="0" smtClean="0"/>
              <a:t>PDS MC ATMOS Report</a:t>
            </a:r>
            <a:endParaRPr lang="en-US" dirty="0"/>
          </a:p>
        </p:txBody>
      </p:sp>
      <p:sp>
        <p:nvSpPr>
          <p:cNvPr id="9" name="Slide Number Placeholder 8"/>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426155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3/27/12</a:t>
            </a:r>
            <a:endParaRPr lang="en-US" dirty="0"/>
          </a:p>
        </p:txBody>
      </p:sp>
      <p:sp>
        <p:nvSpPr>
          <p:cNvPr id="4" name="Footer Placeholder 3"/>
          <p:cNvSpPr>
            <a:spLocks noGrp="1"/>
          </p:cNvSpPr>
          <p:nvPr>
            <p:ph type="ftr" sz="quarter" idx="11"/>
          </p:nvPr>
        </p:nvSpPr>
        <p:spPr/>
        <p:txBody>
          <a:bodyPr/>
          <a:lstStyle/>
          <a:p>
            <a:r>
              <a:rPr lang="en-US" dirty="0" smtClean="0"/>
              <a:t>PDS MC ATMOS Report</a:t>
            </a:r>
            <a:endParaRPr lang="en-US" dirty="0"/>
          </a:p>
        </p:txBody>
      </p:sp>
      <p:sp>
        <p:nvSpPr>
          <p:cNvPr id="5" name="Slide Number Placeholder 4"/>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370071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3/27/12</a:t>
            </a:r>
            <a:endParaRPr lang="en-US" dirty="0"/>
          </a:p>
        </p:txBody>
      </p:sp>
      <p:sp>
        <p:nvSpPr>
          <p:cNvPr id="3" name="Footer Placeholder 2"/>
          <p:cNvSpPr>
            <a:spLocks noGrp="1"/>
          </p:cNvSpPr>
          <p:nvPr>
            <p:ph type="ftr" sz="quarter" idx="11"/>
          </p:nvPr>
        </p:nvSpPr>
        <p:spPr/>
        <p:txBody>
          <a:bodyPr/>
          <a:lstStyle/>
          <a:p>
            <a:r>
              <a:rPr lang="en-US" dirty="0" smtClean="0"/>
              <a:t>PDS MC ATMOS Report</a:t>
            </a:r>
            <a:endParaRPr lang="en-US" dirty="0"/>
          </a:p>
        </p:txBody>
      </p:sp>
      <p:sp>
        <p:nvSpPr>
          <p:cNvPr id="4" name="Slide Number Placeholder 3"/>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423310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3/27/12</a:t>
            </a:r>
            <a:endParaRPr lang="en-US" dirty="0"/>
          </a:p>
        </p:txBody>
      </p:sp>
      <p:sp>
        <p:nvSpPr>
          <p:cNvPr id="6" name="Footer Placeholder 5"/>
          <p:cNvSpPr>
            <a:spLocks noGrp="1"/>
          </p:cNvSpPr>
          <p:nvPr>
            <p:ph type="ftr" sz="quarter" idx="11"/>
          </p:nvPr>
        </p:nvSpPr>
        <p:spPr/>
        <p:txBody>
          <a:bodyPr/>
          <a:lstStyle/>
          <a:p>
            <a:r>
              <a:rPr lang="en-US" dirty="0" smtClean="0"/>
              <a:t>PDS MC ATMOS Report</a:t>
            </a:r>
            <a:endParaRPr lang="en-US" dirty="0"/>
          </a:p>
        </p:txBody>
      </p:sp>
      <p:sp>
        <p:nvSpPr>
          <p:cNvPr id="7" name="Slide Number Placeholder 6"/>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412848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3/27/12</a:t>
            </a:r>
            <a:endParaRPr lang="en-US" dirty="0"/>
          </a:p>
        </p:txBody>
      </p:sp>
      <p:sp>
        <p:nvSpPr>
          <p:cNvPr id="6" name="Footer Placeholder 5"/>
          <p:cNvSpPr>
            <a:spLocks noGrp="1"/>
          </p:cNvSpPr>
          <p:nvPr>
            <p:ph type="ftr" sz="quarter" idx="11"/>
          </p:nvPr>
        </p:nvSpPr>
        <p:spPr/>
        <p:txBody>
          <a:bodyPr/>
          <a:lstStyle/>
          <a:p>
            <a:r>
              <a:rPr lang="en-US" dirty="0" smtClean="0"/>
              <a:t>PDS MC ATMOS Report</a:t>
            </a:r>
            <a:endParaRPr lang="en-US" dirty="0"/>
          </a:p>
        </p:txBody>
      </p:sp>
      <p:sp>
        <p:nvSpPr>
          <p:cNvPr id="7" name="Slide Number Placeholder 6"/>
          <p:cNvSpPr>
            <a:spLocks noGrp="1"/>
          </p:cNvSpPr>
          <p:nvPr>
            <p:ph type="sldNum" sz="quarter" idx="12"/>
          </p:nvPr>
        </p:nvSpPr>
        <p:spPr/>
        <p:txBody>
          <a:bodyPr/>
          <a:lstStyle/>
          <a:p>
            <a:fld id="{5402D54D-4DF1-FF4A-847E-BECA27DC3385}" type="slidenum">
              <a:rPr lang="en-US" smtClean="0"/>
              <a:t>‹#›</a:t>
            </a:fld>
            <a:endParaRPr lang="en-US" dirty="0"/>
          </a:p>
        </p:txBody>
      </p:sp>
    </p:spTree>
    <p:extLst>
      <p:ext uri="{BB962C8B-B14F-4D97-AF65-F5344CB8AC3E}">
        <p14:creationId xmlns:p14="http://schemas.microsoft.com/office/powerpoint/2010/main" val="2595584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3/27/12</a:t>
            </a:r>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PDS MC ATMOS Report</a:t>
            </a:r>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402D54D-4DF1-FF4A-847E-BECA27DC3385}" type="slidenum">
              <a:rPr lang="en-US" smtClean="0"/>
              <a:t>‹#›</a:t>
            </a:fld>
            <a:endParaRPr lang="en-US" dirty="0"/>
          </a:p>
        </p:txBody>
      </p:sp>
    </p:spTree>
    <p:extLst>
      <p:ext uri="{BB962C8B-B14F-4D97-AF65-F5344CB8AC3E}">
        <p14:creationId xmlns:p14="http://schemas.microsoft.com/office/powerpoint/2010/main" val="16038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hyperlink" Target="http://ciclops.org/" TargetMode="Externa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package" Target="../embeddings/Microsoft_Excel_Sheet1.xlsx"/></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package" Target="../embeddings/Microsoft_Excel_Sheet2.xlsx"/></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package" Target="../embeddings/Microsoft_Excel_Sheet3.xlsx"/></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1.xml"/><Relationship Id="rId3" Type="http://schemas.openxmlformats.org/officeDocument/2006/relationships/package" Target="../embeddings/Microsoft_Excel_Sheet4.xlsx"/></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package" Target="../embeddings/Microsoft_Excel_Sheet5.xlsx"/></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package" Target="../embeddings/Microsoft_Excel_Sheet6.xlsx"/></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6" Type="http://schemas.openxmlformats.org/officeDocument/2006/relationships/hyperlink" Target="http://pds-rings.seti.org/cassini/" TargetMode="External"/><Relationship Id="rId4" Type="http://schemas.openxmlformats.org/officeDocument/2006/relationships/hyperlink" Target="http://pds-atmospheres.nmsu.edu/cgi-bin/getdir.pl?dir=index&amp;volume=couvis_0002" TargetMode="External"/><Relationship Id="rId1" Type="http://schemas.openxmlformats.org/officeDocument/2006/relationships/slideLayout" Target="../slideLayouts/slideLayout1.xml"/><Relationship Id="rId2" Type="http://schemas.openxmlformats.org/officeDocument/2006/relationships/hyperlink" Target="http://pds-atmospheres.nmsu.edu/cgi-bin/getdir.pl?volume=cocirs_0306&amp;dir=DATA/APODSPEC" TargetMode="External"/><Relationship Id="rId3" Type="http://schemas.openxmlformats.org/officeDocument/2006/relationships/hyperlink" Target="http://pds-atmospheres.nmsu.edu/cgi-bin/getdir.pl?dir=index&amp;volume=couvis_0001" TargetMode="External"/><Relationship Id="rId5" Type="http://schemas.openxmlformats.org/officeDocument/2006/relationships/hyperlink" Target="http://pds-imaging.jpl.nasa.gov/search/search.html%23QuickSearc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hyperlink" Target="http://pds-atmospheres.nmsu.edu/data_and_services/atmospheres_data/Cassini/CIRS.html" TargetMode="External"/><Relationship Id="rId7" Type="http://schemas.openxmlformats.org/officeDocument/2006/relationships/hyperlink" Target="http://pds-atmospheres.nmsu.edu/data_and_services/atmospheres_data/Cassini/MAG.html" TargetMode="External"/><Relationship Id="rId11" Type="http://schemas.openxmlformats.org/officeDocument/2006/relationships/hyperlink" Target="http://pds-atmospheres.nmsu.edu/data_and_services/atmospheres_data/Cassini/RSS.html" TargetMode="External"/><Relationship Id="rId1" Type="http://schemas.openxmlformats.org/officeDocument/2006/relationships/slideLayout" Target="../slideLayouts/slideLayout1.xml"/><Relationship Id="rId6" Type="http://schemas.openxmlformats.org/officeDocument/2006/relationships/hyperlink" Target="http://pds-atmospheres.nmsu.edu/data_and_services/atmospheres_data/Cassini/ISS.html" TargetMode="External"/><Relationship Id="rId8" Type="http://schemas.openxmlformats.org/officeDocument/2006/relationships/hyperlink" Target="http://pds-atmospheres.nmsu.edu/data_and_services/atmospheres_data/Cassini/MIMI.html" TargetMode="External"/><Relationship Id="rId13" Type="http://schemas.openxmlformats.org/officeDocument/2006/relationships/hyperlink" Target="http://pds-atmospheres.nmsu.edu/data_and_services/atmospheres_data/Cassini/VIMS.html" TargetMode="External"/><Relationship Id="rId10" Type="http://schemas.openxmlformats.org/officeDocument/2006/relationships/hyperlink" Target="http://pds-atmospheres.nmsu.edu/data_and_services/atmospheres_data/Cassini/RPWS.html" TargetMode="External"/><Relationship Id="rId5" Type="http://schemas.openxmlformats.org/officeDocument/2006/relationships/hyperlink" Target="http://pds-atmospheres.nmsu.edu/data_and_services/atmospheres_data/Cassini/INMS.html" TargetMode="External"/><Relationship Id="rId12" Type="http://schemas.openxmlformats.org/officeDocument/2006/relationships/hyperlink" Target="http://pds-atmospheres.nmsu.edu/data_and_services/atmospheres_data/Cassini/UVIS.html" TargetMode="External"/><Relationship Id="rId2" Type="http://schemas.openxmlformats.org/officeDocument/2006/relationships/hyperlink" Target="http://pds-atmospheres.nmsu.edu/data_and_services/atmospheres_data/Cassini/CAPS.html" TargetMode="External"/><Relationship Id="rId9" Type="http://schemas.openxmlformats.org/officeDocument/2006/relationships/hyperlink" Target="http://pds-atmospheres.nmsu.edu/data_and_services/atmospheres_data/Cassini/RADAR.html" TargetMode="External"/><Relationship Id="rId3" Type="http://schemas.openxmlformats.org/officeDocument/2006/relationships/hyperlink" Target="http://pds-atmospheres.nmsu.edu/data_and_services/atmospheres_data/Cassini/CDA.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8171" y="8475134"/>
            <a:ext cx="6857999" cy="675957"/>
          </a:xfrm>
          <a:prstGeom prst="rect">
            <a:avLst/>
          </a:prstGeom>
          <a:solidFill>
            <a:srgbClr val="4F7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0"/>
            <a:ext cx="6857999" cy="2224767"/>
          </a:xfrm>
          <a:prstGeom prst="rect">
            <a:avLst/>
          </a:prstGeom>
          <a:solidFill>
            <a:srgbClr val="4F7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0" y="140480"/>
            <a:ext cx="1194523" cy="103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211" y="140480"/>
            <a:ext cx="928180" cy="103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p:cNvSpPr txBox="1"/>
          <p:nvPr/>
        </p:nvSpPr>
        <p:spPr>
          <a:xfrm>
            <a:off x="95800" y="1301819"/>
            <a:ext cx="6528259" cy="477054"/>
          </a:xfrm>
          <a:prstGeom prst="rect">
            <a:avLst/>
          </a:prstGeom>
          <a:noFill/>
        </p:spPr>
        <p:txBody>
          <a:bodyPr wrap="square" rtlCol="0">
            <a:spAutoFit/>
          </a:bodyPr>
          <a:lstStyle/>
          <a:p>
            <a:pPr algn="ctr"/>
            <a:r>
              <a:rPr lang="en-US" sz="2500" dirty="0" smtClean="0">
                <a:solidFill>
                  <a:schemeClr val="bg1"/>
                </a:solidFill>
                <a:latin typeface="Arial" charset="0"/>
                <a:cs typeface="Arial" charset="0"/>
              </a:rPr>
              <a:t>Planetary Data System Atmospheres Node </a:t>
            </a:r>
            <a:endParaRPr lang="en-US" sz="2500" dirty="0">
              <a:solidFill>
                <a:schemeClr val="bg1"/>
              </a:solidFill>
            </a:endParaRPr>
          </a:p>
        </p:txBody>
      </p:sp>
      <p:sp>
        <p:nvSpPr>
          <p:cNvPr id="7" name="TextBox 6"/>
          <p:cNvSpPr txBox="1"/>
          <p:nvPr/>
        </p:nvSpPr>
        <p:spPr>
          <a:xfrm>
            <a:off x="599745" y="3103683"/>
            <a:ext cx="2833660" cy="1207408"/>
          </a:xfrm>
          <a:prstGeom prst="rect">
            <a:avLst/>
          </a:prstGeom>
          <a:noFill/>
        </p:spPr>
        <p:txBody>
          <a:bodyPr wrap="square" rtlCol="0">
            <a:spAutoFit/>
          </a:bodyPr>
          <a:lstStyle/>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sz="2200" dirty="0">
                <a:solidFill>
                  <a:srgbClr val="000000"/>
                </a:solidFill>
                <a:latin typeface="Arial" charset="0"/>
                <a:cs typeface="Arial" charset="0"/>
              </a:rPr>
              <a:t>PDS MC F2F Report</a:t>
            </a:r>
          </a:p>
          <a:p>
            <a:pPr algn="ctr">
              <a:buFont typeface="Arial" charset="0"/>
              <a:buNone/>
            </a:pPr>
            <a:r>
              <a:rPr lang="en-US" dirty="0" err="1" smtClean="0">
                <a:latin typeface="Verdana" charset="0"/>
              </a:rPr>
              <a:t>Univ</a:t>
            </a:r>
            <a:r>
              <a:rPr lang="en-US" dirty="0" smtClean="0">
                <a:latin typeface="Verdana" charset="0"/>
              </a:rPr>
              <a:t> </a:t>
            </a:r>
            <a:r>
              <a:rPr lang="en-US" dirty="0">
                <a:latin typeface="Verdana" charset="0"/>
              </a:rPr>
              <a:t>of </a:t>
            </a:r>
            <a:r>
              <a:rPr lang="en-US" dirty="0" smtClean="0">
                <a:latin typeface="Verdana" charset="0"/>
              </a:rPr>
              <a:t>Maryland</a:t>
            </a:r>
          </a:p>
          <a:p>
            <a:pPr algn="ctr"/>
            <a:r>
              <a:rPr lang="en-US" sz="1600" dirty="0">
                <a:solidFill>
                  <a:srgbClr val="000000"/>
                </a:solidFill>
                <a:latin typeface="Arial" charset="0"/>
                <a:cs typeface="Arial" charset="0"/>
              </a:rPr>
              <a:t>Mar 27, </a:t>
            </a:r>
            <a:r>
              <a:rPr lang="en-US" sz="1600" dirty="0" smtClean="0">
                <a:solidFill>
                  <a:srgbClr val="000000"/>
                </a:solidFill>
                <a:latin typeface="Arial" charset="0"/>
                <a:cs typeface="Arial" charset="0"/>
              </a:rPr>
              <a:t>2012</a:t>
            </a:r>
            <a:r>
              <a:rPr lang="en-US" sz="2800" dirty="0">
                <a:solidFill>
                  <a:srgbClr val="000000"/>
                </a:solidFill>
                <a:latin typeface="Arial" charset="0"/>
                <a:cs typeface="Arial" charset="0"/>
              </a:rPr>
              <a:t/>
            </a:r>
            <a:br>
              <a:rPr lang="en-US" sz="2800" dirty="0">
                <a:solidFill>
                  <a:srgbClr val="000000"/>
                </a:solidFill>
                <a:latin typeface="Arial" charset="0"/>
                <a:cs typeface="Arial" charset="0"/>
              </a:rPr>
            </a:br>
            <a:endParaRPr lang="en-US" dirty="0"/>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621" y="3103683"/>
            <a:ext cx="3214496" cy="36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Date Placeholder 12"/>
          <p:cNvSpPr>
            <a:spLocks noGrp="1"/>
          </p:cNvSpPr>
          <p:nvPr>
            <p:ph type="dt" sz="half" idx="10"/>
          </p:nvPr>
        </p:nvSpPr>
        <p:spPr/>
        <p:txBody>
          <a:bodyPr/>
          <a:lstStyle/>
          <a:p>
            <a:r>
              <a:rPr lang="en-US" dirty="0" smtClean="0"/>
              <a:t>3/27/12</a:t>
            </a:r>
            <a:endParaRPr lang="en-US" dirty="0"/>
          </a:p>
        </p:txBody>
      </p:sp>
      <p:sp>
        <p:nvSpPr>
          <p:cNvPr id="14" name="Footer Placeholder 13"/>
          <p:cNvSpPr>
            <a:spLocks noGrp="1"/>
          </p:cNvSpPr>
          <p:nvPr>
            <p:ph type="ftr" sz="quarter" idx="11"/>
          </p:nvPr>
        </p:nvSpPr>
        <p:spPr/>
        <p:txBody>
          <a:bodyPr/>
          <a:lstStyle/>
          <a:p>
            <a:r>
              <a:rPr lang="en-US" dirty="0" smtClean="0"/>
              <a:t>PDS MC ATMOS Report</a:t>
            </a:r>
            <a:endParaRPr lang="en-US" dirty="0"/>
          </a:p>
        </p:txBody>
      </p:sp>
      <p:sp>
        <p:nvSpPr>
          <p:cNvPr id="15" name="Slide Number Placeholder 14"/>
          <p:cNvSpPr>
            <a:spLocks noGrp="1"/>
          </p:cNvSpPr>
          <p:nvPr>
            <p:ph type="sldNum" sz="quarter" idx="12"/>
          </p:nvPr>
        </p:nvSpPr>
        <p:spPr/>
        <p:txBody>
          <a:bodyPr/>
          <a:lstStyle/>
          <a:p>
            <a:fld id="{5402D54D-4DF1-FF4A-847E-BECA27DC3385}" type="slidenum">
              <a:rPr lang="en-US" smtClean="0"/>
              <a:t>1</a:t>
            </a:fld>
            <a:endParaRPr lang="en-US" dirty="0"/>
          </a:p>
        </p:txBody>
      </p:sp>
      <p:sp>
        <p:nvSpPr>
          <p:cNvPr id="2" name="TextBox 1"/>
          <p:cNvSpPr txBox="1"/>
          <p:nvPr/>
        </p:nvSpPr>
        <p:spPr>
          <a:xfrm>
            <a:off x="991119" y="4308202"/>
            <a:ext cx="1903962" cy="3241811"/>
          </a:xfrm>
          <a:prstGeom prst="rect">
            <a:avLst/>
          </a:prstGeom>
          <a:noFill/>
        </p:spPr>
        <p:txBody>
          <a:bodyPr wrap="none" rtlCol="0">
            <a:spAutoFit/>
          </a:bodyPr>
          <a:lstStyle/>
          <a:p>
            <a:pPr algn="ctr">
              <a:buFont typeface="Arial" charset="0"/>
              <a:buNone/>
            </a:pPr>
            <a:r>
              <a:rPr lang="en-US" dirty="0">
                <a:solidFill>
                  <a:srgbClr val="000000"/>
                </a:solidFill>
                <a:latin typeface="Arial" charset="0"/>
                <a:cs typeface="Arial" charset="0"/>
              </a:rPr>
              <a:t>Reta Beebe</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Lyle Huber</a:t>
            </a:r>
          </a:p>
          <a:p>
            <a:pPr marL="34925" algn="ctr">
              <a:lnSpc>
                <a:spcPct val="93000"/>
              </a:lnSpc>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Nancy Chanover</a:t>
            </a:r>
          </a:p>
          <a:p>
            <a:pPr marL="34925" algn="ctr">
              <a:lnSpc>
                <a:spcPct val="93000"/>
              </a:lnSpc>
              <a:buClrTx/>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Lynn Neakrase</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Jim </a:t>
            </a:r>
            <a:r>
              <a:rPr lang="en-US" dirty="0" smtClean="0">
                <a:solidFill>
                  <a:srgbClr val="000000"/>
                </a:solidFill>
                <a:latin typeface="Arial" charset="0"/>
                <a:cs typeface="Arial" charset="0"/>
              </a:rPr>
              <a:t>Murphy</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Joni Johnson</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Irma Trejo</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Matias Roybal</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r>
              <a:rPr lang="en-US" dirty="0">
                <a:solidFill>
                  <a:srgbClr val="000000"/>
                </a:solidFill>
                <a:latin typeface="Arial" charset="0"/>
                <a:cs typeface="Arial" charset="0"/>
              </a:rPr>
              <a:t>Shannon Rees</a:t>
            </a:r>
          </a:p>
          <a:p>
            <a:pPr marL="34925" algn="ctr">
              <a:lnSpc>
                <a:spcPct val="93000"/>
              </a:lnSpc>
              <a:buClrTx/>
              <a:buFontTx/>
              <a:buNone/>
              <a:tabLst>
                <a:tab pos="34925" algn="l"/>
                <a:tab pos="949325" algn="l"/>
                <a:tab pos="1863725" algn="l"/>
                <a:tab pos="2778125" algn="l"/>
                <a:tab pos="3692525" algn="l"/>
                <a:tab pos="4606925" algn="l"/>
                <a:tab pos="5521325" algn="l"/>
                <a:tab pos="6435725" algn="l"/>
                <a:tab pos="7350125" algn="l"/>
                <a:tab pos="8264525" algn="l"/>
                <a:tab pos="9178925" algn="l"/>
                <a:tab pos="10093325" algn="l"/>
              </a:tabLst>
              <a:defRPr/>
            </a:pPr>
            <a:endParaRPr lang="en-US" dirty="0">
              <a:solidFill>
                <a:srgbClr val="000000"/>
              </a:solidFill>
              <a:latin typeface="Arial" charset="0"/>
              <a:cs typeface="Arial" charset="0"/>
            </a:endParaRPr>
          </a:p>
          <a:p>
            <a:r>
              <a:rPr lang="en-US" dirty="0" smtClean="0"/>
              <a:t> </a:t>
            </a:r>
            <a:endParaRPr lang="en-US" dirty="0"/>
          </a:p>
          <a:p>
            <a:endParaRPr lang="en-US" dirty="0"/>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429" y="7567083"/>
            <a:ext cx="790962"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4188331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111" t="10686" r="3333" b="56104"/>
          <a:stretch>
            <a:fillRect/>
          </a:stretch>
        </p:blipFill>
        <p:spPr>
          <a:xfrm>
            <a:off x="222600" y="744244"/>
            <a:ext cx="6389888" cy="1847163"/>
          </a:xfrm>
          <a:prstGeom prst="rect">
            <a:avLst/>
          </a:prstGeom>
        </p:spPr>
      </p:pic>
      <p:sp>
        <p:nvSpPr>
          <p:cNvPr id="4" name="TextBox 3"/>
          <p:cNvSpPr txBox="1"/>
          <p:nvPr/>
        </p:nvSpPr>
        <p:spPr>
          <a:xfrm>
            <a:off x="1532003" y="288054"/>
            <a:ext cx="3724096" cy="646331"/>
          </a:xfrm>
          <a:prstGeom prst="rect">
            <a:avLst/>
          </a:prstGeom>
          <a:noFill/>
        </p:spPr>
        <p:txBody>
          <a:bodyPr wrap="none" rtlCol="0">
            <a:spAutoFit/>
          </a:bodyPr>
          <a:lstStyle/>
          <a:p>
            <a:r>
              <a:rPr lang="en-US" b="1" dirty="0"/>
              <a:t>Welcome to the Cassini Archive Page</a:t>
            </a:r>
            <a:endParaRPr lang="en-US" dirty="0"/>
          </a:p>
          <a:p>
            <a:endParaRPr lang="en-US" dirty="0"/>
          </a:p>
        </p:txBody>
      </p:sp>
      <p:sp>
        <p:nvSpPr>
          <p:cNvPr id="5" name="TextBox 4"/>
          <p:cNvSpPr txBox="1"/>
          <p:nvPr/>
        </p:nvSpPr>
        <p:spPr>
          <a:xfrm>
            <a:off x="427714" y="2591407"/>
            <a:ext cx="5970879" cy="4370428"/>
          </a:xfrm>
          <a:prstGeom prst="rect">
            <a:avLst/>
          </a:prstGeom>
          <a:noFill/>
        </p:spPr>
        <p:txBody>
          <a:bodyPr wrap="square" rtlCol="0">
            <a:spAutoFit/>
          </a:bodyPr>
          <a:lstStyle/>
          <a:p>
            <a:r>
              <a:rPr lang="en-US" sz="1000" dirty="0"/>
              <a:t>Cassini data are delivered to the PDS 9-12 months after acquisition and are delivered every three months. PDS must validate those data before they are considered certified. This may result in a delay between the time when Cassini delivers data and the time when PDS makes the data available. Alternately, PDS may choose to put data online while they are being validated, stating that they are not certified. PDS urges caution when using any data that have been released by the PDS for less than three months. </a:t>
            </a:r>
          </a:p>
          <a:p>
            <a:r>
              <a:rPr lang="en-US" dirty="0"/>
              <a:t> </a:t>
            </a:r>
          </a:p>
          <a:p>
            <a:r>
              <a:rPr lang="en-US" b="1" dirty="0"/>
              <a:t>Organization of The Cassini Mission. </a:t>
            </a:r>
            <a:r>
              <a:rPr lang="en-US" dirty="0"/>
              <a:t>The mission is divided into 4 phases: the Cruise Phase (including the </a:t>
            </a:r>
            <a:r>
              <a:rPr lang="en-US" sz="2400" dirty="0">
                <a:solidFill>
                  <a:srgbClr val="0000FF"/>
                </a:solidFill>
              </a:rPr>
              <a:t>Jupiter Flyby </a:t>
            </a:r>
            <a:r>
              <a:rPr lang="en-US" dirty="0"/>
              <a:t>Dec 2000-Jan 2001), the Prime Mission, the Equinox Mission and the Solstice Mission. Data from all phases are stored sequentially in the PDS. Tables of times of</a:t>
            </a:r>
            <a:r>
              <a:rPr lang="en-US" dirty="0" smtClean="0"/>
              <a:t> </a:t>
            </a:r>
            <a:r>
              <a:rPr lang="en-US" dirty="0" err="1" smtClean="0">
                <a:solidFill>
                  <a:srgbClr val="0000FF"/>
                </a:solidFill>
              </a:rPr>
              <a:t>apoapses</a:t>
            </a:r>
            <a:r>
              <a:rPr lang="en-US" dirty="0" smtClean="0"/>
              <a:t> and </a:t>
            </a:r>
            <a:r>
              <a:rPr lang="en-US" dirty="0" err="1">
                <a:solidFill>
                  <a:srgbClr val="0000FF"/>
                </a:solidFill>
              </a:rPr>
              <a:t>periapses</a:t>
            </a:r>
            <a:r>
              <a:rPr lang="en-US" dirty="0"/>
              <a:t>,</a:t>
            </a:r>
            <a:r>
              <a:rPr lang="en-US" dirty="0">
                <a:solidFill>
                  <a:srgbClr val="0000FF"/>
                </a:solidFill>
              </a:rPr>
              <a:t> inclination </a:t>
            </a:r>
            <a:r>
              <a:rPr lang="en-US" dirty="0"/>
              <a:t>plots, times of </a:t>
            </a:r>
            <a:r>
              <a:rPr lang="en-US" dirty="0">
                <a:solidFill>
                  <a:srgbClr val="0000FF"/>
                </a:solidFill>
              </a:rPr>
              <a:t>ring-plane </a:t>
            </a:r>
            <a:r>
              <a:rPr lang="en-US" dirty="0"/>
              <a:t>crossings, dust </a:t>
            </a:r>
            <a:r>
              <a:rPr lang="en-US" dirty="0">
                <a:solidFill>
                  <a:srgbClr val="0000FF"/>
                </a:solidFill>
              </a:rPr>
              <a:t>hazards</a:t>
            </a:r>
            <a:r>
              <a:rPr lang="en-US" dirty="0"/>
              <a:t> and dust crossings, Sun and Earth </a:t>
            </a:r>
            <a:r>
              <a:rPr lang="en-US" dirty="0" err="1"/>
              <a:t>occultations</a:t>
            </a:r>
            <a:r>
              <a:rPr lang="en-US" dirty="0"/>
              <a:t> for </a:t>
            </a:r>
            <a:r>
              <a:rPr lang="en-US" dirty="0">
                <a:solidFill>
                  <a:srgbClr val="0000FF"/>
                </a:solidFill>
              </a:rPr>
              <a:t>Saturn, Rings, Titan </a:t>
            </a:r>
            <a:r>
              <a:rPr lang="en-US" dirty="0"/>
              <a:t>and </a:t>
            </a:r>
            <a:r>
              <a:rPr lang="en-US" dirty="0" err="1">
                <a:solidFill>
                  <a:srgbClr val="0000FF"/>
                </a:solidFill>
              </a:rPr>
              <a:t>Enceladus</a:t>
            </a:r>
            <a:r>
              <a:rPr lang="en-US" dirty="0">
                <a:solidFill>
                  <a:srgbClr val="0000FF"/>
                </a:solidFill>
              </a:rPr>
              <a:t> </a:t>
            </a:r>
            <a:r>
              <a:rPr lang="en-US" dirty="0"/>
              <a:t>and times of</a:t>
            </a:r>
            <a:r>
              <a:rPr lang="en-US" dirty="0">
                <a:solidFill>
                  <a:srgbClr val="0000FF"/>
                </a:solidFill>
              </a:rPr>
              <a:t> conjunction </a:t>
            </a:r>
            <a:r>
              <a:rPr lang="en-US" dirty="0"/>
              <a:t>will help you scope the mission. </a:t>
            </a:r>
          </a:p>
          <a:p>
            <a:r>
              <a:rPr lang="en-US" dirty="0"/>
              <a:t> </a:t>
            </a:r>
            <a:endParaRPr lang="en-US" dirty="0" smtClean="0"/>
          </a:p>
          <a:p>
            <a:endParaRPr lang="en-US" dirty="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2477" y="2397175"/>
            <a:ext cx="3060730" cy="2308324"/>
          </a:xfrm>
          <a:prstGeom prst="rect">
            <a:avLst/>
          </a:prstGeom>
          <a:noFill/>
        </p:spPr>
        <p:txBody>
          <a:bodyPr wrap="square" rtlCol="0">
            <a:spAutoFit/>
          </a:bodyPr>
          <a:lstStyle/>
          <a:p>
            <a:r>
              <a:rPr lang="en-US" b="1" dirty="0"/>
              <a:t>Observations </a:t>
            </a:r>
            <a:r>
              <a:rPr lang="en-US" dirty="0"/>
              <a:t>were </a:t>
            </a:r>
            <a:r>
              <a:rPr lang="en-US" dirty="0" smtClean="0"/>
              <a:t>made of:</a:t>
            </a:r>
          </a:p>
          <a:p>
            <a:r>
              <a:rPr lang="en-US" dirty="0"/>
              <a:t>	</a:t>
            </a:r>
            <a:r>
              <a:rPr lang="en-US" dirty="0" smtClean="0">
                <a:solidFill>
                  <a:srgbClr val="0000FF"/>
                </a:solidFill>
              </a:rPr>
              <a:t>Jupiter</a:t>
            </a:r>
          </a:p>
          <a:p>
            <a:r>
              <a:rPr lang="en-US" dirty="0">
                <a:solidFill>
                  <a:srgbClr val="0000FF"/>
                </a:solidFill>
              </a:rPr>
              <a:t>	</a:t>
            </a:r>
            <a:r>
              <a:rPr lang="en-US" dirty="0" smtClean="0">
                <a:solidFill>
                  <a:srgbClr val="0000FF"/>
                </a:solidFill>
              </a:rPr>
              <a:t>Rings</a:t>
            </a:r>
          </a:p>
          <a:p>
            <a:r>
              <a:rPr lang="en-US" dirty="0">
                <a:solidFill>
                  <a:srgbClr val="0000FF"/>
                </a:solidFill>
              </a:rPr>
              <a:t>	</a:t>
            </a:r>
            <a:r>
              <a:rPr lang="en-US" dirty="0" smtClean="0">
                <a:solidFill>
                  <a:srgbClr val="0000FF"/>
                </a:solidFill>
              </a:rPr>
              <a:t>Io</a:t>
            </a:r>
          </a:p>
          <a:p>
            <a:r>
              <a:rPr lang="en-US" dirty="0">
                <a:solidFill>
                  <a:srgbClr val="0000FF"/>
                </a:solidFill>
              </a:rPr>
              <a:t>	</a:t>
            </a:r>
            <a:r>
              <a:rPr lang="en-US" dirty="0" smtClean="0">
                <a:solidFill>
                  <a:srgbClr val="0000FF"/>
                </a:solidFill>
              </a:rPr>
              <a:t>Europa</a:t>
            </a:r>
          </a:p>
          <a:p>
            <a:r>
              <a:rPr lang="en-US" dirty="0">
                <a:solidFill>
                  <a:srgbClr val="0000FF"/>
                </a:solidFill>
              </a:rPr>
              <a:t>	</a:t>
            </a:r>
            <a:r>
              <a:rPr lang="en-US" dirty="0" smtClean="0">
                <a:solidFill>
                  <a:srgbClr val="0000FF"/>
                </a:solidFill>
              </a:rPr>
              <a:t>Ganymede</a:t>
            </a:r>
          </a:p>
          <a:p>
            <a:r>
              <a:rPr lang="en-US" dirty="0">
                <a:solidFill>
                  <a:srgbClr val="0000FF"/>
                </a:solidFill>
              </a:rPr>
              <a:t>	</a:t>
            </a:r>
            <a:r>
              <a:rPr lang="en-US" dirty="0" err="1" smtClean="0">
                <a:solidFill>
                  <a:srgbClr val="0000FF"/>
                </a:solidFill>
              </a:rPr>
              <a:t>Callisto</a:t>
            </a:r>
            <a:endParaRPr lang="en-US" dirty="0" smtClean="0">
              <a:solidFill>
                <a:srgbClr val="0000FF"/>
              </a:solidFill>
            </a:endParaRPr>
          </a:p>
          <a:p>
            <a:endParaRPr lang="en-US" dirty="0"/>
          </a:p>
        </p:txBody>
      </p:sp>
      <p:sp>
        <p:nvSpPr>
          <p:cNvPr id="6" name="TextBox 5"/>
          <p:cNvSpPr txBox="1"/>
          <p:nvPr/>
        </p:nvSpPr>
        <p:spPr>
          <a:xfrm>
            <a:off x="2462231" y="794762"/>
            <a:ext cx="2324925" cy="677108"/>
          </a:xfrm>
          <a:prstGeom prst="rect">
            <a:avLst/>
          </a:prstGeom>
          <a:noFill/>
        </p:spPr>
        <p:txBody>
          <a:bodyPr wrap="none" rtlCol="0">
            <a:spAutoFit/>
          </a:bodyPr>
          <a:lstStyle/>
          <a:p>
            <a:r>
              <a:rPr lang="en-US" sz="2000" b="1" dirty="0" smtClean="0"/>
              <a:t>Jupiter Cassini Flyby</a:t>
            </a:r>
            <a:endParaRPr lang="en-US" sz="2000" dirty="0" smtClean="0"/>
          </a:p>
          <a:p>
            <a:endParaRPr lang="en-US" dirty="0"/>
          </a:p>
        </p:txBody>
      </p:sp>
      <p:sp>
        <p:nvSpPr>
          <p:cNvPr id="8" name="TextBox 7"/>
          <p:cNvSpPr txBox="1"/>
          <p:nvPr/>
        </p:nvSpPr>
        <p:spPr>
          <a:xfrm>
            <a:off x="546070" y="1385398"/>
            <a:ext cx="5977136" cy="646331"/>
          </a:xfrm>
          <a:prstGeom prst="rect">
            <a:avLst/>
          </a:prstGeom>
          <a:noFill/>
        </p:spPr>
        <p:txBody>
          <a:bodyPr wrap="square" rtlCol="0">
            <a:spAutoFit/>
          </a:bodyPr>
          <a:lstStyle/>
          <a:p>
            <a:r>
              <a:rPr lang="en-US" b="1" dirty="0"/>
              <a:t>The Cassini Jupiter flyby </a:t>
            </a:r>
            <a:r>
              <a:rPr lang="en-US" dirty="0" smtClean="0"/>
              <a:t>closest approach occurred on December </a:t>
            </a:r>
            <a:r>
              <a:rPr lang="en-US" dirty="0"/>
              <a:t>30, </a:t>
            </a:r>
            <a:r>
              <a:rPr lang="en-US" dirty="0" smtClean="0"/>
              <a:t>2000 at a distance of 10 million km. </a:t>
            </a:r>
            <a:endParaRPr lang="en-US" dirty="0"/>
          </a:p>
        </p:txBody>
      </p:sp>
      <p:pic>
        <p:nvPicPr>
          <p:cNvPr id="10" name="Picture 9"/>
          <p:cNvPicPr>
            <a:picLocks noChangeAspect="1"/>
          </p:cNvPicPr>
          <p:nvPr/>
        </p:nvPicPr>
        <p:blipFill>
          <a:blip r:embed="rId2"/>
          <a:stretch>
            <a:fillRect/>
          </a:stretch>
        </p:blipFill>
        <p:spPr>
          <a:xfrm>
            <a:off x="3859554" y="5057828"/>
            <a:ext cx="2808772" cy="2923877"/>
          </a:xfrm>
          <a:prstGeom prst="rect">
            <a:avLst/>
          </a:prstGeom>
        </p:spPr>
      </p:pic>
      <p:pic>
        <p:nvPicPr>
          <p:cNvPr id="2" name="Picture 1"/>
          <p:cNvPicPr>
            <a:picLocks noChangeAspect="1"/>
          </p:cNvPicPr>
          <p:nvPr/>
        </p:nvPicPr>
        <p:blipFill>
          <a:blip r:embed="rId3"/>
          <a:stretch>
            <a:fillRect/>
          </a:stretch>
        </p:blipFill>
        <p:spPr>
          <a:xfrm>
            <a:off x="228600" y="2368454"/>
            <a:ext cx="2882689" cy="2891797"/>
          </a:xfrm>
          <a:prstGeom prst="rect">
            <a:avLst/>
          </a:prstGeom>
        </p:spPr>
      </p:pic>
      <p:sp>
        <p:nvSpPr>
          <p:cNvPr id="3" name="TextBox 2"/>
          <p:cNvSpPr txBox="1"/>
          <p:nvPr/>
        </p:nvSpPr>
        <p:spPr>
          <a:xfrm>
            <a:off x="546070" y="5260251"/>
            <a:ext cx="1916160" cy="677108"/>
          </a:xfrm>
          <a:prstGeom prst="rect">
            <a:avLst/>
          </a:prstGeom>
          <a:noFill/>
        </p:spPr>
        <p:txBody>
          <a:bodyPr wrap="none" rtlCol="0">
            <a:spAutoFit/>
          </a:bodyPr>
          <a:lstStyle/>
          <a:p>
            <a:pPr algn="ctr"/>
            <a:r>
              <a:rPr lang="en-US" sz="1000" dirty="0" smtClean="0"/>
              <a:t>First Image PIA02666</a:t>
            </a:r>
          </a:p>
          <a:p>
            <a:pPr algn="ctr"/>
            <a:r>
              <a:rPr lang="en-US" sz="1000" dirty="0"/>
              <a:t>http://</a:t>
            </a:r>
            <a:r>
              <a:rPr lang="en-US" sz="1000" dirty="0" err="1"/>
              <a:t>photojournal.jpl.nasa.gov</a:t>
            </a:r>
            <a:r>
              <a:rPr lang="en-US" sz="1000" dirty="0"/>
              <a:t>/</a:t>
            </a:r>
          </a:p>
          <a:p>
            <a:endParaRPr lang="en-US" dirty="0"/>
          </a:p>
        </p:txBody>
      </p:sp>
      <p:sp>
        <p:nvSpPr>
          <p:cNvPr id="4" name="TextBox 3"/>
          <p:cNvSpPr txBox="1"/>
          <p:nvPr/>
        </p:nvSpPr>
        <p:spPr>
          <a:xfrm>
            <a:off x="4454645" y="7997703"/>
            <a:ext cx="1916160" cy="400110"/>
          </a:xfrm>
          <a:prstGeom prst="rect">
            <a:avLst/>
          </a:prstGeom>
          <a:noFill/>
        </p:spPr>
        <p:txBody>
          <a:bodyPr wrap="none" rtlCol="0">
            <a:spAutoFit/>
          </a:bodyPr>
          <a:lstStyle/>
          <a:p>
            <a:r>
              <a:rPr lang="en-US" sz="1000" dirty="0" smtClean="0"/>
              <a:t>Last Image PIA03451</a:t>
            </a:r>
          </a:p>
          <a:p>
            <a:r>
              <a:rPr lang="en-US" sz="1000" dirty="0" smtClean="0"/>
              <a:t>http</a:t>
            </a:r>
            <a:r>
              <a:rPr lang="en-US" sz="1000" dirty="0"/>
              <a:t>://</a:t>
            </a:r>
            <a:r>
              <a:rPr lang="en-US" sz="1000" dirty="0" err="1"/>
              <a:t>photojournal.jpl.nasa.gov</a:t>
            </a:r>
            <a:r>
              <a:rPr lang="en-US" sz="1000" dirty="0" smtClean="0"/>
              <a:t>/</a:t>
            </a:r>
            <a:endParaRPr lang="en-US" sz="1000" dirty="0"/>
          </a:p>
        </p:txBody>
      </p:sp>
      <p:sp>
        <p:nvSpPr>
          <p:cNvPr id="7" name="TextBox 6"/>
          <p:cNvSpPr txBox="1"/>
          <p:nvPr/>
        </p:nvSpPr>
        <p:spPr>
          <a:xfrm>
            <a:off x="419101" y="5777383"/>
            <a:ext cx="3345645" cy="2339103"/>
          </a:xfrm>
          <a:prstGeom prst="rect">
            <a:avLst/>
          </a:prstGeom>
          <a:noFill/>
        </p:spPr>
        <p:txBody>
          <a:bodyPr wrap="square" rtlCol="0">
            <a:spAutoFit/>
          </a:bodyPr>
          <a:lstStyle/>
          <a:p>
            <a:r>
              <a:rPr lang="en-US" dirty="0" smtClean="0"/>
              <a:t>The first image was obtained on Oct 1, 2000 and the last on Mar 22, 2001 with IR and UV observations in the interval.  Global mapping of Jupiter spanned a period from Oct 1-Dec 9, 2000, followed by a period of intense observations. </a:t>
            </a:r>
            <a:endParaRPr lang="en-US" dirty="0"/>
          </a:p>
        </p:txBody>
      </p:sp>
    </p:spTree>
    <p:extLst>
      <p:ext uri="{BB962C8B-B14F-4D97-AF65-F5344CB8AC3E}">
        <p14:creationId xmlns:p14="http://schemas.microsoft.com/office/powerpoint/2010/main" val="40135072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186" y="2868047"/>
            <a:ext cx="3876482" cy="2092881"/>
          </a:xfrm>
          <a:prstGeom prst="rect">
            <a:avLst/>
          </a:prstGeom>
          <a:noFill/>
        </p:spPr>
        <p:txBody>
          <a:bodyPr wrap="square" rtlCol="0">
            <a:spAutoFit/>
          </a:bodyPr>
          <a:lstStyle/>
          <a:p>
            <a:r>
              <a:rPr lang="en-US" b="1" dirty="0" smtClean="0"/>
              <a:t>Observations </a:t>
            </a:r>
            <a:r>
              <a:rPr lang="en-US" dirty="0" smtClean="0"/>
              <a:t>were made by:</a:t>
            </a:r>
          </a:p>
          <a:p>
            <a:r>
              <a:rPr lang="en-US" sz="1400" dirty="0" smtClean="0">
                <a:solidFill>
                  <a:srgbClr val="0000FF"/>
                </a:solidFill>
              </a:rPr>
              <a:t>CIRS</a:t>
            </a:r>
            <a:r>
              <a:rPr lang="en-US" sz="1400" dirty="0" smtClean="0"/>
              <a:t> - </a:t>
            </a:r>
            <a:r>
              <a:rPr lang="en-US" sz="1400" dirty="0"/>
              <a:t>Composite Infrared </a:t>
            </a:r>
            <a:r>
              <a:rPr lang="en-US" sz="1400" dirty="0" smtClean="0"/>
              <a:t>Spectrometer</a:t>
            </a:r>
          </a:p>
          <a:p>
            <a:r>
              <a:rPr lang="en-US" sz="1400" dirty="0"/>
              <a:t>	</a:t>
            </a:r>
            <a:r>
              <a:rPr lang="en-US" sz="1400" dirty="0" smtClean="0"/>
              <a:t>see volume </a:t>
            </a:r>
            <a:r>
              <a:rPr lang="en-US" sz="1400" dirty="0" smtClean="0">
                <a:solidFill>
                  <a:srgbClr val="0000FF"/>
                </a:solidFill>
              </a:rPr>
              <a:t>cocirs_0306</a:t>
            </a:r>
          </a:p>
          <a:p>
            <a:r>
              <a:rPr lang="en-US" sz="1400" dirty="0" smtClean="0">
                <a:solidFill>
                  <a:srgbClr val="0000FF"/>
                </a:solidFill>
              </a:rPr>
              <a:t>ISS</a:t>
            </a:r>
            <a:r>
              <a:rPr lang="en-US" sz="1400" dirty="0" smtClean="0"/>
              <a:t> - Imaging </a:t>
            </a:r>
            <a:r>
              <a:rPr lang="en-US" sz="1400" dirty="0"/>
              <a:t>Science </a:t>
            </a:r>
            <a:r>
              <a:rPr lang="en-US" sz="1400" dirty="0" smtClean="0"/>
              <a:t>Subsystem</a:t>
            </a:r>
          </a:p>
          <a:p>
            <a:r>
              <a:rPr lang="en-US" sz="1400" dirty="0"/>
              <a:t>	</a:t>
            </a:r>
            <a:r>
              <a:rPr lang="en-US" sz="1400" dirty="0" smtClean="0"/>
              <a:t>see Imaging Node </a:t>
            </a:r>
            <a:r>
              <a:rPr lang="en-US" sz="1400" dirty="0" err="1" smtClean="0">
                <a:solidFill>
                  <a:srgbClr val="0000FF"/>
                </a:solidFill>
              </a:rPr>
              <a:t>QuickSearch</a:t>
            </a:r>
            <a:endParaRPr lang="en-US" sz="1400" dirty="0" smtClean="0">
              <a:solidFill>
                <a:srgbClr val="0000FF"/>
              </a:solidFill>
            </a:endParaRPr>
          </a:p>
          <a:p>
            <a:r>
              <a:rPr lang="en-US" sz="1400" dirty="0" smtClean="0">
                <a:solidFill>
                  <a:srgbClr val="0000FF"/>
                </a:solidFill>
              </a:rPr>
              <a:t>UVIS</a:t>
            </a:r>
            <a:r>
              <a:rPr lang="en-US" sz="1400" dirty="0" smtClean="0"/>
              <a:t> -  Ultraviolet </a:t>
            </a:r>
            <a:r>
              <a:rPr lang="en-US" sz="1400" dirty="0"/>
              <a:t>Imaging </a:t>
            </a:r>
            <a:r>
              <a:rPr lang="en-US" sz="1400" dirty="0" smtClean="0"/>
              <a:t>Spectrograph</a:t>
            </a:r>
          </a:p>
          <a:p>
            <a:r>
              <a:rPr lang="en-US" sz="1400" dirty="0" smtClean="0"/>
              <a:t>	see volumes </a:t>
            </a:r>
            <a:r>
              <a:rPr lang="en-US" sz="1400" dirty="0" smtClean="0">
                <a:solidFill>
                  <a:srgbClr val="0000FF"/>
                </a:solidFill>
              </a:rPr>
              <a:t>couvis_0001</a:t>
            </a:r>
            <a:r>
              <a:rPr lang="en-US" sz="1400" dirty="0" smtClean="0"/>
              <a:t> &amp; </a:t>
            </a:r>
            <a:r>
              <a:rPr lang="en-US" sz="1400" dirty="0" smtClean="0">
                <a:solidFill>
                  <a:srgbClr val="0000FF"/>
                </a:solidFill>
              </a:rPr>
              <a:t>couvis_0002</a:t>
            </a:r>
            <a:r>
              <a:rPr lang="en-US" sz="1400" dirty="0" smtClean="0"/>
              <a:t> </a:t>
            </a:r>
          </a:p>
          <a:p>
            <a:r>
              <a:rPr lang="en-US" sz="1400" dirty="0" smtClean="0">
                <a:solidFill>
                  <a:srgbClr val="0000FF"/>
                </a:solidFill>
              </a:rPr>
              <a:t>VIMS</a:t>
            </a:r>
            <a:r>
              <a:rPr lang="en-US" sz="1400" dirty="0" smtClean="0"/>
              <a:t> – Visual </a:t>
            </a:r>
            <a:r>
              <a:rPr lang="en-US" sz="1400" dirty="0"/>
              <a:t>and Infrared </a:t>
            </a:r>
            <a:r>
              <a:rPr lang="en-US" sz="1400" dirty="0" smtClean="0"/>
              <a:t>Mapping  Spectrometer</a:t>
            </a:r>
          </a:p>
          <a:p>
            <a:r>
              <a:rPr lang="en-US" sz="1400" dirty="0"/>
              <a:t>	</a:t>
            </a:r>
            <a:r>
              <a:rPr lang="en-US" sz="1400" dirty="0" smtClean="0"/>
              <a:t>see </a:t>
            </a:r>
            <a:r>
              <a:rPr lang="en-US" sz="1400" dirty="0"/>
              <a:t>Imaging </a:t>
            </a:r>
            <a:r>
              <a:rPr lang="en-US" sz="1400" dirty="0" smtClean="0"/>
              <a:t>Node </a:t>
            </a:r>
            <a:r>
              <a:rPr lang="en-US" sz="1400" dirty="0" err="1" smtClean="0">
                <a:solidFill>
                  <a:srgbClr val="0000FF"/>
                </a:solidFill>
              </a:rPr>
              <a:t>QuickSearch</a:t>
            </a:r>
            <a:r>
              <a:rPr lang="en-US" sz="1400" dirty="0"/>
              <a:t>	</a:t>
            </a:r>
            <a:endParaRPr lang="en-US" sz="1400" dirty="0" smtClean="0"/>
          </a:p>
        </p:txBody>
      </p:sp>
      <p:sp>
        <p:nvSpPr>
          <p:cNvPr id="6" name="TextBox 5"/>
          <p:cNvSpPr txBox="1"/>
          <p:nvPr/>
        </p:nvSpPr>
        <p:spPr>
          <a:xfrm>
            <a:off x="2667001" y="794762"/>
            <a:ext cx="2390398" cy="677108"/>
          </a:xfrm>
          <a:prstGeom prst="rect">
            <a:avLst/>
          </a:prstGeom>
          <a:noFill/>
        </p:spPr>
        <p:txBody>
          <a:bodyPr wrap="none" rtlCol="0">
            <a:spAutoFit/>
          </a:bodyPr>
          <a:lstStyle/>
          <a:p>
            <a:r>
              <a:rPr lang="en-US" sz="2000" b="1" dirty="0" smtClean="0"/>
              <a:t>Jupiter Observations</a:t>
            </a:r>
            <a:endParaRPr lang="en-US" sz="2000" dirty="0" smtClean="0"/>
          </a:p>
          <a:p>
            <a:endParaRPr lang="en-US" dirty="0"/>
          </a:p>
        </p:txBody>
      </p:sp>
      <p:sp>
        <p:nvSpPr>
          <p:cNvPr id="7" name="TextBox 6"/>
          <p:cNvSpPr txBox="1"/>
          <p:nvPr/>
        </p:nvSpPr>
        <p:spPr>
          <a:xfrm>
            <a:off x="4718683" y="4988584"/>
            <a:ext cx="1916160" cy="400110"/>
          </a:xfrm>
          <a:prstGeom prst="rect">
            <a:avLst/>
          </a:prstGeom>
          <a:noFill/>
        </p:spPr>
        <p:txBody>
          <a:bodyPr wrap="none" rtlCol="0">
            <a:spAutoFit/>
          </a:bodyPr>
          <a:lstStyle/>
          <a:p>
            <a:pPr algn="ctr"/>
            <a:r>
              <a:rPr lang="en-US" sz="1000" dirty="0" smtClean="0"/>
              <a:t>Cassini Image PIA04866.</a:t>
            </a:r>
            <a:r>
              <a:rPr lang="en-US" sz="1000" dirty="0"/>
              <a:t>jpg</a:t>
            </a:r>
          </a:p>
          <a:p>
            <a:pPr algn="ctr"/>
            <a:r>
              <a:rPr lang="en-US" sz="1000" dirty="0"/>
              <a:t>http://</a:t>
            </a:r>
            <a:r>
              <a:rPr lang="en-US" sz="1000" dirty="0" err="1"/>
              <a:t>photojournal.jpl.nasa.gov</a:t>
            </a:r>
            <a:r>
              <a:rPr lang="en-US" sz="1000" dirty="0" smtClean="0"/>
              <a:t>/</a:t>
            </a:r>
            <a:endParaRPr lang="en-US" sz="1000" dirty="0"/>
          </a:p>
        </p:txBody>
      </p:sp>
      <p:pic>
        <p:nvPicPr>
          <p:cNvPr id="3" name="Picture 2" descr="Jupiter PIA048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008" y="2192427"/>
            <a:ext cx="2224243" cy="2780304"/>
          </a:xfrm>
          <a:prstGeom prst="rect">
            <a:avLst/>
          </a:prstGeom>
        </p:spPr>
      </p:pic>
      <p:sp>
        <p:nvSpPr>
          <p:cNvPr id="4" name="TextBox 3"/>
          <p:cNvSpPr txBox="1"/>
          <p:nvPr/>
        </p:nvSpPr>
        <p:spPr>
          <a:xfrm>
            <a:off x="526186" y="5538838"/>
            <a:ext cx="5815287" cy="2954655"/>
          </a:xfrm>
          <a:prstGeom prst="rect">
            <a:avLst/>
          </a:prstGeom>
          <a:noFill/>
        </p:spPr>
        <p:txBody>
          <a:bodyPr wrap="square" rtlCol="0">
            <a:spAutoFit/>
          </a:bodyPr>
          <a:lstStyle/>
          <a:p>
            <a:r>
              <a:rPr lang="en-US" b="1" dirty="0"/>
              <a:t>Additional Assistance </a:t>
            </a:r>
            <a:r>
              <a:rPr lang="en-US" dirty="0"/>
              <a:t>is available at the </a:t>
            </a:r>
            <a:r>
              <a:rPr lang="en-US" dirty="0">
                <a:solidFill>
                  <a:srgbClr val="0000FF"/>
                </a:solidFill>
              </a:rPr>
              <a:t>Rings Node </a:t>
            </a:r>
            <a:endParaRPr lang="en-US" dirty="0" smtClean="0">
              <a:solidFill>
                <a:srgbClr val="0000FF"/>
              </a:solidFill>
            </a:endParaRPr>
          </a:p>
          <a:p>
            <a:endParaRPr lang="en-US" dirty="0">
              <a:solidFill>
                <a:srgbClr val="0000FF"/>
              </a:solidFill>
            </a:endParaRPr>
          </a:p>
          <a:p>
            <a:r>
              <a:rPr lang="en-US" dirty="0" smtClean="0">
                <a:solidFill>
                  <a:srgbClr val="000000"/>
                </a:solidFill>
              </a:rPr>
              <a:t>A</a:t>
            </a:r>
            <a:r>
              <a:rPr lang="en-US" dirty="0" smtClean="0">
                <a:solidFill>
                  <a:srgbClr val="0000FF"/>
                </a:solidFill>
              </a:rPr>
              <a:t> log </a:t>
            </a:r>
            <a:r>
              <a:rPr lang="en-US" dirty="0" smtClean="0">
                <a:solidFill>
                  <a:srgbClr val="000000"/>
                </a:solidFill>
              </a:rPr>
              <a:t>of </a:t>
            </a:r>
            <a:r>
              <a:rPr lang="en-US" b="1" dirty="0" smtClean="0">
                <a:solidFill>
                  <a:srgbClr val="000000"/>
                </a:solidFill>
              </a:rPr>
              <a:t>“as planned” observations </a:t>
            </a:r>
            <a:r>
              <a:rPr lang="en-US" dirty="0" smtClean="0">
                <a:solidFill>
                  <a:srgbClr val="000000"/>
                </a:solidFill>
              </a:rPr>
              <a:t>during the intense period of observations </a:t>
            </a:r>
            <a:r>
              <a:rPr lang="en-US" dirty="0">
                <a:solidFill>
                  <a:srgbClr val="0000FF"/>
                </a:solidFill>
              </a:rPr>
              <a:t>	 </a:t>
            </a:r>
          </a:p>
          <a:p>
            <a:r>
              <a:rPr lang="en-US" dirty="0"/>
              <a:t> </a:t>
            </a:r>
          </a:p>
          <a:p>
            <a:r>
              <a:rPr lang="en-US" b="1" dirty="0"/>
              <a:t>Data </a:t>
            </a:r>
            <a:r>
              <a:rPr lang="en-US" b="1" dirty="0" smtClean="0"/>
              <a:t>Types</a:t>
            </a:r>
            <a:endParaRPr lang="en-US" b="1" dirty="0"/>
          </a:p>
          <a:p>
            <a:r>
              <a:rPr lang="en-US" b="1" dirty="0"/>
              <a:t>	</a:t>
            </a:r>
            <a:r>
              <a:rPr lang="en-US" dirty="0"/>
              <a:t> </a:t>
            </a:r>
            <a:r>
              <a:rPr lang="en-US" sz="1400" dirty="0"/>
              <a:t>Raw – for all 4 instruments </a:t>
            </a:r>
          </a:p>
          <a:p>
            <a:r>
              <a:rPr lang="en-US" sz="1400" dirty="0"/>
              <a:t>	 Reduced - CIRS</a:t>
            </a:r>
          </a:p>
          <a:p>
            <a:r>
              <a:rPr lang="en-US" sz="1400" dirty="0"/>
              <a:t>	 Higher Order Products –  ISS – A dynamical map sequence ????Conditionally on line at ????</a:t>
            </a:r>
            <a:endParaRPr lang="en-US" sz="1400" dirty="0">
              <a:ln>
                <a:solidFill>
                  <a:schemeClr val="tx1"/>
                </a:solidFill>
              </a:ln>
            </a:endParaRPr>
          </a:p>
          <a:p>
            <a:endParaRPr lang="en-US" dirty="0"/>
          </a:p>
        </p:txBody>
      </p:sp>
      <p:sp>
        <p:nvSpPr>
          <p:cNvPr id="8" name="TextBox 7"/>
          <p:cNvSpPr txBox="1"/>
          <p:nvPr/>
        </p:nvSpPr>
        <p:spPr>
          <a:xfrm>
            <a:off x="546070" y="1385396"/>
            <a:ext cx="5977136" cy="1231107"/>
          </a:xfrm>
          <a:prstGeom prst="rect">
            <a:avLst/>
          </a:prstGeom>
          <a:noFill/>
        </p:spPr>
        <p:txBody>
          <a:bodyPr wrap="square" rtlCol="0">
            <a:spAutoFit/>
          </a:bodyPr>
          <a:lstStyle/>
          <a:p>
            <a:r>
              <a:rPr lang="en-US" b="1" dirty="0"/>
              <a:t>The Cassini Jupiter flyby spanned the interval from Sept 26 2000-Jan </a:t>
            </a:r>
            <a:r>
              <a:rPr lang="en-US" b="1" dirty="0" smtClean="0"/>
              <a:t>15 </a:t>
            </a:r>
            <a:r>
              <a:rPr lang="en-US" b="1" dirty="0"/>
              <a:t>2001. </a:t>
            </a:r>
            <a:r>
              <a:rPr lang="en-US" dirty="0"/>
              <a:t>Targeted Jupiter data was near closest approach (</a:t>
            </a:r>
            <a:r>
              <a:rPr lang="en-US" dirty="0">
                <a:solidFill>
                  <a:srgbClr val="0000FF"/>
                </a:solidFill>
              </a:rPr>
              <a:t>see log</a:t>
            </a:r>
            <a:r>
              <a:rPr lang="en-US" dirty="0"/>
              <a:t>)</a:t>
            </a:r>
          </a:p>
          <a:p>
            <a:endParaRPr lang="en-US" dirty="0"/>
          </a:p>
        </p:txBody>
      </p:sp>
    </p:spTree>
    <p:extLst>
      <p:ext uri="{BB962C8B-B14F-4D97-AF65-F5344CB8AC3E}">
        <p14:creationId xmlns:p14="http://schemas.microsoft.com/office/powerpoint/2010/main" val="8278457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98396" y="377771"/>
            <a:ext cx="2249334" cy="369332"/>
          </a:xfrm>
          <a:prstGeom prst="rect">
            <a:avLst/>
          </a:prstGeom>
          <a:noFill/>
        </p:spPr>
        <p:txBody>
          <a:bodyPr wrap="none" rtlCol="0">
            <a:spAutoFit/>
          </a:bodyPr>
          <a:lstStyle/>
          <a:p>
            <a:r>
              <a:rPr lang="en-US" b="1" dirty="0" smtClean="0"/>
              <a:t>Jupiter Observing Log </a:t>
            </a:r>
            <a:endParaRPr lang="en-US" b="1" dirty="0"/>
          </a:p>
        </p:txBody>
      </p:sp>
      <p:pic>
        <p:nvPicPr>
          <p:cNvPr id="13" name="Picture 12"/>
          <p:cNvPicPr>
            <a:picLocks noChangeAspect="1"/>
          </p:cNvPicPr>
          <p:nvPr/>
        </p:nvPicPr>
        <p:blipFill>
          <a:blip r:embed="rId2"/>
          <a:stretch>
            <a:fillRect/>
          </a:stretch>
        </p:blipFill>
        <p:spPr>
          <a:xfrm>
            <a:off x="447214" y="981906"/>
            <a:ext cx="6027842" cy="72575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071" y="2577343"/>
            <a:ext cx="4235755" cy="2862322"/>
          </a:xfrm>
          <a:prstGeom prst="rect">
            <a:avLst/>
          </a:prstGeom>
          <a:noFill/>
        </p:spPr>
        <p:txBody>
          <a:bodyPr wrap="square" rtlCol="0">
            <a:spAutoFit/>
          </a:bodyPr>
          <a:lstStyle/>
          <a:p>
            <a:r>
              <a:rPr lang="en-US" b="1" dirty="0"/>
              <a:t> </a:t>
            </a:r>
            <a:endParaRPr lang="en-US" dirty="0"/>
          </a:p>
          <a:p>
            <a:r>
              <a:rPr lang="en-US" b="1" dirty="0" smtClean="0"/>
              <a:t> </a:t>
            </a:r>
            <a:r>
              <a:rPr lang="en-US" b="1" dirty="0"/>
              <a:t>Observations </a:t>
            </a:r>
            <a:r>
              <a:rPr lang="en-US" dirty="0"/>
              <a:t>were made </a:t>
            </a:r>
            <a:r>
              <a:rPr lang="en-US" dirty="0" smtClean="0"/>
              <a:t>by:</a:t>
            </a:r>
          </a:p>
          <a:p>
            <a:r>
              <a:rPr lang="en-US" sz="1600" dirty="0" smtClean="0">
                <a:solidFill>
                  <a:srgbClr val="0000FF"/>
                </a:solidFill>
              </a:rPr>
              <a:t>CIRS</a:t>
            </a:r>
            <a:r>
              <a:rPr lang="en-US" sz="1600" dirty="0" smtClean="0"/>
              <a:t> </a:t>
            </a:r>
            <a:r>
              <a:rPr lang="en-US" sz="1600" dirty="0"/>
              <a:t>- Composite Infrared Spectrometer</a:t>
            </a:r>
          </a:p>
          <a:p>
            <a:r>
              <a:rPr lang="en-US" sz="1600" dirty="0"/>
              <a:t>	</a:t>
            </a:r>
            <a:r>
              <a:rPr lang="en-US" sz="1600" dirty="0" smtClean="0"/>
              <a:t>see </a:t>
            </a:r>
            <a:r>
              <a:rPr lang="en-US" sz="1600" dirty="0"/>
              <a:t>volume </a:t>
            </a:r>
            <a:r>
              <a:rPr lang="en-US" sz="1600" dirty="0">
                <a:solidFill>
                  <a:srgbClr val="0000FF"/>
                </a:solidFill>
              </a:rPr>
              <a:t>cocirs_0306</a:t>
            </a:r>
          </a:p>
          <a:p>
            <a:r>
              <a:rPr lang="en-US" sz="1600" dirty="0" smtClean="0">
                <a:solidFill>
                  <a:srgbClr val="0000FF"/>
                </a:solidFill>
              </a:rPr>
              <a:t>ISS</a:t>
            </a:r>
            <a:r>
              <a:rPr lang="en-US" sz="1600" dirty="0" smtClean="0"/>
              <a:t> </a:t>
            </a:r>
            <a:r>
              <a:rPr lang="en-US" sz="1600" dirty="0"/>
              <a:t>- Imaging Science Subsystem</a:t>
            </a:r>
          </a:p>
          <a:p>
            <a:r>
              <a:rPr lang="en-US" sz="1600" dirty="0"/>
              <a:t>	</a:t>
            </a:r>
            <a:r>
              <a:rPr lang="en-US" sz="1600" dirty="0" smtClean="0"/>
              <a:t>see </a:t>
            </a:r>
            <a:r>
              <a:rPr lang="en-US" sz="1600" dirty="0"/>
              <a:t>Imaging Node </a:t>
            </a:r>
            <a:r>
              <a:rPr lang="en-US" sz="1600" dirty="0" err="1">
                <a:solidFill>
                  <a:srgbClr val="0000FF"/>
                </a:solidFill>
              </a:rPr>
              <a:t>QuickSearch</a:t>
            </a:r>
            <a:endParaRPr lang="en-US" sz="1600" dirty="0">
              <a:solidFill>
                <a:srgbClr val="0000FF"/>
              </a:solidFill>
            </a:endParaRPr>
          </a:p>
          <a:p>
            <a:r>
              <a:rPr lang="en-US" sz="1600" dirty="0" smtClean="0">
                <a:solidFill>
                  <a:srgbClr val="0000FF"/>
                </a:solidFill>
              </a:rPr>
              <a:t>UVIS</a:t>
            </a:r>
            <a:r>
              <a:rPr lang="en-US" sz="1600" dirty="0" smtClean="0"/>
              <a:t> </a:t>
            </a:r>
            <a:r>
              <a:rPr lang="en-US" sz="1600" dirty="0"/>
              <a:t>-  Ultraviolet Imaging Spectrograph</a:t>
            </a:r>
          </a:p>
          <a:p>
            <a:r>
              <a:rPr lang="en-US" sz="1600" dirty="0"/>
              <a:t>	</a:t>
            </a:r>
            <a:r>
              <a:rPr lang="en-US" sz="1600" dirty="0" smtClean="0"/>
              <a:t>see </a:t>
            </a:r>
            <a:r>
              <a:rPr lang="en-US" sz="1600" dirty="0"/>
              <a:t>volumes </a:t>
            </a:r>
            <a:r>
              <a:rPr lang="en-US" sz="1600" dirty="0">
                <a:solidFill>
                  <a:srgbClr val="0000FF"/>
                </a:solidFill>
              </a:rPr>
              <a:t>couvis_0001</a:t>
            </a:r>
            <a:r>
              <a:rPr lang="en-US" sz="1600" dirty="0"/>
              <a:t> </a:t>
            </a:r>
            <a:r>
              <a:rPr lang="en-US" sz="1600" dirty="0" smtClean="0"/>
              <a:t>&amp; </a:t>
            </a:r>
            <a:r>
              <a:rPr lang="en-US" sz="1600" dirty="0" smtClean="0">
                <a:solidFill>
                  <a:srgbClr val="0000FF"/>
                </a:solidFill>
              </a:rPr>
              <a:t>0002</a:t>
            </a:r>
            <a:r>
              <a:rPr lang="en-US" sz="1600" dirty="0" smtClean="0"/>
              <a:t> </a:t>
            </a:r>
            <a:endParaRPr lang="en-US" sz="1600" dirty="0"/>
          </a:p>
          <a:p>
            <a:r>
              <a:rPr lang="en-US" sz="1600" dirty="0" smtClean="0">
                <a:solidFill>
                  <a:srgbClr val="0000FF"/>
                </a:solidFill>
              </a:rPr>
              <a:t>VIMS</a:t>
            </a:r>
            <a:r>
              <a:rPr lang="en-US" sz="1600" dirty="0" smtClean="0"/>
              <a:t> </a:t>
            </a:r>
            <a:r>
              <a:rPr lang="en-US" sz="1600" dirty="0"/>
              <a:t>– Visual and Infrared Mapping </a:t>
            </a:r>
          </a:p>
          <a:p>
            <a:r>
              <a:rPr lang="en-US" sz="1600" dirty="0"/>
              <a:t> </a:t>
            </a:r>
            <a:r>
              <a:rPr lang="en-US" sz="1600" dirty="0" smtClean="0"/>
              <a:t>	Spectrometer</a:t>
            </a:r>
            <a:endParaRPr lang="en-US" sz="1600" dirty="0"/>
          </a:p>
          <a:p>
            <a:r>
              <a:rPr lang="en-US" sz="1600" dirty="0"/>
              <a:t>	</a:t>
            </a:r>
            <a:r>
              <a:rPr lang="en-US" sz="1600" dirty="0" smtClean="0"/>
              <a:t>see </a:t>
            </a:r>
            <a:r>
              <a:rPr lang="en-US" sz="1600" dirty="0"/>
              <a:t>Imaging Node </a:t>
            </a:r>
            <a:r>
              <a:rPr lang="en-US" sz="1600" dirty="0" err="1">
                <a:solidFill>
                  <a:srgbClr val="0000FF"/>
                </a:solidFill>
              </a:rPr>
              <a:t>QuickSearch</a:t>
            </a:r>
            <a:r>
              <a:rPr lang="en-US" sz="1600" dirty="0"/>
              <a:t> </a:t>
            </a:r>
            <a:endParaRPr lang="en-US" sz="1600" dirty="0">
              <a:ln>
                <a:solidFill>
                  <a:schemeClr val="tx1"/>
                </a:solidFill>
              </a:ln>
            </a:endParaRPr>
          </a:p>
        </p:txBody>
      </p:sp>
      <p:sp>
        <p:nvSpPr>
          <p:cNvPr id="6" name="TextBox 5"/>
          <p:cNvSpPr txBox="1"/>
          <p:nvPr/>
        </p:nvSpPr>
        <p:spPr>
          <a:xfrm>
            <a:off x="2294469" y="768403"/>
            <a:ext cx="3330209" cy="738664"/>
          </a:xfrm>
          <a:prstGeom prst="rect">
            <a:avLst/>
          </a:prstGeom>
          <a:noFill/>
        </p:spPr>
        <p:txBody>
          <a:bodyPr wrap="none" rtlCol="0">
            <a:spAutoFit/>
          </a:bodyPr>
          <a:lstStyle/>
          <a:p>
            <a:r>
              <a:rPr lang="en-US" sz="2400" b="1" dirty="0" smtClean="0"/>
              <a:t>Ganymede Observations</a:t>
            </a:r>
            <a:endParaRPr lang="en-US" sz="2400" dirty="0" smtClean="0"/>
          </a:p>
          <a:p>
            <a:endParaRPr lang="en-US" dirty="0"/>
          </a:p>
        </p:txBody>
      </p:sp>
      <p:sp>
        <p:nvSpPr>
          <p:cNvPr id="4" name="TextBox 3"/>
          <p:cNvSpPr txBox="1"/>
          <p:nvPr/>
        </p:nvSpPr>
        <p:spPr>
          <a:xfrm>
            <a:off x="546071" y="5684658"/>
            <a:ext cx="5600730" cy="2585323"/>
          </a:xfrm>
          <a:prstGeom prst="rect">
            <a:avLst/>
          </a:prstGeom>
          <a:noFill/>
        </p:spPr>
        <p:txBody>
          <a:bodyPr wrap="square" rtlCol="0">
            <a:spAutoFit/>
          </a:bodyPr>
          <a:lstStyle/>
          <a:p>
            <a:r>
              <a:rPr lang="en-US" b="1" dirty="0"/>
              <a:t>Additional Assistance </a:t>
            </a:r>
            <a:r>
              <a:rPr lang="en-US" dirty="0"/>
              <a:t>is available at the </a:t>
            </a:r>
            <a:r>
              <a:rPr lang="en-US" dirty="0">
                <a:solidFill>
                  <a:srgbClr val="0000FF"/>
                </a:solidFill>
              </a:rPr>
              <a:t>Rings Node </a:t>
            </a:r>
          </a:p>
          <a:p>
            <a:endParaRPr lang="en-US" b="1" dirty="0">
              <a:solidFill>
                <a:srgbClr val="0000FF"/>
              </a:solidFill>
            </a:endParaRPr>
          </a:p>
          <a:p>
            <a:r>
              <a:rPr lang="en-US" dirty="0">
                <a:solidFill>
                  <a:srgbClr val="000000"/>
                </a:solidFill>
              </a:rPr>
              <a:t>A</a:t>
            </a:r>
            <a:r>
              <a:rPr lang="en-US" dirty="0">
                <a:solidFill>
                  <a:srgbClr val="0000FF"/>
                </a:solidFill>
              </a:rPr>
              <a:t> log </a:t>
            </a:r>
            <a:r>
              <a:rPr lang="en-US" dirty="0">
                <a:solidFill>
                  <a:srgbClr val="000000"/>
                </a:solidFill>
              </a:rPr>
              <a:t>of </a:t>
            </a:r>
            <a:r>
              <a:rPr lang="en-US" b="1" dirty="0">
                <a:solidFill>
                  <a:srgbClr val="000000"/>
                </a:solidFill>
              </a:rPr>
              <a:t>“as planned” observations </a:t>
            </a:r>
            <a:r>
              <a:rPr lang="en-US" dirty="0">
                <a:solidFill>
                  <a:srgbClr val="000000"/>
                </a:solidFill>
              </a:rPr>
              <a:t>during the intense period of observations </a:t>
            </a:r>
            <a:endParaRPr lang="en-US" dirty="0" smtClean="0">
              <a:solidFill>
                <a:srgbClr val="000000"/>
              </a:solidFill>
            </a:endParaRPr>
          </a:p>
          <a:p>
            <a:r>
              <a:rPr lang="en-US" dirty="0">
                <a:solidFill>
                  <a:srgbClr val="0000FF"/>
                </a:solidFill>
              </a:rPr>
              <a:t>	 </a:t>
            </a:r>
          </a:p>
          <a:p>
            <a:r>
              <a:rPr lang="en-US" b="1" dirty="0" smtClean="0"/>
              <a:t>Data </a:t>
            </a:r>
            <a:r>
              <a:rPr lang="en-US" b="1" dirty="0"/>
              <a:t>T</a:t>
            </a:r>
            <a:r>
              <a:rPr lang="en-US" b="1" dirty="0" smtClean="0"/>
              <a:t>ypes</a:t>
            </a:r>
            <a:endParaRPr lang="en-US" b="1" dirty="0"/>
          </a:p>
          <a:p>
            <a:r>
              <a:rPr lang="en-US" b="1" dirty="0"/>
              <a:t>	</a:t>
            </a:r>
            <a:r>
              <a:rPr lang="en-US" b="1" dirty="0">
                <a:solidFill>
                  <a:srgbClr val="0000FF"/>
                </a:solidFill>
              </a:rPr>
              <a:t> </a:t>
            </a:r>
            <a:r>
              <a:rPr lang="en-US" dirty="0">
                <a:solidFill>
                  <a:srgbClr val="000000"/>
                </a:solidFill>
              </a:rPr>
              <a:t>Raw – for all 4 instruments </a:t>
            </a:r>
          </a:p>
          <a:p>
            <a:r>
              <a:rPr lang="en-US" dirty="0">
                <a:solidFill>
                  <a:srgbClr val="000000"/>
                </a:solidFill>
              </a:rPr>
              <a:t>	 Reduced - CIRS</a:t>
            </a:r>
          </a:p>
          <a:p>
            <a:endParaRPr lang="en-US" dirty="0"/>
          </a:p>
        </p:txBody>
      </p:sp>
      <p:sp>
        <p:nvSpPr>
          <p:cNvPr id="2" name="TextBox 1"/>
          <p:cNvSpPr txBox="1"/>
          <p:nvPr/>
        </p:nvSpPr>
        <p:spPr>
          <a:xfrm>
            <a:off x="609600" y="1507068"/>
            <a:ext cx="5689600" cy="1231107"/>
          </a:xfrm>
          <a:prstGeom prst="rect">
            <a:avLst/>
          </a:prstGeom>
          <a:noFill/>
        </p:spPr>
        <p:txBody>
          <a:bodyPr wrap="square" rtlCol="0">
            <a:spAutoFit/>
          </a:bodyPr>
          <a:lstStyle/>
          <a:p>
            <a:r>
              <a:rPr lang="en-US" b="1" dirty="0"/>
              <a:t>The Cassini Jupiter flyby spanned the interval from Sept 26 2000-Jan </a:t>
            </a:r>
            <a:r>
              <a:rPr lang="en-US" b="1" dirty="0" smtClean="0"/>
              <a:t>15 </a:t>
            </a:r>
            <a:r>
              <a:rPr lang="en-US" b="1" dirty="0"/>
              <a:t>2001. </a:t>
            </a:r>
            <a:r>
              <a:rPr lang="en-US" dirty="0"/>
              <a:t>Targeted </a:t>
            </a:r>
            <a:r>
              <a:rPr lang="en-US" dirty="0" smtClean="0"/>
              <a:t>Ganymede </a:t>
            </a:r>
            <a:r>
              <a:rPr lang="en-US" dirty="0"/>
              <a:t>data was near closest approach (</a:t>
            </a:r>
            <a:r>
              <a:rPr lang="en-US" dirty="0">
                <a:solidFill>
                  <a:srgbClr val="0000FF"/>
                </a:solidFill>
              </a:rPr>
              <a:t>see log</a:t>
            </a:r>
            <a:r>
              <a:rPr lang="en-US" dirty="0"/>
              <a:t>)</a:t>
            </a:r>
          </a:p>
          <a:p>
            <a:endParaRPr lang="en-US" dirty="0"/>
          </a:p>
        </p:txBody>
      </p:sp>
      <p:sp>
        <p:nvSpPr>
          <p:cNvPr id="7" name="TextBox 6"/>
          <p:cNvSpPr txBox="1"/>
          <p:nvPr/>
        </p:nvSpPr>
        <p:spPr>
          <a:xfrm>
            <a:off x="4781825" y="5208833"/>
            <a:ext cx="1273080" cy="461665"/>
          </a:xfrm>
          <a:prstGeom prst="rect">
            <a:avLst/>
          </a:prstGeom>
          <a:noFill/>
        </p:spPr>
        <p:txBody>
          <a:bodyPr wrap="none" rtlCol="0">
            <a:spAutoFit/>
          </a:bodyPr>
          <a:lstStyle/>
          <a:p>
            <a:r>
              <a:rPr lang="en-US" sz="1200" dirty="0"/>
              <a:t>Cassini Image</a:t>
            </a:r>
          </a:p>
          <a:p>
            <a:r>
              <a:rPr lang="en-US" sz="1200" u="sng" dirty="0">
                <a:hlinkClick r:id="rId2"/>
              </a:rPr>
              <a:t>http://ciclops.org</a:t>
            </a:r>
            <a:endParaRPr lang="en-US" sz="1200" dirty="0"/>
          </a:p>
        </p:txBody>
      </p:sp>
      <p:pic>
        <p:nvPicPr>
          <p:cNvPr id="3" name="Picture 2" descr="Ganymede 1 Cassini Cyclop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22000" contrast="6000"/>
                    </a14:imgEffect>
                  </a14:imgLayer>
                </a14:imgProps>
              </a:ext>
              <a:ext uri="{28A0092B-C50C-407E-A947-70E740481C1C}">
                <a14:useLocalDpi xmlns:a14="http://schemas.microsoft.com/office/drawing/2010/main" val="0"/>
              </a:ext>
            </a:extLst>
          </a:blip>
          <a:srcRect l="39815" t="28922" b="10297"/>
          <a:stretch/>
        </p:blipFill>
        <p:spPr>
          <a:xfrm>
            <a:off x="4163673" y="2707397"/>
            <a:ext cx="2503828" cy="2501436"/>
          </a:xfrm>
          <a:prstGeom prst="rect">
            <a:avLst/>
          </a:prstGeom>
        </p:spPr>
      </p:pic>
    </p:spTree>
    <p:extLst>
      <p:ext uri="{BB962C8B-B14F-4D97-AF65-F5344CB8AC3E}">
        <p14:creationId xmlns:p14="http://schemas.microsoft.com/office/powerpoint/2010/main" val="18470622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4449" y="576336"/>
            <a:ext cx="2580679" cy="369332"/>
          </a:xfrm>
          <a:prstGeom prst="rect">
            <a:avLst/>
          </a:prstGeom>
          <a:noFill/>
        </p:spPr>
        <p:txBody>
          <a:bodyPr wrap="none" rtlCol="0">
            <a:spAutoFit/>
          </a:bodyPr>
          <a:lstStyle/>
          <a:p>
            <a:r>
              <a:rPr lang="en-US" dirty="0" smtClean="0"/>
              <a:t>Ganymede Observing Log </a:t>
            </a:r>
            <a:endParaRPr lang="en-US" dirty="0"/>
          </a:p>
        </p:txBody>
      </p:sp>
      <p:graphicFrame>
        <p:nvGraphicFramePr>
          <p:cNvPr id="91138" name="Object 2"/>
          <p:cNvGraphicFramePr>
            <a:graphicFrameLocks noChangeAspect="1"/>
          </p:cNvGraphicFramePr>
          <p:nvPr/>
        </p:nvGraphicFramePr>
        <p:xfrm>
          <a:off x="298812" y="1476039"/>
          <a:ext cx="6321216" cy="1939287"/>
        </p:xfrm>
        <a:graphic>
          <a:graphicData uri="http://schemas.openxmlformats.org/presentationml/2006/ole">
            <mc:AlternateContent xmlns:mc="http://schemas.openxmlformats.org/markup-compatibility/2006">
              <mc:Choice xmlns:v="urn:schemas-microsoft-com:vml" Requires="v">
                <p:oleObj spid="_x0000_s1031" name="Worksheet" r:id="rId3" imgW="7493000" imgH="2298700" progId="Excel.Sheet.12">
                  <p:embed/>
                </p:oleObj>
              </mc:Choice>
              <mc:Fallback>
                <p:oleObj name="Worksheet" r:id="rId3" imgW="7493000" imgH="229870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12" y="1476039"/>
                        <a:ext cx="6321216" cy="193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25618" y="7992732"/>
            <a:ext cx="2667850" cy="58682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1211316" y="5926055"/>
            <a:ext cx="1843060" cy="153678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3237224" y="4911910"/>
            <a:ext cx="2253834" cy="10885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4364142" y="3104835"/>
            <a:ext cx="2332318" cy="146471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3054376" y="3069935"/>
            <a:ext cx="1088922" cy="13293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480799" y="3035033"/>
            <a:ext cx="1437152" cy="24211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57737" y="2353518"/>
            <a:ext cx="1602322" cy="51874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2942435" y="2353517"/>
            <a:ext cx="1421707" cy="4806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02692" y="2369015"/>
            <a:ext cx="1845060" cy="423723"/>
          </a:xfrm>
          <a:prstGeom prst="rect">
            <a:avLst/>
          </a:prstGeom>
          <a:solidFill>
            <a:srgbClr val="4F7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1225962" y="1159655"/>
            <a:ext cx="1234646" cy="2896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2440117" y="427158"/>
            <a:ext cx="2238126" cy="59003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own Arrow 3"/>
          <p:cNvSpPr/>
          <p:nvPr/>
        </p:nvSpPr>
        <p:spPr>
          <a:xfrm>
            <a:off x="3301875" y="1021983"/>
            <a:ext cx="125806" cy="82698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8" name="TextBox 7"/>
          <p:cNvSpPr txBox="1"/>
          <p:nvPr/>
        </p:nvSpPr>
        <p:spPr>
          <a:xfrm>
            <a:off x="2440117" y="427157"/>
            <a:ext cx="2225364" cy="400110"/>
          </a:xfrm>
          <a:prstGeom prst="rect">
            <a:avLst/>
          </a:prstGeom>
          <a:noFill/>
        </p:spPr>
        <p:txBody>
          <a:bodyPr wrap="none" rtlCol="0">
            <a:spAutoFit/>
          </a:bodyPr>
          <a:lstStyle/>
          <a:p>
            <a:r>
              <a:rPr lang="en-US" sz="2000" dirty="0" smtClean="0"/>
              <a:t>Welcome to Cassini </a:t>
            </a:r>
            <a:endParaRPr lang="en-US" sz="2000" dirty="0"/>
          </a:p>
        </p:txBody>
      </p:sp>
      <p:sp>
        <p:nvSpPr>
          <p:cNvPr id="11" name="Left Arrow 10"/>
          <p:cNvSpPr/>
          <p:nvPr/>
        </p:nvSpPr>
        <p:spPr>
          <a:xfrm>
            <a:off x="2460609" y="1267636"/>
            <a:ext cx="902284" cy="17492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2" name="TextBox 11"/>
          <p:cNvSpPr txBox="1"/>
          <p:nvPr/>
        </p:nvSpPr>
        <p:spPr>
          <a:xfrm>
            <a:off x="1211316" y="1079946"/>
            <a:ext cx="1236436" cy="338554"/>
          </a:xfrm>
          <a:prstGeom prst="rect">
            <a:avLst/>
          </a:prstGeom>
          <a:noFill/>
        </p:spPr>
        <p:txBody>
          <a:bodyPr wrap="none" rtlCol="0">
            <a:spAutoFit/>
          </a:bodyPr>
          <a:lstStyle/>
          <a:p>
            <a:r>
              <a:rPr lang="en-US" sz="1600" dirty="0" smtClean="0"/>
              <a:t>Jupiter Flyby</a:t>
            </a:r>
            <a:endParaRPr lang="en-US" sz="1600" dirty="0"/>
          </a:p>
        </p:txBody>
      </p:sp>
      <p:sp>
        <p:nvSpPr>
          <p:cNvPr id="18" name="Down Arrow 17"/>
          <p:cNvSpPr/>
          <p:nvPr/>
        </p:nvSpPr>
        <p:spPr>
          <a:xfrm>
            <a:off x="1211316" y="1916408"/>
            <a:ext cx="114300" cy="437109"/>
          </a:xfrm>
          <a:prstGeom prst="downArrow">
            <a:avLst>
              <a:gd name="adj1" fmla="val 50000"/>
              <a:gd name="adj2" fmla="val 42492"/>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19" name="Down Arrow 18"/>
          <p:cNvSpPr/>
          <p:nvPr/>
        </p:nvSpPr>
        <p:spPr>
          <a:xfrm>
            <a:off x="361586" y="1442564"/>
            <a:ext cx="97013" cy="5668413"/>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0" name="Down Arrow 19"/>
          <p:cNvSpPr/>
          <p:nvPr/>
        </p:nvSpPr>
        <p:spPr>
          <a:xfrm flipH="1">
            <a:off x="3685208" y="1960832"/>
            <a:ext cx="89647" cy="43080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1" name="Down Arrow 20"/>
          <p:cNvSpPr/>
          <p:nvPr/>
        </p:nvSpPr>
        <p:spPr>
          <a:xfrm flipH="1">
            <a:off x="1211316" y="2790625"/>
            <a:ext cx="114300" cy="244408"/>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2" name="Down Arrow 21"/>
          <p:cNvSpPr/>
          <p:nvPr/>
        </p:nvSpPr>
        <p:spPr>
          <a:xfrm flipH="1">
            <a:off x="5585934" y="1941400"/>
            <a:ext cx="102967" cy="456539"/>
          </a:xfrm>
          <a:prstGeom prst="downArrow">
            <a:avLst>
              <a:gd name="adj1" fmla="val 50000"/>
              <a:gd name="adj2" fmla="val 46246"/>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3" name="Down Arrow 22"/>
          <p:cNvSpPr/>
          <p:nvPr/>
        </p:nvSpPr>
        <p:spPr>
          <a:xfrm flipH="1">
            <a:off x="2636601" y="1960832"/>
            <a:ext cx="149434" cy="396522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4" name="TextBox 23"/>
          <p:cNvSpPr txBox="1"/>
          <p:nvPr/>
        </p:nvSpPr>
        <p:spPr>
          <a:xfrm>
            <a:off x="602692" y="2452071"/>
            <a:ext cx="1830376" cy="338554"/>
          </a:xfrm>
          <a:prstGeom prst="rect">
            <a:avLst/>
          </a:prstGeom>
          <a:solidFill>
            <a:srgbClr val="4F79C4"/>
          </a:solidFill>
        </p:spPr>
        <p:txBody>
          <a:bodyPr wrap="square" rtlCol="0">
            <a:spAutoFit/>
          </a:bodyPr>
          <a:lstStyle/>
          <a:p>
            <a:pPr algn="ctr"/>
            <a:r>
              <a:rPr lang="en-US" sz="1600" dirty="0" smtClean="0"/>
              <a:t>Mission Definition</a:t>
            </a:r>
          </a:p>
        </p:txBody>
      </p:sp>
      <p:sp>
        <p:nvSpPr>
          <p:cNvPr id="25" name="TextBox 24"/>
          <p:cNvSpPr txBox="1"/>
          <p:nvPr/>
        </p:nvSpPr>
        <p:spPr>
          <a:xfrm>
            <a:off x="2942660" y="2397938"/>
            <a:ext cx="1421483" cy="338554"/>
          </a:xfrm>
          <a:prstGeom prst="rect">
            <a:avLst/>
          </a:prstGeom>
          <a:noFill/>
        </p:spPr>
        <p:txBody>
          <a:bodyPr wrap="none" rtlCol="0">
            <a:spAutoFit/>
          </a:bodyPr>
          <a:lstStyle/>
          <a:p>
            <a:r>
              <a:rPr lang="en-US" sz="1600" dirty="0" smtClean="0"/>
              <a:t>Specific Bodies</a:t>
            </a:r>
            <a:endParaRPr lang="en-US" sz="1600" dirty="0"/>
          </a:p>
        </p:txBody>
      </p:sp>
      <p:sp>
        <p:nvSpPr>
          <p:cNvPr id="26" name="TextBox 25"/>
          <p:cNvSpPr txBox="1"/>
          <p:nvPr/>
        </p:nvSpPr>
        <p:spPr>
          <a:xfrm>
            <a:off x="4957737" y="2404115"/>
            <a:ext cx="1602322" cy="338554"/>
          </a:xfrm>
          <a:prstGeom prst="rect">
            <a:avLst/>
          </a:prstGeom>
          <a:noFill/>
        </p:spPr>
        <p:txBody>
          <a:bodyPr wrap="none" rtlCol="0">
            <a:spAutoFit/>
          </a:bodyPr>
          <a:lstStyle/>
          <a:p>
            <a:r>
              <a:rPr lang="en-US" sz="1600" dirty="0" smtClean="0"/>
              <a:t>Fields &amp; Particles</a:t>
            </a:r>
            <a:endParaRPr lang="en-US" sz="1600" dirty="0"/>
          </a:p>
        </p:txBody>
      </p:sp>
      <p:sp>
        <p:nvSpPr>
          <p:cNvPr id="27" name="TextBox 26"/>
          <p:cNvSpPr txBox="1"/>
          <p:nvPr/>
        </p:nvSpPr>
        <p:spPr>
          <a:xfrm>
            <a:off x="461436" y="3035035"/>
            <a:ext cx="1499761" cy="2246769"/>
          </a:xfrm>
          <a:prstGeom prst="rect">
            <a:avLst/>
          </a:prstGeom>
          <a:noFill/>
        </p:spPr>
        <p:txBody>
          <a:bodyPr wrap="square" rtlCol="0">
            <a:spAutoFit/>
          </a:bodyPr>
          <a:lstStyle/>
          <a:p>
            <a:pPr algn="ctr"/>
            <a:r>
              <a:rPr lang="en-US" sz="1400" dirty="0" smtClean="0"/>
              <a:t>Apoapse Parameters</a:t>
            </a:r>
          </a:p>
          <a:p>
            <a:pPr algn="ctr"/>
            <a:r>
              <a:rPr lang="en-US" sz="1400" dirty="0" smtClean="0"/>
              <a:t>Periapse Parameters</a:t>
            </a:r>
          </a:p>
          <a:p>
            <a:pPr algn="ctr"/>
            <a:r>
              <a:rPr lang="en-US" sz="1400" dirty="0" smtClean="0"/>
              <a:t>Orbital inclination</a:t>
            </a:r>
          </a:p>
          <a:p>
            <a:pPr algn="ctr"/>
            <a:r>
              <a:rPr lang="en-US" sz="1400" dirty="0" smtClean="0"/>
              <a:t>Ring Plane Crossings</a:t>
            </a:r>
          </a:p>
          <a:p>
            <a:pPr algn="ctr"/>
            <a:r>
              <a:rPr lang="en-US" sz="1400" dirty="0" smtClean="0"/>
              <a:t>Dust Hazards</a:t>
            </a:r>
          </a:p>
          <a:p>
            <a:pPr algn="ctr"/>
            <a:r>
              <a:rPr lang="en-US" sz="1400" dirty="0" smtClean="0"/>
              <a:t>Occultations </a:t>
            </a:r>
          </a:p>
          <a:p>
            <a:pPr algn="ctr"/>
            <a:r>
              <a:rPr lang="en-US" sz="1400" dirty="0" smtClean="0"/>
              <a:t>Tour Plan(s)</a:t>
            </a:r>
            <a:endParaRPr lang="en-US" sz="1400" dirty="0"/>
          </a:p>
        </p:txBody>
      </p:sp>
      <p:sp>
        <p:nvSpPr>
          <p:cNvPr id="28" name="TextBox 27"/>
          <p:cNvSpPr txBox="1"/>
          <p:nvPr/>
        </p:nvSpPr>
        <p:spPr>
          <a:xfrm>
            <a:off x="1225962" y="6195223"/>
            <a:ext cx="1909372" cy="954107"/>
          </a:xfrm>
          <a:prstGeom prst="rect">
            <a:avLst/>
          </a:prstGeom>
          <a:noFill/>
        </p:spPr>
        <p:txBody>
          <a:bodyPr wrap="none" rtlCol="0">
            <a:spAutoFit/>
          </a:bodyPr>
          <a:lstStyle/>
          <a:p>
            <a:pPr algn="ctr"/>
            <a:r>
              <a:rPr lang="en-US" sz="1400" dirty="0" smtClean="0"/>
              <a:t>Instrument Information</a:t>
            </a:r>
          </a:p>
          <a:p>
            <a:pPr algn="ctr"/>
            <a:r>
              <a:rPr lang="en-US" sz="1400" dirty="0" smtClean="0"/>
              <a:t>Users’ Guide</a:t>
            </a:r>
          </a:p>
          <a:p>
            <a:pPr algn="ctr"/>
            <a:r>
              <a:rPr lang="en-US" sz="1400" dirty="0" smtClean="0"/>
              <a:t>SIS</a:t>
            </a:r>
          </a:p>
          <a:p>
            <a:pPr algn="ctr"/>
            <a:r>
              <a:rPr lang="en-US" sz="1400" dirty="0" smtClean="0"/>
              <a:t>Etc.</a:t>
            </a:r>
          </a:p>
        </p:txBody>
      </p:sp>
      <p:sp>
        <p:nvSpPr>
          <p:cNvPr id="29" name="Down Arrow 28"/>
          <p:cNvSpPr/>
          <p:nvPr/>
        </p:nvSpPr>
        <p:spPr>
          <a:xfrm>
            <a:off x="5585933" y="4569546"/>
            <a:ext cx="102967" cy="266866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0" name="Down Arrow 29"/>
          <p:cNvSpPr/>
          <p:nvPr/>
        </p:nvSpPr>
        <p:spPr>
          <a:xfrm flipH="1">
            <a:off x="3822815" y="6000509"/>
            <a:ext cx="90334" cy="91275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1" name="Down Arrow 30"/>
          <p:cNvSpPr/>
          <p:nvPr/>
        </p:nvSpPr>
        <p:spPr>
          <a:xfrm flipH="1">
            <a:off x="3822814" y="4399335"/>
            <a:ext cx="90335" cy="512576"/>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2" name="Down Arrow 31"/>
          <p:cNvSpPr/>
          <p:nvPr/>
        </p:nvSpPr>
        <p:spPr>
          <a:xfrm>
            <a:off x="3681385" y="2790626"/>
            <a:ext cx="93470" cy="242297"/>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3" name="Down Arrow 32"/>
          <p:cNvSpPr/>
          <p:nvPr/>
        </p:nvSpPr>
        <p:spPr>
          <a:xfrm>
            <a:off x="5585932" y="2914675"/>
            <a:ext cx="102968" cy="155260"/>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4" name="TextBox 33"/>
          <p:cNvSpPr txBox="1"/>
          <p:nvPr/>
        </p:nvSpPr>
        <p:spPr>
          <a:xfrm>
            <a:off x="3054376" y="3069936"/>
            <a:ext cx="1088922" cy="1169551"/>
          </a:xfrm>
          <a:prstGeom prst="rect">
            <a:avLst/>
          </a:prstGeom>
          <a:noFill/>
        </p:spPr>
        <p:txBody>
          <a:bodyPr wrap="square" rtlCol="0">
            <a:spAutoFit/>
          </a:bodyPr>
          <a:lstStyle/>
          <a:p>
            <a:pPr algn="ctr"/>
            <a:r>
              <a:rPr lang="en-US" sz="1400" dirty="0" smtClean="0"/>
              <a:t>Saturn</a:t>
            </a:r>
          </a:p>
          <a:p>
            <a:pPr algn="ctr"/>
            <a:r>
              <a:rPr lang="en-US" sz="1400" dirty="0" smtClean="0"/>
              <a:t>Rings</a:t>
            </a:r>
          </a:p>
          <a:p>
            <a:pPr algn="ctr"/>
            <a:r>
              <a:rPr lang="en-US" sz="1400" dirty="0" smtClean="0"/>
              <a:t>Icy Satellites</a:t>
            </a:r>
          </a:p>
          <a:p>
            <a:pPr algn="ctr"/>
            <a:r>
              <a:rPr lang="en-US" sz="1400" dirty="0" smtClean="0"/>
              <a:t>Rocks</a:t>
            </a:r>
          </a:p>
          <a:p>
            <a:pPr algn="ctr"/>
            <a:r>
              <a:rPr lang="en-US" sz="1400" dirty="0" smtClean="0"/>
              <a:t>Titan </a:t>
            </a:r>
            <a:endParaRPr lang="en-US" sz="1400" dirty="0"/>
          </a:p>
        </p:txBody>
      </p:sp>
      <p:sp>
        <p:nvSpPr>
          <p:cNvPr id="35" name="TextBox 34"/>
          <p:cNvSpPr txBox="1"/>
          <p:nvPr/>
        </p:nvSpPr>
        <p:spPr>
          <a:xfrm>
            <a:off x="3237225" y="4948378"/>
            <a:ext cx="2128028" cy="1015663"/>
          </a:xfrm>
          <a:prstGeom prst="rect">
            <a:avLst/>
          </a:prstGeom>
          <a:noFill/>
        </p:spPr>
        <p:txBody>
          <a:bodyPr wrap="square" rtlCol="0">
            <a:spAutoFit/>
          </a:bodyPr>
          <a:lstStyle/>
          <a:p>
            <a:pPr algn="ctr"/>
            <a:r>
              <a:rPr lang="en-US" sz="1200" dirty="0" smtClean="0"/>
              <a:t>Targeted &amp; Nontargeted Flybys</a:t>
            </a:r>
          </a:p>
          <a:p>
            <a:pPr algn="ctr"/>
            <a:r>
              <a:rPr lang="en-US" sz="1200" dirty="0" smtClean="0"/>
              <a:t>Occultations </a:t>
            </a:r>
          </a:p>
          <a:p>
            <a:pPr algn="ctr"/>
            <a:r>
              <a:rPr lang="en-US" sz="1200" dirty="0" smtClean="0"/>
              <a:t>Planning sheets</a:t>
            </a:r>
          </a:p>
          <a:p>
            <a:pPr algn="ctr"/>
            <a:r>
              <a:rPr lang="en-US" sz="1200" dirty="0" smtClean="0"/>
              <a:t>Instruments used</a:t>
            </a:r>
          </a:p>
          <a:p>
            <a:r>
              <a:rPr lang="en-US" sz="1200" dirty="0" smtClean="0"/>
              <a:t> </a:t>
            </a:r>
            <a:endParaRPr lang="en-US" sz="1200" dirty="0"/>
          </a:p>
        </p:txBody>
      </p:sp>
      <p:sp>
        <p:nvSpPr>
          <p:cNvPr id="36" name="TextBox 35"/>
          <p:cNvSpPr txBox="1"/>
          <p:nvPr/>
        </p:nvSpPr>
        <p:spPr>
          <a:xfrm>
            <a:off x="4364142" y="3228456"/>
            <a:ext cx="2493858" cy="1169551"/>
          </a:xfrm>
          <a:prstGeom prst="rect">
            <a:avLst/>
          </a:prstGeom>
          <a:noFill/>
        </p:spPr>
        <p:txBody>
          <a:bodyPr wrap="square" rtlCol="0">
            <a:spAutoFit/>
          </a:bodyPr>
          <a:lstStyle/>
          <a:p>
            <a:r>
              <a:rPr lang="en-US" sz="1400" dirty="0" smtClean="0"/>
              <a:t>Bowshock and Magnetopause</a:t>
            </a:r>
          </a:p>
          <a:p>
            <a:r>
              <a:rPr lang="en-US" sz="1400" dirty="0" smtClean="0"/>
              <a:t>    Crossings</a:t>
            </a:r>
          </a:p>
          <a:p>
            <a:r>
              <a:rPr lang="en-US" sz="1400" dirty="0" smtClean="0"/>
              <a:t>Intervals when Cassini is</a:t>
            </a:r>
          </a:p>
          <a:p>
            <a:r>
              <a:rPr lang="en-US" sz="1400" dirty="0" smtClean="0"/>
              <a:t>     in the Magnetosphere</a:t>
            </a:r>
          </a:p>
          <a:p>
            <a:r>
              <a:rPr lang="en-US" sz="1400" dirty="0" smtClean="0"/>
              <a:t>Orbital Inclinations </a:t>
            </a:r>
            <a:endParaRPr lang="en-US" sz="1400" dirty="0"/>
          </a:p>
        </p:txBody>
      </p:sp>
      <p:sp>
        <p:nvSpPr>
          <p:cNvPr id="37" name="Right Arrow 36"/>
          <p:cNvSpPr/>
          <p:nvPr/>
        </p:nvSpPr>
        <p:spPr>
          <a:xfrm flipV="1">
            <a:off x="361587" y="6926240"/>
            <a:ext cx="864376" cy="184737"/>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Left Arrow 37"/>
          <p:cNvSpPr/>
          <p:nvPr/>
        </p:nvSpPr>
        <p:spPr>
          <a:xfrm>
            <a:off x="1225963" y="1819480"/>
            <a:ext cx="4448921" cy="14134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Left Arrow 38"/>
          <p:cNvSpPr/>
          <p:nvPr/>
        </p:nvSpPr>
        <p:spPr>
          <a:xfrm>
            <a:off x="3054376" y="6784891"/>
            <a:ext cx="8491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0" name="Left Arrow 39"/>
          <p:cNvSpPr/>
          <p:nvPr/>
        </p:nvSpPr>
        <p:spPr>
          <a:xfrm>
            <a:off x="361586" y="1274350"/>
            <a:ext cx="849731" cy="168215"/>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1" name="Left Arrow 40"/>
          <p:cNvSpPr/>
          <p:nvPr/>
        </p:nvSpPr>
        <p:spPr>
          <a:xfrm>
            <a:off x="3054375" y="7110979"/>
            <a:ext cx="26076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2" name="TextBox 41"/>
          <p:cNvSpPr txBox="1"/>
          <p:nvPr/>
        </p:nvSpPr>
        <p:spPr>
          <a:xfrm>
            <a:off x="1325616" y="7992734"/>
            <a:ext cx="2557110" cy="615553"/>
          </a:xfrm>
          <a:prstGeom prst="rect">
            <a:avLst/>
          </a:prstGeom>
          <a:noFill/>
        </p:spPr>
        <p:txBody>
          <a:bodyPr wrap="none" rtlCol="0">
            <a:spAutoFit/>
          </a:bodyPr>
          <a:lstStyle/>
          <a:p>
            <a:r>
              <a:rPr lang="en-US" sz="1600" dirty="0" smtClean="0"/>
              <a:t>Access to Nodes &amp; Data Sets</a:t>
            </a:r>
          </a:p>
          <a:p>
            <a:endParaRPr lang="en-US" dirty="0"/>
          </a:p>
        </p:txBody>
      </p:sp>
      <p:sp>
        <p:nvSpPr>
          <p:cNvPr id="43" name="Down Arrow 42"/>
          <p:cNvSpPr/>
          <p:nvPr/>
        </p:nvSpPr>
        <p:spPr>
          <a:xfrm>
            <a:off x="2311175" y="7459693"/>
            <a:ext cx="149434" cy="53304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4" name="Down Arrow 43"/>
          <p:cNvSpPr/>
          <p:nvPr/>
        </p:nvSpPr>
        <p:spPr>
          <a:xfrm>
            <a:off x="953821" y="5504838"/>
            <a:ext cx="111689" cy="116743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6" name="Right Arrow 45"/>
          <p:cNvSpPr/>
          <p:nvPr/>
        </p:nvSpPr>
        <p:spPr>
          <a:xfrm flipV="1">
            <a:off x="953820" y="6559662"/>
            <a:ext cx="272142" cy="112615"/>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Tree>
    <p:extLst>
      <p:ext uri="{BB962C8B-B14F-4D97-AF65-F5344CB8AC3E}">
        <p14:creationId xmlns:p14="http://schemas.microsoft.com/office/powerpoint/2010/main" val="39250701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111" t="10686" r="3333" b="56104"/>
          <a:stretch>
            <a:fillRect/>
          </a:stretch>
        </p:blipFill>
        <p:spPr>
          <a:xfrm>
            <a:off x="222600" y="744244"/>
            <a:ext cx="6389888" cy="1847163"/>
          </a:xfrm>
          <a:prstGeom prst="rect">
            <a:avLst/>
          </a:prstGeom>
        </p:spPr>
      </p:pic>
      <p:sp>
        <p:nvSpPr>
          <p:cNvPr id="4" name="TextBox 3"/>
          <p:cNvSpPr txBox="1"/>
          <p:nvPr/>
        </p:nvSpPr>
        <p:spPr>
          <a:xfrm>
            <a:off x="1532003" y="288054"/>
            <a:ext cx="3724096" cy="646331"/>
          </a:xfrm>
          <a:prstGeom prst="rect">
            <a:avLst/>
          </a:prstGeom>
          <a:noFill/>
        </p:spPr>
        <p:txBody>
          <a:bodyPr wrap="none" rtlCol="0">
            <a:spAutoFit/>
          </a:bodyPr>
          <a:lstStyle/>
          <a:p>
            <a:r>
              <a:rPr lang="en-US" b="1" dirty="0"/>
              <a:t>Welcome to the Cassini Archive Page</a:t>
            </a:r>
            <a:endParaRPr lang="en-US" dirty="0"/>
          </a:p>
          <a:p>
            <a:endParaRPr lang="en-US" dirty="0"/>
          </a:p>
        </p:txBody>
      </p:sp>
      <p:sp>
        <p:nvSpPr>
          <p:cNvPr id="5" name="TextBox 4"/>
          <p:cNvSpPr txBox="1"/>
          <p:nvPr/>
        </p:nvSpPr>
        <p:spPr>
          <a:xfrm>
            <a:off x="427714" y="2591407"/>
            <a:ext cx="5970879" cy="4370428"/>
          </a:xfrm>
          <a:prstGeom prst="rect">
            <a:avLst/>
          </a:prstGeom>
          <a:noFill/>
        </p:spPr>
        <p:txBody>
          <a:bodyPr wrap="square" rtlCol="0">
            <a:spAutoFit/>
          </a:bodyPr>
          <a:lstStyle/>
          <a:p>
            <a:r>
              <a:rPr lang="en-US" sz="1000" dirty="0"/>
              <a:t>Cassini data are delivered to the PDS 9-12 months after acquisition and are delivered every three months. PDS must validate those data before they are considered certified. This may result in a delay between the time when Cassini delivers data and the time when PDS makes the data available. Alternately, PDS may choose to put data online while they are being validated, stating that they are not certified. PDS urges caution when using any data that have been released by the PDS for less than three months. </a:t>
            </a:r>
          </a:p>
          <a:p>
            <a:r>
              <a:rPr lang="en-US" dirty="0"/>
              <a:t> </a:t>
            </a:r>
          </a:p>
          <a:p>
            <a:r>
              <a:rPr lang="en-US" b="1" dirty="0"/>
              <a:t>Organization of The Cassini Mission. </a:t>
            </a:r>
            <a:r>
              <a:rPr lang="en-US" dirty="0"/>
              <a:t>The mission is divided into 4 phases: the Cruise Phase (including the </a:t>
            </a:r>
            <a:r>
              <a:rPr lang="en-US" dirty="0">
                <a:solidFill>
                  <a:srgbClr val="0000FF"/>
                </a:solidFill>
              </a:rPr>
              <a:t>Jupiter Flyby </a:t>
            </a:r>
            <a:r>
              <a:rPr lang="en-US" dirty="0"/>
              <a:t>Dec 2000-Jan 2001), the Prime Mission, the Equinox Mission and the Solstice Mission. Data from all phases are stored sequentially in the PDS. Tables of times of</a:t>
            </a:r>
            <a:r>
              <a:rPr lang="en-US" dirty="0" smtClean="0"/>
              <a:t> </a:t>
            </a:r>
            <a:r>
              <a:rPr lang="en-US" sz="2400" dirty="0" err="1" smtClean="0">
                <a:solidFill>
                  <a:srgbClr val="0000FF"/>
                </a:solidFill>
              </a:rPr>
              <a:t>apoapses</a:t>
            </a:r>
            <a:r>
              <a:rPr lang="en-US" sz="2400" dirty="0" smtClean="0"/>
              <a:t> </a:t>
            </a:r>
            <a:r>
              <a:rPr lang="en-US" dirty="0" smtClean="0"/>
              <a:t>and </a:t>
            </a:r>
            <a:r>
              <a:rPr lang="en-US" dirty="0" err="1">
                <a:solidFill>
                  <a:srgbClr val="0000FF"/>
                </a:solidFill>
              </a:rPr>
              <a:t>periapses</a:t>
            </a:r>
            <a:r>
              <a:rPr lang="en-US" dirty="0"/>
              <a:t>,</a:t>
            </a:r>
            <a:r>
              <a:rPr lang="en-US" dirty="0">
                <a:solidFill>
                  <a:srgbClr val="0000FF"/>
                </a:solidFill>
              </a:rPr>
              <a:t> </a:t>
            </a:r>
            <a:r>
              <a:rPr lang="en-US" sz="2400" dirty="0">
                <a:solidFill>
                  <a:srgbClr val="0000FF"/>
                </a:solidFill>
              </a:rPr>
              <a:t>inclination</a:t>
            </a:r>
            <a:r>
              <a:rPr lang="en-US" dirty="0">
                <a:solidFill>
                  <a:srgbClr val="0000FF"/>
                </a:solidFill>
              </a:rPr>
              <a:t> </a:t>
            </a:r>
            <a:r>
              <a:rPr lang="en-US" dirty="0"/>
              <a:t>plots, times of </a:t>
            </a:r>
            <a:r>
              <a:rPr lang="en-US" dirty="0">
                <a:solidFill>
                  <a:srgbClr val="0000FF"/>
                </a:solidFill>
              </a:rPr>
              <a:t>ring-plane </a:t>
            </a:r>
            <a:r>
              <a:rPr lang="en-US" dirty="0"/>
              <a:t>crossings, dust </a:t>
            </a:r>
            <a:r>
              <a:rPr lang="en-US" dirty="0">
                <a:solidFill>
                  <a:srgbClr val="0000FF"/>
                </a:solidFill>
              </a:rPr>
              <a:t>hazards</a:t>
            </a:r>
            <a:r>
              <a:rPr lang="en-US" dirty="0"/>
              <a:t> and dust crossings, Sun and Earth </a:t>
            </a:r>
            <a:r>
              <a:rPr lang="en-US" dirty="0" err="1"/>
              <a:t>occultations</a:t>
            </a:r>
            <a:r>
              <a:rPr lang="en-US" dirty="0"/>
              <a:t> for </a:t>
            </a:r>
            <a:r>
              <a:rPr lang="en-US" dirty="0">
                <a:solidFill>
                  <a:srgbClr val="0000FF"/>
                </a:solidFill>
              </a:rPr>
              <a:t>Saturn, Rings, Titan </a:t>
            </a:r>
            <a:r>
              <a:rPr lang="en-US" dirty="0"/>
              <a:t>and </a:t>
            </a:r>
            <a:r>
              <a:rPr lang="en-US" dirty="0" err="1">
                <a:solidFill>
                  <a:srgbClr val="0000FF"/>
                </a:solidFill>
              </a:rPr>
              <a:t>Enceladus</a:t>
            </a:r>
            <a:r>
              <a:rPr lang="en-US" dirty="0">
                <a:solidFill>
                  <a:srgbClr val="0000FF"/>
                </a:solidFill>
              </a:rPr>
              <a:t> </a:t>
            </a:r>
            <a:r>
              <a:rPr lang="en-US" dirty="0"/>
              <a:t>and times of</a:t>
            </a:r>
            <a:r>
              <a:rPr lang="en-US" dirty="0">
                <a:solidFill>
                  <a:srgbClr val="0000FF"/>
                </a:solidFill>
              </a:rPr>
              <a:t> conjunction </a:t>
            </a:r>
            <a:r>
              <a:rPr lang="en-US" dirty="0"/>
              <a:t>will help you scope the mission. </a:t>
            </a:r>
          </a:p>
          <a:p>
            <a:r>
              <a:rPr lang="en-US" dirty="0"/>
              <a:t> </a:t>
            </a:r>
            <a:endParaRPr lang="en-US" dirty="0" smtClean="0"/>
          </a:p>
          <a:p>
            <a:endParaRPr lang="en-US" dirty="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432104" y="379705"/>
          <a:ext cx="5944691" cy="8399463"/>
        </p:xfrm>
        <a:graphic>
          <a:graphicData uri="http://schemas.openxmlformats.org/presentationml/2006/ole">
            <mc:AlternateContent xmlns:mc="http://schemas.openxmlformats.org/markup-compatibility/2006">
              <mc:Choice xmlns:v="urn:schemas-microsoft-com:vml" Requires="v">
                <p:oleObj spid="_x0000_s2055" name="Worksheet" r:id="rId3" imgW="5105400" imgH="7213600" progId="Excel.Sheet.12">
                  <p:embed/>
                </p:oleObj>
              </mc:Choice>
              <mc:Fallback>
                <p:oleObj name="Worksheet" r:id="rId3" imgW="5105400" imgH="721360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04" y="379705"/>
                        <a:ext cx="5944691" cy="839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quinox Mission Inclination Profile.pdf"/>
          <p:cNvPicPr>
            <a:picLocks noChangeAspect="1"/>
          </p:cNvPicPr>
          <p:nvPr/>
        </p:nvPicPr>
        <p:blipFill>
          <a:blip r:embed="rId2"/>
          <a:srcRect l="12792" t="11952" r="11026" b="9969"/>
          <a:stretch>
            <a:fillRect/>
          </a:stretch>
        </p:blipFill>
        <p:spPr>
          <a:xfrm>
            <a:off x="228152" y="1649752"/>
            <a:ext cx="6629849" cy="5250393"/>
          </a:xfrm>
          <a:prstGeom prst="rect">
            <a:avLst/>
          </a:prstGeom>
        </p:spPr>
      </p:pic>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sz="half" idx="10"/>
          </p:nvPr>
        </p:nvSpPr>
        <p:spPr/>
        <p:txBody>
          <a:bodyPr/>
          <a:lstStyle/>
          <a:p>
            <a:r>
              <a:rPr lang="en-US" dirty="0" smtClean="0"/>
              <a:t>3/27/12</a:t>
            </a:r>
            <a:endParaRPr lang="en-US" dirty="0"/>
          </a:p>
        </p:txBody>
      </p:sp>
      <p:sp>
        <p:nvSpPr>
          <p:cNvPr id="14" name="Footer Placeholder 13"/>
          <p:cNvSpPr>
            <a:spLocks noGrp="1"/>
          </p:cNvSpPr>
          <p:nvPr>
            <p:ph type="ftr" sz="quarter" idx="11"/>
          </p:nvPr>
        </p:nvSpPr>
        <p:spPr/>
        <p:txBody>
          <a:bodyPr/>
          <a:lstStyle/>
          <a:p>
            <a:r>
              <a:rPr lang="en-US" dirty="0" smtClean="0"/>
              <a:t>PDS MC ATMOS Report</a:t>
            </a:r>
            <a:endParaRPr lang="en-US" dirty="0"/>
          </a:p>
        </p:txBody>
      </p:sp>
      <p:sp>
        <p:nvSpPr>
          <p:cNvPr id="15" name="Slide Number Placeholder 14"/>
          <p:cNvSpPr>
            <a:spLocks noGrp="1"/>
          </p:cNvSpPr>
          <p:nvPr>
            <p:ph type="sldNum" sz="quarter" idx="12"/>
          </p:nvPr>
        </p:nvSpPr>
        <p:spPr/>
        <p:txBody>
          <a:bodyPr/>
          <a:lstStyle/>
          <a:p>
            <a:fld id="{5402D54D-4DF1-FF4A-847E-BECA27DC3385}" type="slidenum">
              <a:rPr lang="en-US" smtClean="0"/>
              <a:t>2</a:t>
            </a:fld>
            <a:endParaRPr lang="en-US" dirty="0"/>
          </a:p>
        </p:txBody>
      </p:sp>
      <p:sp>
        <p:nvSpPr>
          <p:cNvPr id="2" name="TextBox 1"/>
          <p:cNvSpPr txBox="1"/>
          <p:nvPr/>
        </p:nvSpPr>
        <p:spPr>
          <a:xfrm>
            <a:off x="193063" y="596773"/>
            <a:ext cx="6195927" cy="584776"/>
          </a:xfrm>
          <a:prstGeom prst="rect">
            <a:avLst/>
          </a:prstGeom>
          <a:noFill/>
        </p:spPr>
        <p:txBody>
          <a:bodyPr wrap="none" rtlCol="0">
            <a:spAutoFit/>
          </a:bodyPr>
          <a:lstStyle/>
          <a:p>
            <a:r>
              <a:rPr lang="en-US" sz="3200" dirty="0" smtClean="0">
                <a:solidFill>
                  <a:srgbClr val="000090"/>
                </a:solidFill>
              </a:rPr>
              <a:t>Activities of Interest to Other Nodes </a:t>
            </a:r>
            <a:endParaRPr lang="en-US" sz="3200" dirty="0">
              <a:solidFill>
                <a:srgbClr val="000090"/>
              </a:solidFill>
            </a:endParaRPr>
          </a:p>
        </p:txBody>
      </p:sp>
      <p:sp>
        <p:nvSpPr>
          <p:cNvPr id="3" name="TextBox 2"/>
          <p:cNvSpPr txBox="1"/>
          <p:nvPr/>
        </p:nvSpPr>
        <p:spPr>
          <a:xfrm>
            <a:off x="692489" y="1579018"/>
            <a:ext cx="5356494" cy="5309145"/>
          </a:xfrm>
          <a:prstGeom prst="rect">
            <a:avLst/>
          </a:prstGeom>
          <a:noFill/>
        </p:spPr>
        <p:txBody>
          <a:bodyPr wrap="square" rtlCol="0">
            <a:spAutoFit/>
          </a:bodyPr>
          <a:lstStyle/>
          <a:p>
            <a:pPr indent="-457200">
              <a:spcAft>
                <a:spcPts val="1800"/>
              </a:spcAft>
            </a:pPr>
            <a:r>
              <a:rPr lang="en-US" sz="2400" dirty="0" smtClean="0"/>
              <a:t>Transfer of data to NSSDC and the San Diego Super    Computer Center</a:t>
            </a:r>
          </a:p>
          <a:p>
            <a:pPr indent="-457200">
              <a:spcAft>
                <a:spcPts val="1800"/>
              </a:spcAft>
            </a:pPr>
            <a:r>
              <a:rPr lang="en-US" sz="2400" dirty="0" smtClean="0"/>
              <a:t>Completion of PDS Galileo and Cassini Jupiter data sets</a:t>
            </a:r>
          </a:p>
          <a:p>
            <a:pPr indent="-457200">
              <a:spcAft>
                <a:spcPts val="1800"/>
              </a:spcAft>
            </a:pPr>
            <a:r>
              <a:rPr lang="en-US" sz="2400" dirty="0" smtClean="0"/>
              <a:t>Mars </a:t>
            </a:r>
            <a:r>
              <a:rPr lang="en-US" sz="2400" dirty="0"/>
              <a:t>activity  </a:t>
            </a:r>
            <a:r>
              <a:rPr lang="en-US" sz="2400" dirty="0" smtClean="0"/>
              <a:t>– Tie off of older Mars data sets – Retrieve atmospheric profiles from MRO radio science data</a:t>
            </a:r>
          </a:p>
          <a:p>
            <a:pPr indent="-457200">
              <a:spcAft>
                <a:spcPts val="1800"/>
              </a:spcAft>
            </a:pPr>
            <a:r>
              <a:rPr lang="en-US" sz="2400" dirty="0" smtClean="0"/>
              <a:t>The need for bundling</a:t>
            </a:r>
          </a:p>
          <a:p>
            <a:pPr indent="-457200">
              <a:spcAft>
                <a:spcPts val="1800"/>
              </a:spcAft>
            </a:pPr>
            <a:r>
              <a:rPr lang="en-US" sz="2400" dirty="0" smtClean="0"/>
              <a:t>Development for LADEE and MAVEN ( see Lyle’s presentation)</a:t>
            </a:r>
          </a:p>
          <a:p>
            <a:pPr indent="-457200">
              <a:spcAft>
                <a:spcPts val="1800"/>
              </a:spcAft>
            </a:pPr>
            <a:r>
              <a:rPr lang="en-US" sz="2400" dirty="0" smtClean="0"/>
              <a:t>Improving Cassini Data Access  </a:t>
            </a:r>
            <a:endParaRPr lang="en-US" sz="2400" dirty="0"/>
          </a:p>
        </p:txBody>
      </p:sp>
    </p:spTree>
    <p:extLst>
      <p:ext uri="{BB962C8B-B14F-4D97-AF65-F5344CB8AC3E}">
        <p14:creationId xmlns:p14="http://schemas.microsoft.com/office/powerpoint/2010/main" val="17789249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25618" y="7992732"/>
            <a:ext cx="2667850" cy="58682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1211316" y="5926055"/>
            <a:ext cx="1843060" cy="153678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3237224" y="4911910"/>
            <a:ext cx="2253834" cy="10885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4364142" y="3104835"/>
            <a:ext cx="2332318" cy="146471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3054376" y="3069935"/>
            <a:ext cx="1088922" cy="13293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480799" y="3035033"/>
            <a:ext cx="1437152" cy="24211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57737" y="2353518"/>
            <a:ext cx="1602322" cy="51874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2942435" y="2353517"/>
            <a:ext cx="1421707" cy="480617"/>
          </a:xfrm>
          <a:prstGeom prst="rect">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02692" y="2369015"/>
            <a:ext cx="1845060" cy="4237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1225962" y="1159655"/>
            <a:ext cx="1234646" cy="2896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2440117" y="427158"/>
            <a:ext cx="2238126" cy="59003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own Arrow 3"/>
          <p:cNvSpPr/>
          <p:nvPr/>
        </p:nvSpPr>
        <p:spPr>
          <a:xfrm>
            <a:off x="3301875" y="1021983"/>
            <a:ext cx="125806" cy="82698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8" name="TextBox 7"/>
          <p:cNvSpPr txBox="1"/>
          <p:nvPr/>
        </p:nvSpPr>
        <p:spPr>
          <a:xfrm>
            <a:off x="2440117" y="427157"/>
            <a:ext cx="2225364" cy="400110"/>
          </a:xfrm>
          <a:prstGeom prst="rect">
            <a:avLst/>
          </a:prstGeom>
          <a:noFill/>
        </p:spPr>
        <p:txBody>
          <a:bodyPr wrap="none" rtlCol="0">
            <a:spAutoFit/>
          </a:bodyPr>
          <a:lstStyle/>
          <a:p>
            <a:r>
              <a:rPr lang="en-US" sz="2000" dirty="0" smtClean="0"/>
              <a:t>Welcome to Cassini </a:t>
            </a:r>
            <a:endParaRPr lang="en-US" sz="2000" dirty="0"/>
          </a:p>
        </p:txBody>
      </p:sp>
      <p:sp>
        <p:nvSpPr>
          <p:cNvPr id="11" name="Left Arrow 10"/>
          <p:cNvSpPr/>
          <p:nvPr/>
        </p:nvSpPr>
        <p:spPr>
          <a:xfrm>
            <a:off x="2460609" y="1267636"/>
            <a:ext cx="902284" cy="17492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2" name="TextBox 11"/>
          <p:cNvSpPr txBox="1"/>
          <p:nvPr/>
        </p:nvSpPr>
        <p:spPr>
          <a:xfrm>
            <a:off x="1211316" y="1079946"/>
            <a:ext cx="1236436" cy="338554"/>
          </a:xfrm>
          <a:prstGeom prst="rect">
            <a:avLst/>
          </a:prstGeom>
          <a:noFill/>
        </p:spPr>
        <p:txBody>
          <a:bodyPr wrap="none" rtlCol="0">
            <a:spAutoFit/>
          </a:bodyPr>
          <a:lstStyle/>
          <a:p>
            <a:r>
              <a:rPr lang="en-US" sz="1600" dirty="0" smtClean="0"/>
              <a:t>Jupiter Flyby</a:t>
            </a:r>
            <a:endParaRPr lang="en-US" sz="1600" dirty="0"/>
          </a:p>
        </p:txBody>
      </p:sp>
      <p:sp>
        <p:nvSpPr>
          <p:cNvPr id="18" name="Down Arrow 17"/>
          <p:cNvSpPr/>
          <p:nvPr/>
        </p:nvSpPr>
        <p:spPr>
          <a:xfrm>
            <a:off x="1211316" y="1916408"/>
            <a:ext cx="114300" cy="437109"/>
          </a:xfrm>
          <a:prstGeom prst="downArrow">
            <a:avLst>
              <a:gd name="adj1" fmla="val 50000"/>
              <a:gd name="adj2" fmla="val 42492"/>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19" name="Down Arrow 18"/>
          <p:cNvSpPr/>
          <p:nvPr/>
        </p:nvSpPr>
        <p:spPr>
          <a:xfrm>
            <a:off x="361586" y="1442564"/>
            <a:ext cx="97013" cy="5668413"/>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0" name="Down Arrow 19"/>
          <p:cNvSpPr/>
          <p:nvPr/>
        </p:nvSpPr>
        <p:spPr>
          <a:xfrm flipH="1">
            <a:off x="3685208" y="1960832"/>
            <a:ext cx="89647" cy="43080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1" name="Down Arrow 20"/>
          <p:cNvSpPr/>
          <p:nvPr/>
        </p:nvSpPr>
        <p:spPr>
          <a:xfrm flipH="1">
            <a:off x="1211316" y="2790625"/>
            <a:ext cx="114300" cy="244408"/>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2" name="Down Arrow 21"/>
          <p:cNvSpPr/>
          <p:nvPr/>
        </p:nvSpPr>
        <p:spPr>
          <a:xfrm flipH="1">
            <a:off x="5585934" y="1941400"/>
            <a:ext cx="102967" cy="456539"/>
          </a:xfrm>
          <a:prstGeom prst="downArrow">
            <a:avLst>
              <a:gd name="adj1" fmla="val 50000"/>
              <a:gd name="adj2" fmla="val 46246"/>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3" name="Down Arrow 22"/>
          <p:cNvSpPr/>
          <p:nvPr/>
        </p:nvSpPr>
        <p:spPr>
          <a:xfrm flipH="1">
            <a:off x="2636601" y="1960832"/>
            <a:ext cx="149434" cy="396522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4" name="TextBox 23"/>
          <p:cNvSpPr txBox="1"/>
          <p:nvPr/>
        </p:nvSpPr>
        <p:spPr>
          <a:xfrm>
            <a:off x="575736" y="2404115"/>
            <a:ext cx="1830376" cy="338554"/>
          </a:xfrm>
          <a:prstGeom prst="rect">
            <a:avLst/>
          </a:prstGeom>
          <a:noFill/>
        </p:spPr>
        <p:txBody>
          <a:bodyPr wrap="square" rtlCol="0">
            <a:spAutoFit/>
          </a:bodyPr>
          <a:lstStyle/>
          <a:p>
            <a:pPr algn="ctr"/>
            <a:r>
              <a:rPr lang="en-US" sz="1600" dirty="0" smtClean="0"/>
              <a:t>Mission Definition</a:t>
            </a:r>
          </a:p>
        </p:txBody>
      </p:sp>
      <p:sp>
        <p:nvSpPr>
          <p:cNvPr id="25" name="TextBox 24"/>
          <p:cNvSpPr txBox="1"/>
          <p:nvPr/>
        </p:nvSpPr>
        <p:spPr>
          <a:xfrm>
            <a:off x="2942660" y="2397938"/>
            <a:ext cx="1421483" cy="338554"/>
          </a:xfrm>
          <a:prstGeom prst="rect">
            <a:avLst/>
          </a:prstGeom>
          <a:noFill/>
        </p:spPr>
        <p:txBody>
          <a:bodyPr wrap="none" rtlCol="0">
            <a:spAutoFit/>
          </a:bodyPr>
          <a:lstStyle/>
          <a:p>
            <a:r>
              <a:rPr lang="en-US" sz="1600" dirty="0" smtClean="0"/>
              <a:t>Specific Bodies</a:t>
            </a:r>
            <a:endParaRPr lang="en-US" sz="1600" dirty="0"/>
          </a:p>
        </p:txBody>
      </p:sp>
      <p:sp>
        <p:nvSpPr>
          <p:cNvPr id="26" name="TextBox 25"/>
          <p:cNvSpPr txBox="1"/>
          <p:nvPr/>
        </p:nvSpPr>
        <p:spPr>
          <a:xfrm>
            <a:off x="4957737" y="2404115"/>
            <a:ext cx="1602322" cy="338554"/>
          </a:xfrm>
          <a:prstGeom prst="rect">
            <a:avLst/>
          </a:prstGeom>
          <a:noFill/>
        </p:spPr>
        <p:txBody>
          <a:bodyPr wrap="none" rtlCol="0">
            <a:spAutoFit/>
          </a:bodyPr>
          <a:lstStyle/>
          <a:p>
            <a:r>
              <a:rPr lang="en-US" sz="1600" dirty="0" smtClean="0"/>
              <a:t>Fields &amp; Particles</a:t>
            </a:r>
            <a:endParaRPr lang="en-US" sz="1600" dirty="0"/>
          </a:p>
        </p:txBody>
      </p:sp>
      <p:sp>
        <p:nvSpPr>
          <p:cNvPr id="27" name="TextBox 26"/>
          <p:cNvSpPr txBox="1"/>
          <p:nvPr/>
        </p:nvSpPr>
        <p:spPr>
          <a:xfrm>
            <a:off x="461436" y="3035035"/>
            <a:ext cx="1499761" cy="2246769"/>
          </a:xfrm>
          <a:prstGeom prst="rect">
            <a:avLst/>
          </a:prstGeom>
          <a:noFill/>
        </p:spPr>
        <p:txBody>
          <a:bodyPr wrap="square" rtlCol="0">
            <a:spAutoFit/>
          </a:bodyPr>
          <a:lstStyle/>
          <a:p>
            <a:pPr algn="ctr"/>
            <a:r>
              <a:rPr lang="en-US" sz="1400" dirty="0" smtClean="0"/>
              <a:t>Apoapse Parameters</a:t>
            </a:r>
          </a:p>
          <a:p>
            <a:pPr algn="ctr"/>
            <a:r>
              <a:rPr lang="en-US" sz="1400" dirty="0" smtClean="0"/>
              <a:t>Periapse Parameters</a:t>
            </a:r>
          </a:p>
          <a:p>
            <a:pPr algn="ctr"/>
            <a:r>
              <a:rPr lang="en-US" sz="1400" dirty="0" smtClean="0"/>
              <a:t>Orbital inclination</a:t>
            </a:r>
          </a:p>
          <a:p>
            <a:pPr algn="ctr"/>
            <a:r>
              <a:rPr lang="en-US" sz="1400" dirty="0" smtClean="0"/>
              <a:t>Ring Plane Crossings</a:t>
            </a:r>
          </a:p>
          <a:p>
            <a:pPr algn="ctr"/>
            <a:r>
              <a:rPr lang="en-US" sz="1400" dirty="0" smtClean="0"/>
              <a:t>Dust Hazards</a:t>
            </a:r>
          </a:p>
          <a:p>
            <a:pPr algn="ctr"/>
            <a:r>
              <a:rPr lang="en-US" sz="1400" dirty="0" smtClean="0"/>
              <a:t>Occultations </a:t>
            </a:r>
          </a:p>
          <a:p>
            <a:pPr algn="ctr"/>
            <a:r>
              <a:rPr lang="en-US" sz="1400" dirty="0" smtClean="0"/>
              <a:t>Tour Plan(s)</a:t>
            </a:r>
            <a:endParaRPr lang="en-US" sz="1400" dirty="0"/>
          </a:p>
        </p:txBody>
      </p:sp>
      <p:sp>
        <p:nvSpPr>
          <p:cNvPr id="28" name="TextBox 27"/>
          <p:cNvSpPr txBox="1"/>
          <p:nvPr/>
        </p:nvSpPr>
        <p:spPr>
          <a:xfrm>
            <a:off x="1225962" y="6195223"/>
            <a:ext cx="1909372" cy="954107"/>
          </a:xfrm>
          <a:prstGeom prst="rect">
            <a:avLst/>
          </a:prstGeom>
          <a:noFill/>
        </p:spPr>
        <p:txBody>
          <a:bodyPr wrap="none" rtlCol="0">
            <a:spAutoFit/>
          </a:bodyPr>
          <a:lstStyle/>
          <a:p>
            <a:pPr algn="ctr"/>
            <a:r>
              <a:rPr lang="en-US" sz="1400" dirty="0" smtClean="0"/>
              <a:t>Instrument Information</a:t>
            </a:r>
          </a:p>
          <a:p>
            <a:pPr algn="ctr"/>
            <a:r>
              <a:rPr lang="en-US" sz="1400" dirty="0" smtClean="0"/>
              <a:t>Users’ Guide</a:t>
            </a:r>
          </a:p>
          <a:p>
            <a:pPr algn="ctr"/>
            <a:r>
              <a:rPr lang="en-US" sz="1400" dirty="0" smtClean="0"/>
              <a:t>SIS</a:t>
            </a:r>
          </a:p>
          <a:p>
            <a:pPr algn="ctr"/>
            <a:r>
              <a:rPr lang="en-US" sz="1400" dirty="0" smtClean="0"/>
              <a:t>Etc.</a:t>
            </a:r>
          </a:p>
        </p:txBody>
      </p:sp>
      <p:sp>
        <p:nvSpPr>
          <p:cNvPr id="29" name="Down Arrow 28"/>
          <p:cNvSpPr/>
          <p:nvPr/>
        </p:nvSpPr>
        <p:spPr>
          <a:xfrm>
            <a:off x="5585933" y="4569546"/>
            <a:ext cx="102967" cy="266866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0" name="Down Arrow 29"/>
          <p:cNvSpPr/>
          <p:nvPr/>
        </p:nvSpPr>
        <p:spPr>
          <a:xfrm flipH="1">
            <a:off x="3822815" y="6000509"/>
            <a:ext cx="90334" cy="91275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1" name="Down Arrow 30"/>
          <p:cNvSpPr/>
          <p:nvPr/>
        </p:nvSpPr>
        <p:spPr>
          <a:xfrm flipH="1">
            <a:off x="3822814" y="4399335"/>
            <a:ext cx="90335" cy="512576"/>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2" name="Down Arrow 31"/>
          <p:cNvSpPr/>
          <p:nvPr/>
        </p:nvSpPr>
        <p:spPr>
          <a:xfrm>
            <a:off x="3681385" y="2790626"/>
            <a:ext cx="93470" cy="242297"/>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3" name="Down Arrow 32"/>
          <p:cNvSpPr/>
          <p:nvPr/>
        </p:nvSpPr>
        <p:spPr>
          <a:xfrm>
            <a:off x="5585932" y="2914675"/>
            <a:ext cx="102968" cy="155260"/>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4" name="TextBox 33"/>
          <p:cNvSpPr txBox="1"/>
          <p:nvPr/>
        </p:nvSpPr>
        <p:spPr>
          <a:xfrm>
            <a:off x="3054376" y="3069936"/>
            <a:ext cx="1088922" cy="1169551"/>
          </a:xfrm>
          <a:prstGeom prst="rect">
            <a:avLst/>
          </a:prstGeom>
          <a:noFill/>
        </p:spPr>
        <p:txBody>
          <a:bodyPr wrap="square" rtlCol="0">
            <a:spAutoFit/>
          </a:bodyPr>
          <a:lstStyle/>
          <a:p>
            <a:pPr algn="ctr"/>
            <a:r>
              <a:rPr lang="en-US" sz="1400" dirty="0" smtClean="0"/>
              <a:t>Saturn</a:t>
            </a:r>
          </a:p>
          <a:p>
            <a:pPr algn="ctr"/>
            <a:r>
              <a:rPr lang="en-US" sz="1400" dirty="0" smtClean="0"/>
              <a:t>Rings</a:t>
            </a:r>
          </a:p>
          <a:p>
            <a:pPr algn="ctr"/>
            <a:r>
              <a:rPr lang="en-US" sz="1400" dirty="0" smtClean="0"/>
              <a:t>Icy Satellites</a:t>
            </a:r>
          </a:p>
          <a:p>
            <a:pPr algn="ctr"/>
            <a:r>
              <a:rPr lang="en-US" sz="1400" dirty="0" smtClean="0"/>
              <a:t>Rocks</a:t>
            </a:r>
          </a:p>
          <a:p>
            <a:pPr algn="ctr"/>
            <a:r>
              <a:rPr lang="en-US" sz="1400" dirty="0" smtClean="0"/>
              <a:t>Titan </a:t>
            </a:r>
            <a:endParaRPr lang="en-US" sz="1400" dirty="0"/>
          </a:p>
        </p:txBody>
      </p:sp>
      <p:sp>
        <p:nvSpPr>
          <p:cNvPr id="35" name="TextBox 34"/>
          <p:cNvSpPr txBox="1"/>
          <p:nvPr/>
        </p:nvSpPr>
        <p:spPr>
          <a:xfrm>
            <a:off x="3237225" y="4948378"/>
            <a:ext cx="2128028" cy="1015663"/>
          </a:xfrm>
          <a:prstGeom prst="rect">
            <a:avLst/>
          </a:prstGeom>
          <a:noFill/>
        </p:spPr>
        <p:txBody>
          <a:bodyPr wrap="square" rtlCol="0">
            <a:spAutoFit/>
          </a:bodyPr>
          <a:lstStyle/>
          <a:p>
            <a:pPr algn="ctr"/>
            <a:r>
              <a:rPr lang="en-US" sz="1200" dirty="0" smtClean="0"/>
              <a:t>Targeted &amp; Nontargeted Flybys</a:t>
            </a:r>
          </a:p>
          <a:p>
            <a:pPr algn="ctr"/>
            <a:r>
              <a:rPr lang="en-US" sz="1200" dirty="0" smtClean="0"/>
              <a:t>Occultations </a:t>
            </a:r>
          </a:p>
          <a:p>
            <a:pPr algn="ctr"/>
            <a:r>
              <a:rPr lang="en-US" sz="1200" dirty="0" smtClean="0"/>
              <a:t>Planning sheets</a:t>
            </a:r>
          </a:p>
          <a:p>
            <a:pPr algn="ctr"/>
            <a:r>
              <a:rPr lang="en-US" sz="1200" dirty="0" smtClean="0"/>
              <a:t>Instruments used</a:t>
            </a:r>
          </a:p>
          <a:p>
            <a:r>
              <a:rPr lang="en-US" sz="1200" dirty="0" smtClean="0"/>
              <a:t> </a:t>
            </a:r>
            <a:endParaRPr lang="en-US" sz="1200" dirty="0"/>
          </a:p>
        </p:txBody>
      </p:sp>
      <p:sp>
        <p:nvSpPr>
          <p:cNvPr id="36" name="TextBox 35"/>
          <p:cNvSpPr txBox="1"/>
          <p:nvPr/>
        </p:nvSpPr>
        <p:spPr>
          <a:xfrm>
            <a:off x="4364142" y="3228456"/>
            <a:ext cx="2493858" cy="1169551"/>
          </a:xfrm>
          <a:prstGeom prst="rect">
            <a:avLst/>
          </a:prstGeom>
          <a:noFill/>
        </p:spPr>
        <p:txBody>
          <a:bodyPr wrap="square" rtlCol="0">
            <a:spAutoFit/>
          </a:bodyPr>
          <a:lstStyle/>
          <a:p>
            <a:r>
              <a:rPr lang="en-US" sz="1400" dirty="0" smtClean="0"/>
              <a:t>Bowshock and Magnetopause</a:t>
            </a:r>
          </a:p>
          <a:p>
            <a:r>
              <a:rPr lang="en-US" sz="1400" dirty="0" smtClean="0"/>
              <a:t>    Crossings</a:t>
            </a:r>
          </a:p>
          <a:p>
            <a:r>
              <a:rPr lang="en-US" sz="1400" dirty="0" smtClean="0"/>
              <a:t>Intervals when Cassini is</a:t>
            </a:r>
          </a:p>
          <a:p>
            <a:r>
              <a:rPr lang="en-US" sz="1400" dirty="0" smtClean="0"/>
              <a:t>     in the Magnetosphere</a:t>
            </a:r>
          </a:p>
          <a:p>
            <a:r>
              <a:rPr lang="en-US" sz="1400" dirty="0" smtClean="0"/>
              <a:t>Orbital Inclinations </a:t>
            </a:r>
            <a:endParaRPr lang="en-US" sz="1400" dirty="0"/>
          </a:p>
        </p:txBody>
      </p:sp>
      <p:sp>
        <p:nvSpPr>
          <p:cNvPr id="37" name="Right Arrow 36"/>
          <p:cNvSpPr/>
          <p:nvPr/>
        </p:nvSpPr>
        <p:spPr>
          <a:xfrm flipV="1">
            <a:off x="361587" y="6926240"/>
            <a:ext cx="864376" cy="184737"/>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Left Arrow 37"/>
          <p:cNvSpPr/>
          <p:nvPr/>
        </p:nvSpPr>
        <p:spPr>
          <a:xfrm>
            <a:off x="1225963" y="1819480"/>
            <a:ext cx="4448921" cy="14134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Left Arrow 38"/>
          <p:cNvSpPr/>
          <p:nvPr/>
        </p:nvSpPr>
        <p:spPr>
          <a:xfrm>
            <a:off x="3054376" y="6784891"/>
            <a:ext cx="8491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0" name="Left Arrow 39"/>
          <p:cNvSpPr/>
          <p:nvPr/>
        </p:nvSpPr>
        <p:spPr>
          <a:xfrm>
            <a:off x="361586" y="1274350"/>
            <a:ext cx="849731" cy="168215"/>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1" name="Left Arrow 40"/>
          <p:cNvSpPr/>
          <p:nvPr/>
        </p:nvSpPr>
        <p:spPr>
          <a:xfrm>
            <a:off x="3054375" y="7110979"/>
            <a:ext cx="26076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2" name="TextBox 41"/>
          <p:cNvSpPr txBox="1"/>
          <p:nvPr/>
        </p:nvSpPr>
        <p:spPr>
          <a:xfrm>
            <a:off x="1325616" y="7992734"/>
            <a:ext cx="2557110" cy="615553"/>
          </a:xfrm>
          <a:prstGeom prst="rect">
            <a:avLst/>
          </a:prstGeom>
          <a:noFill/>
        </p:spPr>
        <p:txBody>
          <a:bodyPr wrap="none" rtlCol="0">
            <a:spAutoFit/>
          </a:bodyPr>
          <a:lstStyle/>
          <a:p>
            <a:r>
              <a:rPr lang="en-US" sz="1600" dirty="0" smtClean="0"/>
              <a:t>Access to Nodes &amp; Data Sets</a:t>
            </a:r>
          </a:p>
          <a:p>
            <a:endParaRPr lang="en-US" dirty="0"/>
          </a:p>
        </p:txBody>
      </p:sp>
      <p:sp>
        <p:nvSpPr>
          <p:cNvPr id="43" name="Down Arrow 42"/>
          <p:cNvSpPr/>
          <p:nvPr/>
        </p:nvSpPr>
        <p:spPr>
          <a:xfrm>
            <a:off x="2311175" y="7459693"/>
            <a:ext cx="149434" cy="53304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4" name="Down Arrow 43"/>
          <p:cNvSpPr/>
          <p:nvPr/>
        </p:nvSpPr>
        <p:spPr>
          <a:xfrm>
            <a:off x="953821" y="5504838"/>
            <a:ext cx="111689" cy="116743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6" name="Right Arrow 45"/>
          <p:cNvSpPr/>
          <p:nvPr/>
        </p:nvSpPr>
        <p:spPr>
          <a:xfrm flipV="1">
            <a:off x="953820" y="6559662"/>
            <a:ext cx="272142" cy="112615"/>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Tree>
    <p:extLst>
      <p:ext uri="{BB962C8B-B14F-4D97-AF65-F5344CB8AC3E}">
        <p14:creationId xmlns:p14="http://schemas.microsoft.com/office/powerpoint/2010/main" val="39250701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9907" y="1900564"/>
            <a:ext cx="2504839" cy="3693319"/>
          </a:xfrm>
          <a:prstGeom prst="rect">
            <a:avLst/>
          </a:prstGeom>
          <a:noFill/>
        </p:spPr>
        <p:txBody>
          <a:bodyPr wrap="square" rtlCol="0">
            <a:spAutoFit/>
          </a:bodyPr>
          <a:lstStyle/>
          <a:p>
            <a:r>
              <a:rPr lang="en-US" dirty="0" smtClean="0">
                <a:solidFill>
                  <a:srgbClr val="0000FF"/>
                </a:solidFill>
              </a:rPr>
              <a:t>SATURN</a:t>
            </a:r>
          </a:p>
          <a:p>
            <a:r>
              <a:rPr lang="en-US" dirty="0" smtClean="0">
                <a:solidFill>
                  <a:srgbClr val="0000FF"/>
                </a:solidFill>
              </a:rPr>
              <a:t>RINGS</a:t>
            </a:r>
          </a:p>
          <a:p>
            <a:r>
              <a:rPr lang="en-US" dirty="0" smtClean="0">
                <a:solidFill>
                  <a:srgbClr val="0000FF"/>
                </a:solidFill>
              </a:rPr>
              <a:t>TITAN</a:t>
            </a:r>
          </a:p>
          <a:p>
            <a:r>
              <a:rPr lang="en-US" b="1" dirty="0" smtClean="0"/>
              <a:t>Icy Satellites</a:t>
            </a:r>
          </a:p>
          <a:p>
            <a:r>
              <a:rPr lang="en-US" b="1" dirty="0" smtClean="0"/>
              <a:t>	</a:t>
            </a:r>
            <a:r>
              <a:rPr lang="en-US" dirty="0" smtClean="0">
                <a:solidFill>
                  <a:srgbClr val="0000FF"/>
                </a:solidFill>
              </a:rPr>
              <a:t>PHOEBE</a:t>
            </a:r>
          </a:p>
          <a:p>
            <a:r>
              <a:rPr lang="en-US" dirty="0" smtClean="0">
                <a:solidFill>
                  <a:srgbClr val="0000FF"/>
                </a:solidFill>
              </a:rPr>
              <a:t>	ENCELADUS</a:t>
            </a:r>
          </a:p>
          <a:p>
            <a:r>
              <a:rPr lang="en-US" dirty="0" smtClean="0">
                <a:solidFill>
                  <a:srgbClr val="0000FF"/>
                </a:solidFill>
              </a:rPr>
              <a:t>	HYPERION</a:t>
            </a:r>
          </a:p>
          <a:p>
            <a:r>
              <a:rPr lang="en-US" dirty="0" smtClean="0">
                <a:solidFill>
                  <a:srgbClr val="0000FF"/>
                </a:solidFill>
              </a:rPr>
              <a:t>	IAPETUS</a:t>
            </a:r>
          </a:p>
          <a:p>
            <a:r>
              <a:rPr lang="en-US" dirty="0" smtClean="0">
                <a:solidFill>
                  <a:srgbClr val="0000FF"/>
                </a:solidFill>
              </a:rPr>
              <a:t>	MIMAS</a:t>
            </a:r>
          </a:p>
          <a:p>
            <a:r>
              <a:rPr lang="en-US" dirty="0" smtClean="0">
                <a:solidFill>
                  <a:srgbClr val="0000FF"/>
                </a:solidFill>
              </a:rPr>
              <a:t>	RHEA</a:t>
            </a:r>
          </a:p>
          <a:p>
            <a:r>
              <a:rPr lang="en-US" dirty="0" smtClean="0">
                <a:solidFill>
                  <a:srgbClr val="0000FF"/>
                </a:solidFill>
              </a:rPr>
              <a:t>	THETHYS</a:t>
            </a:r>
          </a:p>
          <a:p>
            <a:r>
              <a:rPr lang="en-US" dirty="0" smtClean="0">
                <a:solidFill>
                  <a:srgbClr val="0000FF"/>
                </a:solidFill>
              </a:rPr>
              <a:t>	DIONE</a:t>
            </a:r>
            <a:r>
              <a:rPr lang="en-US" dirty="0" smtClean="0"/>
              <a:t> </a:t>
            </a:r>
          </a:p>
          <a:p>
            <a:endParaRPr lang="en-US" dirty="0"/>
          </a:p>
        </p:txBody>
      </p:sp>
      <p:sp>
        <p:nvSpPr>
          <p:cNvPr id="6" name="TextBox 5"/>
          <p:cNvSpPr txBox="1"/>
          <p:nvPr/>
        </p:nvSpPr>
        <p:spPr>
          <a:xfrm>
            <a:off x="1991275" y="794762"/>
            <a:ext cx="2852539" cy="677108"/>
          </a:xfrm>
          <a:prstGeom prst="rect">
            <a:avLst/>
          </a:prstGeom>
          <a:noFill/>
        </p:spPr>
        <p:txBody>
          <a:bodyPr wrap="none" rtlCol="0">
            <a:spAutoFit/>
          </a:bodyPr>
          <a:lstStyle/>
          <a:p>
            <a:r>
              <a:rPr lang="en-US" sz="2000" b="1" dirty="0" smtClean="0"/>
              <a:t>Specific </a:t>
            </a:r>
            <a:r>
              <a:rPr lang="en-US" sz="2000" b="1" dirty="0" err="1" smtClean="0"/>
              <a:t>Saturnian</a:t>
            </a:r>
            <a:r>
              <a:rPr lang="en-US" sz="2000" b="1" dirty="0" smtClean="0"/>
              <a:t> Bodies </a:t>
            </a:r>
            <a:endParaRPr lang="en-US" sz="2000" dirty="0" smtClean="0"/>
          </a:p>
          <a:p>
            <a:endParaRPr lang="en-US" dirty="0"/>
          </a:p>
        </p:txBody>
      </p:sp>
      <p:sp>
        <p:nvSpPr>
          <p:cNvPr id="11" name="TextBox 10"/>
          <p:cNvSpPr txBox="1"/>
          <p:nvPr/>
        </p:nvSpPr>
        <p:spPr>
          <a:xfrm>
            <a:off x="3176912" y="1623563"/>
            <a:ext cx="2571510" cy="3970318"/>
          </a:xfrm>
          <a:prstGeom prst="rect">
            <a:avLst/>
          </a:prstGeom>
          <a:noFill/>
        </p:spPr>
        <p:txBody>
          <a:bodyPr wrap="square" rtlCol="0">
            <a:spAutoFit/>
          </a:bodyPr>
          <a:lstStyle/>
          <a:p>
            <a:pPr algn="ctr"/>
            <a:r>
              <a:rPr lang="en-US" b="1" dirty="0" smtClean="0"/>
              <a:t>Small Satellites (rocks)</a:t>
            </a:r>
          </a:p>
          <a:p>
            <a:pPr algn="ctr"/>
            <a:r>
              <a:rPr lang="en-US" dirty="0">
                <a:solidFill>
                  <a:srgbClr val="0000FF"/>
                </a:solidFill>
              </a:rPr>
              <a:t>AEGAEON</a:t>
            </a:r>
            <a:r>
              <a:rPr lang="en-US" dirty="0" smtClean="0">
                <a:solidFill>
                  <a:srgbClr val="0000FF"/>
                </a:solidFill>
              </a:rPr>
              <a:t> </a:t>
            </a:r>
          </a:p>
          <a:p>
            <a:pPr algn="ctr"/>
            <a:r>
              <a:rPr lang="en-US" dirty="0" smtClean="0">
                <a:solidFill>
                  <a:srgbClr val="0000FF"/>
                </a:solidFill>
              </a:rPr>
              <a:t>ATLAS </a:t>
            </a:r>
          </a:p>
          <a:p>
            <a:pPr algn="ctr"/>
            <a:r>
              <a:rPr lang="en-US" dirty="0" smtClean="0">
                <a:solidFill>
                  <a:srgbClr val="0000FF"/>
                </a:solidFill>
              </a:rPr>
              <a:t>CALYPSO </a:t>
            </a:r>
          </a:p>
          <a:p>
            <a:pPr algn="ctr"/>
            <a:r>
              <a:rPr lang="en-US" dirty="0" smtClean="0">
                <a:solidFill>
                  <a:srgbClr val="0000FF"/>
                </a:solidFill>
              </a:rPr>
              <a:t>DAPHNIS</a:t>
            </a:r>
          </a:p>
          <a:p>
            <a:pPr algn="ctr"/>
            <a:r>
              <a:rPr lang="en-US" dirty="0" smtClean="0">
                <a:solidFill>
                  <a:srgbClr val="0000FF"/>
                </a:solidFill>
              </a:rPr>
              <a:t> </a:t>
            </a:r>
            <a:r>
              <a:rPr lang="en-US" dirty="0">
                <a:solidFill>
                  <a:srgbClr val="0000FF"/>
                </a:solidFill>
              </a:rPr>
              <a:t>EPIMETHEUS</a:t>
            </a:r>
            <a:r>
              <a:rPr lang="en-US" dirty="0" smtClean="0">
                <a:solidFill>
                  <a:srgbClr val="0000FF"/>
                </a:solidFill>
              </a:rPr>
              <a:t> </a:t>
            </a:r>
          </a:p>
          <a:p>
            <a:pPr algn="ctr"/>
            <a:r>
              <a:rPr lang="en-US" dirty="0" smtClean="0">
                <a:solidFill>
                  <a:srgbClr val="0000FF"/>
                </a:solidFill>
              </a:rPr>
              <a:t>HELENE</a:t>
            </a:r>
          </a:p>
          <a:p>
            <a:pPr algn="ctr"/>
            <a:r>
              <a:rPr lang="en-US" dirty="0" smtClean="0">
                <a:solidFill>
                  <a:srgbClr val="0000FF"/>
                </a:solidFill>
              </a:rPr>
              <a:t> JANUS</a:t>
            </a:r>
          </a:p>
          <a:p>
            <a:pPr algn="ctr"/>
            <a:r>
              <a:rPr lang="en-US" dirty="0" smtClean="0">
                <a:solidFill>
                  <a:srgbClr val="0000FF"/>
                </a:solidFill>
              </a:rPr>
              <a:t> </a:t>
            </a:r>
            <a:r>
              <a:rPr lang="en-US" dirty="0">
                <a:solidFill>
                  <a:srgbClr val="0000FF"/>
                </a:solidFill>
              </a:rPr>
              <a:t>METHONE</a:t>
            </a:r>
            <a:r>
              <a:rPr lang="en-US" dirty="0" smtClean="0">
                <a:solidFill>
                  <a:srgbClr val="0000FF"/>
                </a:solidFill>
              </a:rPr>
              <a:t> </a:t>
            </a:r>
          </a:p>
          <a:p>
            <a:pPr algn="ctr"/>
            <a:r>
              <a:rPr lang="en-US" dirty="0" smtClean="0">
                <a:solidFill>
                  <a:srgbClr val="0000FF"/>
                </a:solidFill>
              </a:rPr>
              <a:t>PALLENE </a:t>
            </a:r>
          </a:p>
          <a:p>
            <a:pPr algn="ctr"/>
            <a:r>
              <a:rPr lang="en-US" dirty="0" smtClean="0">
                <a:solidFill>
                  <a:srgbClr val="0000FF"/>
                </a:solidFill>
              </a:rPr>
              <a:t>PAN </a:t>
            </a:r>
          </a:p>
          <a:p>
            <a:pPr algn="ctr"/>
            <a:r>
              <a:rPr lang="en-US" dirty="0" smtClean="0">
                <a:solidFill>
                  <a:srgbClr val="0000FF"/>
                </a:solidFill>
              </a:rPr>
              <a:t>PANDORA </a:t>
            </a:r>
          </a:p>
          <a:p>
            <a:pPr algn="ctr"/>
            <a:r>
              <a:rPr lang="en-US" dirty="0" smtClean="0">
                <a:solidFill>
                  <a:srgbClr val="0000FF"/>
                </a:solidFill>
              </a:rPr>
              <a:t>POLYDEUCES </a:t>
            </a:r>
          </a:p>
          <a:p>
            <a:pPr algn="ctr"/>
            <a:r>
              <a:rPr lang="en-US" dirty="0" smtClean="0">
                <a:solidFill>
                  <a:srgbClr val="0000FF"/>
                </a:solidFill>
              </a:rPr>
              <a:t>TELESTO</a:t>
            </a:r>
            <a:endParaRPr lang="en-US" dirty="0">
              <a:solidFill>
                <a:srgbClr val="0000FF"/>
              </a:solidFill>
            </a:endParaRPr>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4717144" y="1697574"/>
            <a:ext cx="1796143" cy="2810927"/>
          </a:xfrm>
          <a:prstGeom prst="rect">
            <a:avLst/>
          </a:prstGeom>
          <a:noFill/>
          <a:ln w="9525">
            <a:noFill/>
            <a:miter lim="800000"/>
            <a:headEnd/>
            <a:tailEnd/>
          </a:ln>
        </p:spPr>
      </p:pic>
      <p:sp>
        <p:nvSpPr>
          <p:cNvPr id="5" name="TextBox 4"/>
          <p:cNvSpPr txBox="1"/>
          <p:nvPr/>
        </p:nvSpPr>
        <p:spPr>
          <a:xfrm>
            <a:off x="546072" y="1360746"/>
            <a:ext cx="4107572" cy="4801315"/>
          </a:xfrm>
          <a:prstGeom prst="rect">
            <a:avLst/>
          </a:prstGeom>
          <a:noFill/>
        </p:spPr>
        <p:txBody>
          <a:bodyPr wrap="square" rtlCol="0">
            <a:spAutoFit/>
          </a:bodyPr>
          <a:lstStyle/>
          <a:p>
            <a:r>
              <a:rPr lang="en-US" b="1" dirty="0"/>
              <a:t> </a:t>
            </a:r>
            <a:endParaRPr lang="en-US" dirty="0"/>
          </a:p>
          <a:p>
            <a:r>
              <a:rPr lang="en-US" b="1" dirty="0"/>
              <a:t>Cassini encountered Phoebe on approach to Saturn</a:t>
            </a:r>
            <a:r>
              <a:rPr lang="en-US" dirty="0"/>
              <a:t>.  Data was obtained from June 11 4:40 to June 12 11:26, 2004 (</a:t>
            </a:r>
            <a:r>
              <a:rPr lang="en-US" dirty="0">
                <a:solidFill>
                  <a:srgbClr val="0000FF"/>
                </a:solidFill>
              </a:rPr>
              <a:t>observing log</a:t>
            </a:r>
            <a:r>
              <a:rPr lang="en-US" dirty="0"/>
              <a:t>)</a:t>
            </a:r>
            <a:r>
              <a:rPr lang="en-US" dirty="0" smtClean="0"/>
              <a:t>. (day 163-4, 2004) </a:t>
            </a:r>
          </a:p>
          <a:p>
            <a:endParaRPr lang="en-US" dirty="0"/>
          </a:p>
          <a:p>
            <a:r>
              <a:rPr lang="en-US" b="1" dirty="0" smtClean="0"/>
              <a:t> Observations </a:t>
            </a:r>
            <a:r>
              <a:rPr lang="en-US" dirty="0" smtClean="0"/>
              <a:t>were made by:</a:t>
            </a:r>
          </a:p>
          <a:p>
            <a:r>
              <a:rPr lang="en-US" dirty="0" smtClean="0"/>
              <a:t>	</a:t>
            </a:r>
            <a:r>
              <a:rPr lang="en-US" dirty="0" smtClean="0">
                <a:solidFill>
                  <a:srgbClr val="0000FF"/>
                </a:solidFill>
              </a:rPr>
              <a:t>CIRS</a:t>
            </a:r>
            <a:r>
              <a:rPr lang="en-US" dirty="0" smtClean="0"/>
              <a:t> - </a:t>
            </a:r>
            <a:r>
              <a:rPr lang="en-US" dirty="0"/>
              <a:t>Composite Infrared </a:t>
            </a:r>
            <a:r>
              <a:rPr lang="en-US" dirty="0" smtClean="0"/>
              <a:t>Spectrometer</a:t>
            </a:r>
          </a:p>
          <a:p>
            <a:r>
              <a:rPr lang="en-US" dirty="0"/>
              <a:t>	</a:t>
            </a:r>
            <a:r>
              <a:rPr lang="en-US" dirty="0" smtClean="0">
                <a:solidFill>
                  <a:srgbClr val="0000FF"/>
                </a:solidFill>
              </a:rPr>
              <a:t>ISS</a:t>
            </a:r>
            <a:r>
              <a:rPr lang="en-US" dirty="0" smtClean="0"/>
              <a:t> - Imaging </a:t>
            </a:r>
            <a:r>
              <a:rPr lang="en-US" dirty="0"/>
              <a:t>Science </a:t>
            </a:r>
            <a:r>
              <a:rPr lang="en-US" dirty="0" smtClean="0"/>
              <a:t>Subsystem</a:t>
            </a:r>
          </a:p>
          <a:p>
            <a:r>
              <a:rPr lang="en-US" dirty="0"/>
              <a:t>	</a:t>
            </a:r>
            <a:r>
              <a:rPr lang="en-US" dirty="0" smtClean="0">
                <a:solidFill>
                  <a:srgbClr val="0000FF"/>
                </a:solidFill>
              </a:rPr>
              <a:t>UVIS</a:t>
            </a:r>
            <a:r>
              <a:rPr lang="en-US" dirty="0" smtClean="0"/>
              <a:t> -  Ultraviolet </a:t>
            </a:r>
            <a:r>
              <a:rPr lang="en-US" dirty="0"/>
              <a:t>Imaging Spectrograph </a:t>
            </a:r>
            <a:endParaRPr lang="en-US" dirty="0" smtClean="0"/>
          </a:p>
          <a:p>
            <a:r>
              <a:rPr lang="en-US" dirty="0"/>
              <a:t>	</a:t>
            </a:r>
            <a:r>
              <a:rPr lang="en-US" dirty="0" smtClean="0">
                <a:solidFill>
                  <a:srgbClr val="0000FF"/>
                </a:solidFill>
              </a:rPr>
              <a:t>VIMS</a:t>
            </a:r>
            <a:r>
              <a:rPr lang="en-US" dirty="0" smtClean="0"/>
              <a:t> – Visual </a:t>
            </a:r>
            <a:r>
              <a:rPr lang="en-US" dirty="0"/>
              <a:t>and Infrared Mapping </a:t>
            </a:r>
            <a:endParaRPr lang="en-US" dirty="0" smtClean="0"/>
          </a:p>
          <a:p>
            <a:r>
              <a:rPr lang="en-US" dirty="0"/>
              <a:t> </a:t>
            </a:r>
            <a:r>
              <a:rPr lang="en-US" dirty="0" smtClean="0"/>
              <a:t>                     Spectrometer </a:t>
            </a:r>
            <a:endParaRPr lang="en-US" dirty="0"/>
          </a:p>
          <a:p>
            <a:r>
              <a:rPr lang="en-US" dirty="0"/>
              <a:t> </a:t>
            </a:r>
          </a:p>
          <a:p>
            <a:r>
              <a:rPr lang="en-US" b="1" dirty="0" smtClean="0"/>
              <a:t>Data types</a:t>
            </a:r>
          </a:p>
          <a:p>
            <a:r>
              <a:rPr lang="en-US" b="1" dirty="0"/>
              <a:t>	</a:t>
            </a:r>
            <a:r>
              <a:rPr lang="en-US" b="1" dirty="0" smtClean="0">
                <a:solidFill>
                  <a:srgbClr val="0000FF"/>
                </a:solidFill>
              </a:rPr>
              <a:t> </a:t>
            </a:r>
            <a:r>
              <a:rPr lang="en-US" dirty="0" smtClean="0">
                <a:solidFill>
                  <a:srgbClr val="0000FF"/>
                </a:solidFill>
              </a:rPr>
              <a:t>Raw </a:t>
            </a:r>
            <a:r>
              <a:rPr lang="en-US" dirty="0" smtClean="0"/>
              <a:t>- description</a:t>
            </a:r>
          </a:p>
          <a:p>
            <a:r>
              <a:rPr lang="en-US" dirty="0"/>
              <a:t>	</a:t>
            </a:r>
            <a:r>
              <a:rPr lang="en-US" dirty="0" smtClean="0"/>
              <a:t> </a:t>
            </a:r>
            <a:r>
              <a:rPr lang="en-US" dirty="0" smtClean="0">
                <a:solidFill>
                  <a:srgbClr val="0000FF"/>
                </a:solidFill>
              </a:rPr>
              <a:t>Reduced </a:t>
            </a:r>
            <a:r>
              <a:rPr lang="en-US" dirty="0" smtClean="0"/>
              <a:t>-???????</a:t>
            </a:r>
          </a:p>
          <a:p>
            <a:r>
              <a:rPr lang="en-US" dirty="0"/>
              <a:t>	 </a:t>
            </a:r>
            <a:r>
              <a:rPr lang="en-US" dirty="0" smtClean="0">
                <a:solidFill>
                  <a:srgbClr val="0000FF"/>
                </a:solidFill>
              </a:rPr>
              <a:t>Higher Order Products </a:t>
            </a:r>
            <a:r>
              <a:rPr lang="en-US" dirty="0" smtClean="0"/>
              <a:t>- ??????	</a:t>
            </a:r>
            <a:endParaRPr lang="en-US" dirty="0">
              <a:ln>
                <a:solidFill>
                  <a:schemeClr val="tx1"/>
                </a:solidFill>
              </a:ln>
            </a:endParaRPr>
          </a:p>
        </p:txBody>
      </p:sp>
      <p:sp>
        <p:nvSpPr>
          <p:cNvPr id="6" name="TextBox 5"/>
          <p:cNvSpPr txBox="1"/>
          <p:nvPr/>
        </p:nvSpPr>
        <p:spPr>
          <a:xfrm>
            <a:off x="2667002" y="794762"/>
            <a:ext cx="2460179" cy="677108"/>
          </a:xfrm>
          <a:prstGeom prst="rect">
            <a:avLst/>
          </a:prstGeom>
          <a:noFill/>
        </p:spPr>
        <p:txBody>
          <a:bodyPr wrap="none" rtlCol="0">
            <a:spAutoFit/>
          </a:bodyPr>
          <a:lstStyle/>
          <a:p>
            <a:r>
              <a:rPr lang="en-US" sz="2000" b="1" dirty="0" smtClean="0"/>
              <a:t>Phoebe Observations</a:t>
            </a:r>
            <a:endParaRPr lang="en-US" sz="2000" dirty="0" smtClean="0"/>
          </a:p>
          <a:p>
            <a:endParaRPr lang="en-US" dirty="0"/>
          </a:p>
        </p:txBody>
      </p:sp>
      <p:sp>
        <p:nvSpPr>
          <p:cNvPr id="7" name="TextBox 6"/>
          <p:cNvSpPr txBox="1"/>
          <p:nvPr/>
        </p:nvSpPr>
        <p:spPr>
          <a:xfrm>
            <a:off x="4653643" y="4679933"/>
            <a:ext cx="1916160" cy="677108"/>
          </a:xfrm>
          <a:prstGeom prst="rect">
            <a:avLst/>
          </a:prstGeom>
          <a:noFill/>
        </p:spPr>
        <p:txBody>
          <a:bodyPr wrap="none" rtlCol="0">
            <a:spAutoFit/>
          </a:bodyPr>
          <a:lstStyle/>
          <a:p>
            <a:r>
              <a:rPr lang="en-US" sz="1000" dirty="0"/>
              <a:t>Image PIA06064.jpg</a:t>
            </a:r>
          </a:p>
          <a:p>
            <a:r>
              <a:rPr lang="en-US" sz="1000" dirty="0"/>
              <a:t>http://</a:t>
            </a:r>
            <a:r>
              <a:rPr lang="en-US" sz="1000" dirty="0" err="1"/>
              <a:t>photojournal.jpl.nasa.gov</a:t>
            </a:r>
            <a:r>
              <a:rPr lang="en-US" sz="1000" dirty="0"/>
              <a:t>/</a:t>
            </a:r>
          </a:p>
          <a:p>
            <a:endParaRPr lang="en-US" dirty="0"/>
          </a:p>
        </p:txBody>
      </p:sp>
      <p:sp>
        <p:nvSpPr>
          <p:cNvPr id="10" name="TextBox 9"/>
          <p:cNvSpPr txBox="1"/>
          <p:nvPr/>
        </p:nvSpPr>
        <p:spPr>
          <a:xfrm>
            <a:off x="254001" y="6755403"/>
            <a:ext cx="6259285" cy="2031325"/>
          </a:xfrm>
          <a:prstGeom prst="rect">
            <a:avLst/>
          </a:prstGeom>
          <a:noFill/>
        </p:spPr>
        <p:txBody>
          <a:bodyPr wrap="square" rtlCol="0">
            <a:spAutoFit/>
          </a:bodyPr>
          <a:lstStyle/>
          <a:p>
            <a:r>
              <a:rPr lang="en-US" dirty="0">
                <a:solidFill>
                  <a:srgbClr val="FF0000"/>
                </a:solidFill>
              </a:rPr>
              <a:t>Note—The data type pages would be formulated in close conjunction with the appropriate nodes.  You can find the data associated  with a body, download the table (see Phoebe_S1 - a table of “as-planned</a:t>
            </a:r>
            <a:r>
              <a:rPr lang="en-US" dirty="0" smtClean="0">
                <a:solidFill>
                  <a:srgbClr val="FF0000"/>
                </a:solidFill>
              </a:rPr>
              <a:t>”– </a:t>
            </a:r>
            <a:r>
              <a:rPr lang="en-US" dirty="0">
                <a:solidFill>
                  <a:srgbClr val="FF0000"/>
                </a:solidFill>
              </a:rPr>
              <a:t>we would like “as-flown) and slice and dice it and then go to the instrument page or data set  --. Every effort will be made to access material that is already on line in the PDS</a:t>
            </a:r>
            <a:r>
              <a:rPr lang="en-US" dirty="0" smtClean="0">
                <a:solidFill>
                  <a:srgbClr val="FF0000"/>
                </a:solidFill>
              </a:rPr>
              <a:t>.</a:t>
            </a:r>
            <a:endParaRPr lang="en-US" dirty="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95620" y="345083"/>
            <a:ext cx="3955355" cy="677108"/>
          </a:xfrm>
          <a:prstGeom prst="rect">
            <a:avLst/>
          </a:prstGeom>
          <a:noFill/>
        </p:spPr>
        <p:txBody>
          <a:bodyPr wrap="none" rtlCol="0">
            <a:spAutoFit/>
          </a:bodyPr>
          <a:lstStyle/>
          <a:p>
            <a:r>
              <a:rPr lang="en-US" sz="2000" b="1" dirty="0" smtClean="0"/>
              <a:t>Phoebe Observing Log (As Planned)</a:t>
            </a:r>
            <a:endParaRPr lang="en-US" sz="2000" dirty="0" smtClean="0"/>
          </a:p>
          <a:p>
            <a:endParaRPr lang="en-US" dirty="0"/>
          </a:p>
        </p:txBody>
      </p:sp>
      <p:graphicFrame>
        <p:nvGraphicFramePr>
          <p:cNvPr id="53253" name="Object 5"/>
          <p:cNvGraphicFramePr>
            <a:graphicFrameLocks noChangeAspect="1"/>
          </p:cNvGraphicFramePr>
          <p:nvPr/>
        </p:nvGraphicFramePr>
        <p:xfrm>
          <a:off x="312276" y="851062"/>
          <a:ext cx="6115546" cy="7776711"/>
        </p:xfrm>
        <a:graphic>
          <a:graphicData uri="http://schemas.openxmlformats.org/presentationml/2006/ole">
            <mc:AlternateContent xmlns:mc="http://schemas.openxmlformats.org/markup-compatibility/2006">
              <mc:Choice xmlns:v="urn:schemas-microsoft-com:vml" Requires="v">
                <p:oleObj spid="_x0000_s3079" name="Worksheet" r:id="rId3" imgW="6311900" imgH="8026400" progId="Excel.Sheet.12">
                  <p:embed/>
                </p:oleObj>
              </mc:Choice>
              <mc:Fallback>
                <p:oleObj name="Worksheet" r:id="rId3" imgW="6311900" imgH="802640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76" y="851062"/>
                        <a:ext cx="6115546" cy="777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071" y="1599396"/>
            <a:ext cx="3076827" cy="4247317"/>
          </a:xfrm>
          <a:prstGeom prst="rect">
            <a:avLst/>
          </a:prstGeom>
          <a:noFill/>
        </p:spPr>
        <p:txBody>
          <a:bodyPr wrap="square" rtlCol="0">
            <a:spAutoFit/>
          </a:bodyPr>
          <a:lstStyle/>
          <a:p>
            <a:r>
              <a:rPr lang="en-US" b="1" dirty="0"/>
              <a:t> </a:t>
            </a:r>
            <a:endParaRPr lang="en-US" dirty="0" smtClean="0"/>
          </a:p>
          <a:p>
            <a:r>
              <a:rPr lang="en-US" b="1" dirty="0" smtClean="0"/>
              <a:t>Helene is a co-orbital satellite that is located in </a:t>
            </a:r>
            <a:r>
              <a:rPr lang="en-US" b="1" dirty="0" err="1" smtClean="0"/>
              <a:t>Dione’s</a:t>
            </a:r>
            <a:r>
              <a:rPr lang="en-US" b="1" dirty="0" smtClean="0"/>
              <a:t> leading L4 location .</a:t>
            </a:r>
          </a:p>
          <a:p>
            <a:endParaRPr lang="en-US" b="1" dirty="0" smtClean="0"/>
          </a:p>
          <a:p>
            <a:r>
              <a:rPr lang="en-US" b="1" dirty="0" smtClean="0"/>
              <a:t> It’s dimensions are  43.4 X 38.2 X  26 km. </a:t>
            </a:r>
          </a:p>
          <a:p>
            <a:endParaRPr lang="en-US" b="1" dirty="0" smtClean="0"/>
          </a:p>
          <a:p>
            <a:r>
              <a:rPr lang="en-US" b="1" dirty="0" smtClean="0"/>
              <a:t>Considerable coverage has been obtained, with more opportunities in the Solstice mission. See Tour Event </a:t>
            </a:r>
            <a:r>
              <a:rPr lang="en-US" b="1" dirty="0" smtClean="0">
                <a:solidFill>
                  <a:srgbClr val="0000FF"/>
                </a:solidFill>
              </a:rPr>
              <a:t>Summary</a:t>
            </a:r>
            <a:r>
              <a:rPr lang="en-US" b="1" dirty="0" smtClean="0"/>
              <a:t>.  </a:t>
            </a:r>
            <a:endParaRPr lang="en-US" dirty="0" smtClean="0"/>
          </a:p>
          <a:p>
            <a:endParaRPr lang="en-US" dirty="0"/>
          </a:p>
          <a:p>
            <a:r>
              <a:rPr lang="en-US" b="1" dirty="0" smtClean="0"/>
              <a:t> </a:t>
            </a:r>
            <a:endParaRPr lang="en-US" dirty="0">
              <a:ln>
                <a:solidFill>
                  <a:schemeClr val="tx1"/>
                </a:solidFill>
              </a:ln>
            </a:endParaRPr>
          </a:p>
        </p:txBody>
      </p:sp>
      <p:sp>
        <p:nvSpPr>
          <p:cNvPr id="6" name="TextBox 5"/>
          <p:cNvSpPr txBox="1"/>
          <p:nvPr/>
        </p:nvSpPr>
        <p:spPr>
          <a:xfrm>
            <a:off x="2250421" y="579400"/>
            <a:ext cx="2403222" cy="677108"/>
          </a:xfrm>
          <a:prstGeom prst="rect">
            <a:avLst/>
          </a:prstGeom>
          <a:noFill/>
        </p:spPr>
        <p:txBody>
          <a:bodyPr wrap="none" rtlCol="0">
            <a:spAutoFit/>
          </a:bodyPr>
          <a:lstStyle/>
          <a:p>
            <a:r>
              <a:rPr lang="en-US" sz="2000" b="1" dirty="0" smtClean="0"/>
              <a:t>Helene Observations</a:t>
            </a:r>
            <a:endParaRPr lang="en-US" sz="2000" dirty="0" smtClean="0"/>
          </a:p>
          <a:p>
            <a:endParaRPr lang="en-US" dirty="0"/>
          </a:p>
        </p:txBody>
      </p:sp>
      <p:sp>
        <p:nvSpPr>
          <p:cNvPr id="7" name="TextBox 6"/>
          <p:cNvSpPr txBox="1"/>
          <p:nvPr/>
        </p:nvSpPr>
        <p:spPr>
          <a:xfrm>
            <a:off x="4299681" y="4677161"/>
            <a:ext cx="1916160" cy="677108"/>
          </a:xfrm>
          <a:prstGeom prst="rect">
            <a:avLst/>
          </a:prstGeom>
          <a:noFill/>
        </p:spPr>
        <p:txBody>
          <a:bodyPr wrap="none" rtlCol="0">
            <a:spAutoFit/>
          </a:bodyPr>
          <a:lstStyle/>
          <a:p>
            <a:r>
              <a:rPr lang="en-US" sz="1000" dirty="0"/>
              <a:t>Image </a:t>
            </a:r>
            <a:r>
              <a:rPr lang="en-US" sz="1000" dirty="0" smtClean="0"/>
              <a:t>PIA12723.</a:t>
            </a:r>
            <a:r>
              <a:rPr lang="en-US" sz="1000" dirty="0"/>
              <a:t>jpg</a:t>
            </a:r>
          </a:p>
          <a:p>
            <a:r>
              <a:rPr lang="en-US" sz="1000" dirty="0"/>
              <a:t>http://</a:t>
            </a:r>
            <a:r>
              <a:rPr lang="en-US" sz="1000" dirty="0" err="1"/>
              <a:t>photojournal.jpl.nasa.gov</a:t>
            </a:r>
            <a:r>
              <a:rPr lang="en-US" sz="1000" dirty="0"/>
              <a:t>/</a:t>
            </a:r>
          </a:p>
          <a:p>
            <a:endParaRPr lang="en-US" dirty="0"/>
          </a:p>
        </p:txBody>
      </p:sp>
      <p:pic>
        <p:nvPicPr>
          <p:cNvPr id="2" name="Picture 1" descr="Helene PIA12723.jpg"/>
          <p:cNvPicPr>
            <a:picLocks noChangeAspect="1"/>
          </p:cNvPicPr>
          <p:nvPr/>
        </p:nvPicPr>
        <p:blipFill>
          <a:blip r:embed="rId2">
            <a:extLst>
              <a:ext uri="{28A0092B-C50C-407E-A947-70E740481C1C}">
                <a14:useLocalDpi xmlns:a14="http://schemas.microsoft.com/office/drawing/2010/main" val="0"/>
              </a:ext>
            </a:extLst>
          </a:blip>
          <a:srcRect r="33319" b="27554"/>
          <a:stretch>
            <a:fillRect/>
          </a:stretch>
        </p:blipFill>
        <p:spPr>
          <a:xfrm>
            <a:off x="3935217" y="1919990"/>
            <a:ext cx="2634586" cy="2757172"/>
          </a:xfrm>
          <a:prstGeom prst="rect">
            <a:avLst/>
          </a:prstGeom>
        </p:spPr>
      </p:pic>
      <p:sp>
        <p:nvSpPr>
          <p:cNvPr id="8" name="TextBox 7"/>
          <p:cNvSpPr txBox="1"/>
          <p:nvPr/>
        </p:nvSpPr>
        <p:spPr>
          <a:xfrm>
            <a:off x="546072" y="5846713"/>
            <a:ext cx="5528521" cy="2031325"/>
          </a:xfrm>
          <a:prstGeom prst="rect">
            <a:avLst/>
          </a:prstGeom>
          <a:noFill/>
        </p:spPr>
        <p:txBody>
          <a:bodyPr wrap="square" rtlCol="0">
            <a:spAutoFit/>
          </a:bodyPr>
          <a:lstStyle/>
          <a:p>
            <a:r>
              <a:rPr lang="en-US" b="1" dirty="0" smtClean="0"/>
              <a:t>Observations </a:t>
            </a:r>
            <a:r>
              <a:rPr lang="en-US" dirty="0" smtClean="0"/>
              <a:t>were made by:</a:t>
            </a:r>
          </a:p>
          <a:p>
            <a:r>
              <a:rPr lang="en-US" dirty="0" smtClean="0"/>
              <a:t>	</a:t>
            </a:r>
            <a:r>
              <a:rPr lang="en-US" dirty="0" smtClean="0">
                <a:solidFill>
                  <a:srgbClr val="0000FF"/>
                </a:solidFill>
              </a:rPr>
              <a:t>CIRS</a:t>
            </a:r>
            <a:r>
              <a:rPr lang="en-US" dirty="0" smtClean="0"/>
              <a:t> - </a:t>
            </a:r>
            <a:r>
              <a:rPr lang="en-US" dirty="0" smtClean="0">
                <a:solidFill>
                  <a:srgbClr val="008000"/>
                </a:solidFill>
              </a:rPr>
              <a:t>Composite Infrared Spectrometer</a:t>
            </a:r>
          </a:p>
          <a:p>
            <a:r>
              <a:rPr lang="en-US" dirty="0" smtClean="0"/>
              <a:t>	</a:t>
            </a:r>
            <a:r>
              <a:rPr lang="en-US" dirty="0" smtClean="0">
                <a:solidFill>
                  <a:srgbClr val="0000FF"/>
                </a:solidFill>
              </a:rPr>
              <a:t>ISS</a:t>
            </a:r>
            <a:r>
              <a:rPr lang="en-US" dirty="0" smtClean="0"/>
              <a:t> - </a:t>
            </a:r>
            <a:r>
              <a:rPr lang="en-US" dirty="0" smtClean="0">
                <a:solidFill>
                  <a:srgbClr val="008000"/>
                </a:solidFill>
              </a:rPr>
              <a:t>Imaging Science Subsystem</a:t>
            </a:r>
          </a:p>
          <a:p>
            <a:r>
              <a:rPr lang="en-US" dirty="0" smtClean="0"/>
              <a:t>	</a:t>
            </a:r>
            <a:r>
              <a:rPr lang="en-US" dirty="0" smtClean="0">
                <a:solidFill>
                  <a:srgbClr val="0000FF"/>
                </a:solidFill>
              </a:rPr>
              <a:t>UVIS</a:t>
            </a:r>
            <a:r>
              <a:rPr lang="en-US" dirty="0" smtClean="0"/>
              <a:t> -  Ultraviolet Imaging Spectrograph </a:t>
            </a:r>
          </a:p>
          <a:p>
            <a:r>
              <a:rPr lang="en-US" dirty="0" smtClean="0"/>
              <a:t>	</a:t>
            </a:r>
            <a:r>
              <a:rPr lang="en-US" dirty="0" smtClean="0">
                <a:solidFill>
                  <a:srgbClr val="0000FF"/>
                </a:solidFill>
              </a:rPr>
              <a:t>VIMS</a:t>
            </a:r>
            <a:r>
              <a:rPr lang="en-US" dirty="0" smtClean="0"/>
              <a:t> – Visual and Infrared Mapping </a:t>
            </a:r>
          </a:p>
          <a:p>
            <a:r>
              <a:rPr lang="en-US" dirty="0" smtClean="0"/>
              <a:t>                      Spectrometer </a:t>
            </a:r>
          </a:p>
          <a:p>
            <a:endParaRPr lang="en-US" dirty="0" smtClean="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24348" y="1769471"/>
            <a:ext cx="184666" cy="369332"/>
          </a:xfrm>
          <a:prstGeom prst="rect">
            <a:avLst/>
          </a:prstGeom>
          <a:noFill/>
        </p:spPr>
        <p:txBody>
          <a:bodyPr wrap="none" rtlCol="0">
            <a:spAutoFit/>
          </a:bodyPr>
          <a:lstStyle/>
          <a:p>
            <a:endParaRPr lang="en-US" dirty="0"/>
          </a:p>
        </p:txBody>
      </p:sp>
      <p:graphicFrame>
        <p:nvGraphicFramePr>
          <p:cNvPr id="51205" name="Object 5"/>
          <p:cNvGraphicFramePr>
            <a:graphicFrameLocks noChangeAspect="1"/>
          </p:cNvGraphicFramePr>
          <p:nvPr/>
        </p:nvGraphicFramePr>
        <p:xfrm>
          <a:off x="346884" y="572766"/>
          <a:ext cx="6153119" cy="7984047"/>
        </p:xfrm>
        <a:graphic>
          <a:graphicData uri="http://schemas.openxmlformats.org/presentationml/2006/ole">
            <mc:AlternateContent xmlns:mc="http://schemas.openxmlformats.org/markup-compatibility/2006">
              <mc:Choice xmlns:v="urn:schemas-microsoft-com:vml" Requires="v">
                <p:oleObj spid="_x0000_s4103" name="Worksheet" r:id="rId3" imgW="5207000" imgH="6756400" progId="Excel.Sheet.12">
                  <p:embed/>
                </p:oleObj>
              </mc:Choice>
              <mc:Fallback>
                <p:oleObj name="Worksheet" r:id="rId3" imgW="5207000" imgH="675640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84" y="572766"/>
                        <a:ext cx="6153119" cy="798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072" y="1360746"/>
            <a:ext cx="3706513" cy="4247317"/>
          </a:xfrm>
          <a:prstGeom prst="rect">
            <a:avLst/>
          </a:prstGeom>
          <a:noFill/>
        </p:spPr>
        <p:txBody>
          <a:bodyPr wrap="square" rtlCol="0">
            <a:spAutoFit/>
          </a:bodyPr>
          <a:lstStyle/>
          <a:p>
            <a:r>
              <a:rPr lang="en-US" b="1" dirty="0"/>
              <a:t> </a:t>
            </a:r>
            <a:endParaRPr lang="en-US" dirty="0"/>
          </a:p>
          <a:p>
            <a:r>
              <a:rPr lang="en-US" b="1" dirty="0" smtClean="0"/>
              <a:t>Titan was systematically targeted throughout the Cassini mission.  </a:t>
            </a:r>
            <a:r>
              <a:rPr lang="en-US" dirty="0" smtClean="0"/>
              <a:t>Observations have been planned to span the period from July 2, 2004 to Apr 22, 2017. Tables are available containing information concerning targeted and non-targeted </a:t>
            </a:r>
            <a:r>
              <a:rPr lang="en-US" dirty="0" smtClean="0">
                <a:solidFill>
                  <a:srgbClr val="0000FF"/>
                </a:solidFill>
              </a:rPr>
              <a:t>flyby, </a:t>
            </a:r>
            <a:r>
              <a:rPr lang="en-US" dirty="0" smtClean="0"/>
              <a:t>solar and earth </a:t>
            </a:r>
            <a:r>
              <a:rPr lang="en-US" dirty="0" smtClean="0">
                <a:solidFill>
                  <a:srgbClr val="0000FF"/>
                </a:solidFill>
              </a:rPr>
              <a:t>occultations</a:t>
            </a:r>
            <a:r>
              <a:rPr lang="en-US" dirty="0" smtClean="0"/>
              <a:t> and graphics presenting information  concerning observational sequences for the </a:t>
            </a:r>
            <a:r>
              <a:rPr lang="en-US" dirty="0" smtClean="0">
                <a:solidFill>
                  <a:srgbClr val="0000FF"/>
                </a:solidFill>
              </a:rPr>
              <a:t>prime</a:t>
            </a:r>
            <a:r>
              <a:rPr lang="en-US" dirty="0" smtClean="0"/>
              <a:t>, </a:t>
            </a:r>
            <a:r>
              <a:rPr lang="en-US" dirty="0" smtClean="0">
                <a:solidFill>
                  <a:srgbClr val="0000FF"/>
                </a:solidFill>
              </a:rPr>
              <a:t>equinox</a:t>
            </a:r>
            <a:r>
              <a:rPr lang="en-US" dirty="0" smtClean="0"/>
              <a:t> and </a:t>
            </a:r>
            <a:r>
              <a:rPr lang="en-US" dirty="0" smtClean="0">
                <a:solidFill>
                  <a:srgbClr val="0000FF"/>
                </a:solidFill>
              </a:rPr>
              <a:t>solstice</a:t>
            </a:r>
            <a:r>
              <a:rPr lang="en-US" dirty="0" smtClean="0"/>
              <a:t> missions.  </a:t>
            </a:r>
          </a:p>
          <a:p>
            <a:endParaRPr lang="en-US" dirty="0"/>
          </a:p>
          <a:p>
            <a:r>
              <a:rPr lang="en-US" dirty="0"/>
              <a:t>	</a:t>
            </a:r>
            <a:endParaRPr lang="en-US" dirty="0">
              <a:ln>
                <a:solidFill>
                  <a:schemeClr val="tx1"/>
                </a:solidFill>
              </a:ln>
            </a:endParaRPr>
          </a:p>
        </p:txBody>
      </p:sp>
      <p:sp>
        <p:nvSpPr>
          <p:cNvPr id="6" name="TextBox 5"/>
          <p:cNvSpPr txBox="1"/>
          <p:nvPr/>
        </p:nvSpPr>
        <p:spPr>
          <a:xfrm>
            <a:off x="2667001" y="794762"/>
            <a:ext cx="2198038" cy="677108"/>
          </a:xfrm>
          <a:prstGeom prst="rect">
            <a:avLst/>
          </a:prstGeom>
          <a:noFill/>
        </p:spPr>
        <p:txBody>
          <a:bodyPr wrap="none" rtlCol="0">
            <a:spAutoFit/>
          </a:bodyPr>
          <a:lstStyle/>
          <a:p>
            <a:r>
              <a:rPr lang="en-US" sz="2000" b="1" dirty="0" smtClean="0"/>
              <a:t>Titan Observations</a:t>
            </a:r>
            <a:endParaRPr lang="en-US" sz="2000" dirty="0" smtClean="0"/>
          </a:p>
          <a:p>
            <a:endParaRPr lang="en-US" dirty="0"/>
          </a:p>
        </p:txBody>
      </p:sp>
      <p:sp>
        <p:nvSpPr>
          <p:cNvPr id="7" name="TextBox 6"/>
          <p:cNvSpPr txBox="1"/>
          <p:nvPr/>
        </p:nvSpPr>
        <p:spPr>
          <a:xfrm>
            <a:off x="4653643" y="5165903"/>
            <a:ext cx="1916160" cy="677108"/>
          </a:xfrm>
          <a:prstGeom prst="rect">
            <a:avLst/>
          </a:prstGeom>
          <a:noFill/>
        </p:spPr>
        <p:txBody>
          <a:bodyPr wrap="none" rtlCol="0">
            <a:spAutoFit/>
          </a:bodyPr>
          <a:lstStyle/>
          <a:p>
            <a:r>
              <a:rPr lang="en-US" sz="1000" dirty="0"/>
              <a:t>Image </a:t>
            </a:r>
            <a:r>
              <a:rPr lang="en-US" sz="1000" dirty="0" smtClean="0"/>
              <a:t>PIA11829.</a:t>
            </a:r>
            <a:r>
              <a:rPr lang="en-US" sz="1000" dirty="0"/>
              <a:t>jpg</a:t>
            </a:r>
          </a:p>
          <a:p>
            <a:r>
              <a:rPr lang="en-US" sz="1000" dirty="0"/>
              <a:t>http://</a:t>
            </a:r>
            <a:r>
              <a:rPr lang="en-US" sz="1000" dirty="0" err="1"/>
              <a:t>photojournal.jpl.nasa.gov</a:t>
            </a:r>
            <a:r>
              <a:rPr lang="en-US" sz="1000" dirty="0"/>
              <a:t>/</a:t>
            </a:r>
          </a:p>
          <a:p>
            <a:endParaRPr lang="en-US" dirty="0"/>
          </a:p>
        </p:txBody>
      </p:sp>
      <p:sp>
        <p:nvSpPr>
          <p:cNvPr id="3" name="TextBox 2"/>
          <p:cNvSpPr txBox="1"/>
          <p:nvPr/>
        </p:nvSpPr>
        <p:spPr>
          <a:xfrm>
            <a:off x="738855" y="5357042"/>
            <a:ext cx="5554969" cy="2862323"/>
          </a:xfrm>
          <a:prstGeom prst="rect">
            <a:avLst/>
          </a:prstGeom>
          <a:noFill/>
        </p:spPr>
        <p:txBody>
          <a:bodyPr wrap="square" rtlCol="0">
            <a:spAutoFit/>
          </a:bodyPr>
          <a:lstStyle/>
          <a:p>
            <a:r>
              <a:rPr lang="en-US" b="1" dirty="0"/>
              <a:t>Observations </a:t>
            </a:r>
            <a:r>
              <a:rPr lang="en-US" dirty="0"/>
              <a:t>were made by:</a:t>
            </a:r>
          </a:p>
          <a:p>
            <a:r>
              <a:rPr lang="en-US" dirty="0"/>
              <a:t>	</a:t>
            </a:r>
            <a:r>
              <a:rPr lang="en-US" dirty="0">
                <a:solidFill>
                  <a:srgbClr val="0000FF"/>
                </a:solidFill>
              </a:rPr>
              <a:t>CIRS</a:t>
            </a:r>
            <a:r>
              <a:rPr lang="en-US" dirty="0"/>
              <a:t> - Composite Infrared </a:t>
            </a:r>
            <a:r>
              <a:rPr lang="en-US" dirty="0" smtClean="0"/>
              <a:t>Spectrometer</a:t>
            </a:r>
            <a:endParaRPr lang="en-US" dirty="0"/>
          </a:p>
          <a:p>
            <a:r>
              <a:rPr lang="en-US" dirty="0"/>
              <a:t>	</a:t>
            </a:r>
            <a:r>
              <a:rPr lang="en-US" dirty="0">
                <a:solidFill>
                  <a:srgbClr val="0000FF"/>
                </a:solidFill>
              </a:rPr>
              <a:t>INMS</a:t>
            </a:r>
            <a:r>
              <a:rPr lang="en-US" dirty="0"/>
              <a:t> – Ion and Neutral Mass Spectrometer</a:t>
            </a:r>
          </a:p>
          <a:p>
            <a:r>
              <a:rPr lang="en-US" dirty="0">
                <a:solidFill>
                  <a:srgbClr val="0000FF"/>
                </a:solidFill>
              </a:rPr>
              <a:t>	ISS</a:t>
            </a:r>
            <a:r>
              <a:rPr lang="en-US" dirty="0"/>
              <a:t> - Imaging Science Subsystem</a:t>
            </a:r>
          </a:p>
          <a:p>
            <a:r>
              <a:rPr lang="en-US" dirty="0"/>
              <a:t>	</a:t>
            </a:r>
            <a:r>
              <a:rPr lang="en-US" dirty="0">
                <a:solidFill>
                  <a:srgbClr val="0000FF"/>
                </a:solidFill>
              </a:rPr>
              <a:t>Radar</a:t>
            </a:r>
            <a:r>
              <a:rPr lang="en-US" dirty="0"/>
              <a:t> - a Radar instrument</a:t>
            </a:r>
          </a:p>
          <a:p>
            <a:r>
              <a:rPr lang="en-US" dirty="0"/>
              <a:t>	</a:t>
            </a:r>
            <a:r>
              <a:rPr lang="en-US" dirty="0">
                <a:solidFill>
                  <a:srgbClr val="0000FF"/>
                </a:solidFill>
              </a:rPr>
              <a:t>RSS</a:t>
            </a:r>
            <a:r>
              <a:rPr lang="en-US" dirty="0"/>
              <a:t> – Radio Science</a:t>
            </a:r>
          </a:p>
          <a:p>
            <a:r>
              <a:rPr lang="en-US" dirty="0"/>
              <a:t>	</a:t>
            </a:r>
            <a:r>
              <a:rPr lang="en-US" dirty="0">
                <a:solidFill>
                  <a:srgbClr val="0000FF"/>
                </a:solidFill>
              </a:rPr>
              <a:t>UVIS</a:t>
            </a:r>
            <a:r>
              <a:rPr lang="en-US" dirty="0"/>
              <a:t> -  Ultraviolet Imaging Spectrograph </a:t>
            </a:r>
          </a:p>
          <a:p>
            <a:r>
              <a:rPr lang="en-US" dirty="0"/>
              <a:t>	</a:t>
            </a:r>
            <a:r>
              <a:rPr lang="en-US" dirty="0">
                <a:solidFill>
                  <a:srgbClr val="0000FF"/>
                </a:solidFill>
              </a:rPr>
              <a:t>VIMS</a:t>
            </a:r>
            <a:r>
              <a:rPr lang="en-US" dirty="0"/>
              <a:t> - Visual and Infrared Mapping </a:t>
            </a:r>
          </a:p>
          <a:p>
            <a:r>
              <a:rPr lang="en-US" dirty="0"/>
              <a:t>                      Spectrometer </a:t>
            </a:r>
          </a:p>
          <a:p>
            <a:endParaRPr lang="en-US" dirty="0"/>
          </a:p>
        </p:txBody>
      </p:sp>
      <p:pic>
        <p:nvPicPr>
          <p:cNvPr id="4" name="Picture 3"/>
          <p:cNvPicPr>
            <a:picLocks noChangeAspect="1"/>
          </p:cNvPicPr>
          <p:nvPr/>
        </p:nvPicPr>
        <p:blipFill>
          <a:blip r:embed="rId2"/>
          <a:stretch>
            <a:fillRect/>
          </a:stretch>
        </p:blipFill>
        <p:spPr>
          <a:xfrm>
            <a:off x="4095233" y="1818474"/>
            <a:ext cx="2615344" cy="3347431"/>
          </a:xfrm>
          <a:prstGeom prst="rect">
            <a:avLst/>
          </a:prstGeom>
        </p:spPr>
      </p:pic>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ChangeAspect="1"/>
          </p:cNvGraphicFramePr>
          <p:nvPr/>
        </p:nvGraphicFramePr>
        <p:xfrm>
          <a:off x="221653" y="989830"/>
          <a:ext cx="6364646" cy="6708279"/>
        </p:xfrm>
        <a:graphic>
          <a:graphicData uri="http://schemas.openxmlformats.org/presentationml/2006/ole">
            <mc:AlternateContent xmlns:mc="http://schemas.openxmlformats.org/markup-compatibility/2006">
              <mc:Choice xmlns:v="urn:schemas-microsoft-com:vml" Requires="v">
                <p:oleObj spid="_x0000_s5127" name="Worksheet" r:id="rId3" imgW="5410200" imgH="5702300" progId="Excel.Sheet.12">
                  <p:embed/>
                </p:oleObj>
              </mc:Choice>
              <mc:Fallback>
                <p:oleObj name="Worksheet" r:id="rId3" imgW="5410200" imgH="570230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53" y="989830"/>
                        <a:ext cx="6364646" cy="670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TextBox 5"/>
          <p:cNvSpPr txBox="1"/>
          <p:nvPr/>
        </p:nvSpPr>
        <p:spPr>
          <a:xfrm>
            <a:off x="2042671" y="365251"/>
            <a:ext cx="3362557" cy="369332"/>
          </a:xfrm>
          <a:prstGeom prst="rect">
            <a:avLst/>
          </a:prstGeom>
          <a:noFill/>
        </p:spPr>
        <p:txBody>
          <a:bodyPr wrap="none" rtlCol="0">
            <a:spAutoFit/>
          </a:bodyPr>
          <a:lstStyle/>
          <a:p>
            <a:r>
              <a:rPr lang="en-US" b="1" dirty="0" smtClean="0"/>
              <a:t>Sun &amp; Earth </a:t>
            </a:r>
            <a:r>
              <a:rPr lang="en-US" b="1" dirty="0" err="1" smtClean="0"/>
              <a:t>Occultations</a:t>
            </a:r>
            <a:r>
              <a:rPr lang="en-US" b="1" dirty="0" smtClean="0"/>
              <a:t> of Titan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ST_Flyby_Summary_T0_T44_v42.pdf"/>
          <p:cNvPicPr>
            <a:picLocks noChangeAspect="1"/>
          </p:cNvPicPr>
          <p:nvPr/>
        </p:nvPicPr>
        <p:blipFill>
          <a:blip r:embed="rId2"/>
          <a:stretch>
            <a:fillRect/>
          </a:stretch>
        </p:blipFill>
        <p:spPr>
          <a:xfrm>
            <a:off x="1" y="1889125"/>
            <a:ext cx="6858001" cy="5299075"/>
          </a:xfrm>
          <a:prstGeom prst="rect">
            <a:avLst/>
          </a:prstGeom>
        </p:spPr>
      </p:pic>
      <p:sp>
        <p:nvSpPr>
          <p:cNvPr id="7" name="TextBox 6"/>
          <p:cNvSpPr txBox="1"/>
          <p:nvPr/>
        </p:nvSpPr>
        <p:spPr>
          <a:xfrm>
            <a:off x="1169461" y="1169327"/>
            <a:ext cx="4296481" cy="369332"/>
          </a:xfrm>
          <a:prstGeom prst="rect">
            <a:avLst/>
          </a:prstGeom>
          <a:noFill/>
        </p:spPr>
        <p:txBody>
          <a:bodyPr wrap="none" rtlCol="0">
            <a:spAutoFit/>
          </a:bodyPr>
          <a:lstStyle/>
          <a:p>
            <a:r>
              <a:rPr lang="en-US" b="1" dirty="0" smtClean="0"/>
              <a:t>Titan Planning Summary – Primary Mission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06586" y="326908"/>
            <a:ext cx="4708666" cy="369332"/>
          </a:xfrm>
          <a:prstGeom prst="rect">
            <a:avLst/>
          </a:prstGeom>
          <a:noFill/>
        </p:spPr>
        <p:txBody>
          <a:bodyPr wrap="none" rtlCol="0">
            <a:spAutoFit/>
          </a:bodyPr>
          <a:lstStyle/>
          <a:p>
            <a:r>
              <a:rPr lang="en-US" dirty="0" smtClean="0"/>
              <a:t>Titan Planning Summary Inset – Primary Mission</a:t>
            </a:r>
          </a:p>
        </p:txBody>
      </p:sp>
      <p:pic>
        <p:nvPicPr>
          <p:cNvPr id="2" name="Picture 1"/>
          <p:cNvPicPr>
            <a:picLocks noChangeAspect="1"/>
          </p:cNvPicPr>
          <p:nvPr/>
        </p:nvPicPr>
        <p:blipFill rotWithShape="1">
          <a:blip r:embed="rId2"/>
          <a:srcRect r="48461" b="49342"/>
          <a:stretch/>
        </p:blipFill>
        <p:spPr>
          <a:xfrm>
            <a:off x="-1" y="1084988"/>
            <a:ext cx="6654365" cy="5750440"/>
          </a:xfrm>
          <a:prstGeom prst="rect">
            <a:avLst/>
          </a:prstGeom>
        </p:spPr>
      </p:pic>
    </p:spTree>
    <p:extLst>
      <p:ext uri="{BB962C8B-B14F-4D97-AF65-F5344CB8AC3E}">
        <p14:creationId xmlns:p14="http://schemas.microsoft.com/office/powerpoint/2010/main" val="800834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5264" y="989329"/>
            <a:ext cx="5492838" cy="6617196"/>
          </a:xfrm>
          <a:prstGeom prst="rect">
            <a:avLst/>
          </a:prstGeom>
          <a:noFill/>
        </p:spPr>
        <p:txBody>
          <a:bodyPr wrap="square" rtlCol="0">
            <a:spAutoFit/>
          </a:bodyPr>
          <a:lstStyle/>
          <a:p>
            <a:r>
              <a:rPr lang="en-US" sz="2800" dirty="0" smtClean="0">
                <a:solidFill>
                  <a:srgbClr val="000090"/>
                </a:solidFill>
              </a:rPr>
              <a:t>Transfer of data to NSSDC and San Diego Supercomputer Center</a:t>
            </a:r>
          </a:p>
          <a:p>
            <a:pPr marL="457200"/>
            <a:r>
              <a:rPr lang="en-US" sz="2400" dirty="0" smtClean="0"/>
              <a:t>Joni Johnson has transferred NSSDC data to their data brick and has requested IDs for all sets. She encountered some transmission trouble transferring 158 Gb to SDSC</a:t>
            </a:r>
          </a:p>
          <a:p>
            <a:pPr>
              <a:spcBef>
                <a:spcPts val="1200"/>
              </a:spcBef>
            </a:pPr>
            <a:r>
              <a:rPr lang="en-US" sz="2800" dirty="0" smtClean="0">
                <a:solidFill>
                  <a:srgbClr val="000090"/>
                </a:solidFill>
              </a:rPr>
              <a:t>Completion </a:t>
            </a:r>
            <a:r>
              <a:rPr lang="en-US" sz="2800" dirty="0">
                <a:solidFill>
                  <a:srgbClr val="000090"/>
                </a:solidFill>
              </a:rPr>
              <a:t>of PDS Galileo and Cassini Jupiter data </a:t>
            </a:r>
            <a:r>
              <a:rPr lang="en-US" sz="2800" dirty="0" smtClean="0">
                <a:solidFill>
                  <a:srgbClr val="000090"/>
                </a:solidFill>
              </a:rPr>
              <a:t>sets </a:t>
            </a:r>
          </a:p>
          <a:p>
            <a:pPr marL="457200"/>
            <a:r>
              <a:rPr lang="en-US" sz="2400" dirty="0" smtClean="0"/>
              <a:t>We are assembling 2 high-order Jupiter Galileo and Cassini mapping data sets. Joni ran into problems with Vicar but has found Bob Dean/Imaging very helpful.</a:t>
            </a:r>
          </a:p>
          <a:p>
            <a:pPr>
              <a:spcBef>
                <a:spcPts val="1200"/>
              </a:spcBef>
            </a:pPr>
            <a:endParaRPr lang="en-US" sz="2800" dirty="0"/>
          </a:p>
          <a:p>
            <a:r>
              <a:rPr lang="en-US" sz="2400" dirty="0" smtClean="0"/>
              <a:t> </a:t>
            </a:r>
          </a:p>
        </p:txBody>
      </p:sp>
      <p:sp>
        <p:nvSpPr>
          <p:cNvPr id="13" name="Date Placeholder 12"/>
          <p:cNvSpPr>
            <a:spLocks noGrp="1"/>
          </p:cNvSpPr>
          <p:nvPr>
            <p:ph type="dt" sz="half" idx="10"/>
          </p:nvPr>
        </p:nvSpPr>
        <p:spPr/>
        <p:txBody>
          <a:bodyPr/>
          <a:lstStyle/>
          <a:p>
            <a:r>
              <a:rPr lang="en-US" dirty="0" smtClean="0"/>
              <a:t>3/27/12</a:t>
            </a:r>
            <a:endParaRPr lang="en-US" dirty="0"/>
          </a:p>
        </p:txBody>
      </p:sp>
      <p:sp>
        <p:nvSpPr>
          <p:cNvPr id="14" name="Footer Placeholder 13"/>
          <p:cNvSpPr>
            <a:spLocks noGrp="1"/>
          </p:cNvSpPr>
          <p:nvPr>
            <p:ph type="ftr" sz="quarter" idx="11"/>
          </p:nvPr>
        </p:nvSpPr>
        <p:spPr/>
        <p:txBody>
          <a:bodyPr/>
          <a:lstStyle/>
          <a:p>
            <a:r>
              <a:rPr lang="en-US" dirty="0" smtClean="0"/>
              <a:t>PDS MC ATMOS Report</a:t>
            </a:r>
            <a:endParaRPr lang="en-US" dirty="0"/>
          </a:p>
        </p:txBody>
      </p:sp>
      <p:sp>
        <p:nvSpPr>
          <p:cNvPr id="15" name="Slide Number Placeholder 14"/>
          <p:cNvSpPr>
            <a:spLocks noGrp="1"/>
          </p:cNvSpPr>
          <p:nvPr>
            <p:ph type="sldNum" sz="quarter" idx="12"/>
          </p:nvPr>
        </p:nvSpPr>
        <p:spPr/>
        <p:txBody>
          <a:bodyPr/>
          <a:lstStyle/>
          <a:p>
            <a:fld id="{5402D54D-4DF1-FF4A-847E-BECA27DC3385}" type="slidenum">
              <a:rPr lang="en-US" smtClean="0"/>
              <a:t>3</a:t>
            </a:fld>
            <a:endParaRPr lang="en-US" dirty="0"/>
          </a:p>
        </p:txBody>
      </p:sp>
    </p:spTree>
    <p:extLst>
      <p:ext uri="{BB962C8B-B14F-4D97-AF65-F5344CB8AC3E}">
        <p14:creationId xmlns:p14="http://schemas.microsoft.com/office/powerpoint/2010/main" val="35356724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0" name="Object 4"/>
          <p:cNvGraphicFramePr>
            <a:graphicFrameLocks noChangeAspect="1"/>
          </p:cNvGraphicFramePr>
          <p:nvPr/>
        </p:nvGraphicFramePr>
        <p:xfrm>
          <a:off x="328614" y="1435101"/>
          <a:ext cx="6138862" cy="6843713"/>
        </p:xfrm>
        <a:graphic>
          <a:graphicData uri="http://schemas.openxmlformats.org/presentationml/2006/ole">
            <mc:AlternateContent xmlns:mc="http://schemas.openxmlformats.org/markup-compatibility/2006">
              <mc:Choice xmlns:v="urn:schemas-microsoft-com:vml" Requires="v">
                <p:oleObj spid="_x0000_s6151" name="Worksheet" r:id="rId3" imgW="5435600" imgH="6057900" progId="Excel.Sheet.12">
                  <p:embed/>
                </p:oleObj>
              </mc:Choice>
              <mc:Fallback>
                <p:oleObj name="Worksheet" r:id="rId3" imgW="5435600" imgH="605790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4" y="1435101"/>
                        <a:ext cx="6138862" cy="684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 name="TextBox 7"/>
          <p:cNvSpPr txBox="1"/>
          <p:nvPr/>
        </p:nvSpPr>
        <p:spPr>
          <a:xfrm>
            <a:off x="1702225" y="488618"/>
            <a:ext cx="3244548" cy="646331"/>
          </a:xfrm>
          <a:prstGeom prst="rect">
            <a:avLst/>
          </a:prstGeom>
          <a:noFill/>
        </p:spPr>
        <p:txBody>
          <a:bodyPr wrap="none" rtlCol="0">
            <a:spAutoFit/>
          </a:bodyPr>
          <a:lstStyle/>
          <a:p>
            <a:r>
              <a:rPr lang="en-US" b="1" dirty="0" smtClean="0"/>
              <a:t>Titan Tour of Events Summary</a:t>
            </a:r>
          </a:p>
          <a:p>
            <a:r>
              <a:rPr lang="en-US" b="1" dirty="0" smtClean="0"/>
              <a:t>110818 Reference Trajectory V4</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25618" y="7992732"/>
            <a:ext cx="2667850" cy="58682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1211316" y="5926055"/>
            <a:ext cx="1843060" cy="153678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3237224" y="4911910"/>
            <a:ext cx="2253834" cy="10885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4364142" y="3104835"/>
            <a:ext cx="2332318" cy="146471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3054376" y="3069935"/>
            <a:ext cx="1088922" cy="13293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480799" y="3035033"/>
            <a:ext cx="1437152" cy="24211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57737" y="2353518"/>
            <a:ext cx="1602322" cy="518740"/>
          </a:xfrm>
          <a:prstGeom prst="rect">
            <a:avLst/>
          </a:prstGeom>
          <a:solidFill>
            <a:srgbClr val="4F7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2942435" y="2353517"/>
            <a:ext cx="1421707" cy="4806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02692" y="2369015"/>
            <a:ext cx="1845060" cy="4237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1225962" y="1159655"/>
            <a:ext cx="1234646" cy="2896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2440117" y="427158"/>
            <a:ext cx="2238126" cy="59003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own Arrow 3"/>
          <p:cNvSpPr/>
          <p:nvPr/>
        </p:nvSpPr>
        <p:spPr>
          <a:xfrm>
            <a:off x="3301875" y="1021983"/>
            <a:ext cx="125806" cy="82698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8" name="TextBox 7"/>
          <p:cNvSpPr txBox="1"/>
          <p:nvPr/>
        </p:nvSpPr>
        <p:spPr>
          <a:xfrm>
            <a:off x="2440117" y="427157"/>
            <a:ext cx="2225364" cy="400110"/>
          </a:xfrm>
          <a:prstGeom prst="rect">
            <a:avLst/>
          </a:prstGeom>
          <a:noFill/>
        </p:spPr>
        <p:txBody>
          <a:bodyPr wrap="none" rtlCol="0">
            <a:spAutoFit/>
          </a:bodyPr>
          <a:lstStyle/>
          <a:p>
            <a:r>
              <a:rPr lang="en-US" sz="2000" dirty="0" smtClean="0"/>
              <a:t>Welcome to Cassini </a:t>
            </a:r>
            <a:endParaRPr lang="en-US" sz="2000" dirty="0"/>
          </a:p>
        </p:txBody>
      </p:sp>
      <p:sp>
        <p:nvSpPr>
          <p:cNvPr id="11" name="Left Arrow 10"/>
          <p:cNvSpPr/>
          <p:nvPr/>
        </p:nvSpPr>
        <p:spPr>
          <a:xfrm>
            <a:off x="2460609" y="1267636"/>
            <a:ext cx="902284" cy="17492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2" name="TextBox 11"/>
          <p:cNvSpPr txBox="1"/>
          <p:nvPr/>
        </p:nvSpPr>
        <p:spPr>
          <a:xfrm>
            <a:off x="1211316" y="1079946"/>
            <a:ext cx="1236436" cy="338554"/>
          </a:xfrm>
          <a:prstGeom prst="rect">
            <a:avLst/>
          </a:prstGeom>
          <a:noFill/>
        </p:spPr>
        <p:txBody>
          <a:bodyPr wrap="none" rtlCol="0">
            <a:spAutoFit/>
          </a:bodyPr>
          <a:lstStyle/>
          <a:p>
            <a:r>
              <a:rPr lang="en-US" sz="1600" dirty="0" smtClean="0"/>
              <a:t>Jupiter Flyby</a:t>
            </a:r>
            <a:endParaRPr lang="en-US" sz="1600" dirty="0"/>
          </a:p>
        </p:txBody>
      </p:sp>
      <p:sp>
        <p:nvSpPr>
          <p:cNvPr id="18" name="Down Arrow 17"/>
          <p:cNvSpPr/>
          <p:nvPr/>
        </p:nvSpPr>
        <p:spPr>
          <a:xfrm>
            <a:off x="1211316" y="1916408"/>
            <a:ext cx="114300" cy="437109"/>
          </a:xfrm>
          <a:prstGeom prst="downArrow">
            <a:avLst>
              <a:gd name="adj1" fmla="val 50000"/>
              <a:gd name="adj2" fmla="val 42492"/>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19" name="Down Arrow 18"/>
          <p:cNvSpPr/>
          <p:nvPr/>
        </p:nvSpPr>
        <p:spPr>
          <a:xfrm>
            <a:off x="361586" y="1442564"/>
            <a:ext cx="97013" cy="5668413"/>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0" name="Down Arrow 19"/>
          <p:cNvSpPr/>
          <p:nvPr/>
        </p:nvSpPr>
        <p:spPr>
          <a:xfrm flipH="1">
            <a:off x="3685208" y="1960832"/>
            <a:ext cx="89647" cy="43080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1" name="Down Arrow 20"/>
          <p:cNvSpPr/>
          <p:nvPr/>
        </p:nvSpPr>
        <p:spPr>
          <a:xfrm flipH="1">
            <a:off x="1211316" y="2790625"/>
            <a:ext cx="114300" cy="244408"/>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2" name="Down Arrow 21"/>
          <p:cNvSpPr/>
          <p:nvPr/>
        </p:nvSpPr>
        <p:spPr>
          <a:xfrm flipH="1">
            <a:off x="5585934" y="1941400"/>
            <a:ext cx="102967" cy="456539"/>
          </a:xfrm>
          <a:prstGeom prst="downArrow">
            <a:avLst>
              <a:gd name="adj1" fmla="val 50000"/>
              <a:gd name="adj2" fmla="val 46246"/>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3" name="Down Arrow 22"/>
          <p:cNvSpPr/>
          <p:nvPr/>
        </p:nvSpPr>
        <p:spPr>
          <a:xfrm flipH="1">
            <a:off x="2636601" y="1960832"/>
            <a:ext cx="149434" cy="396522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4" name="TextBox 23"/>
          <p:cNvSpPr txBox="1"/>
          <p:nvPr/>
        </p:nvSpPr>
        <p:spPr>
          <a:xfrm>
            <a:off x="575736" y="2404115"/>
            <a:ext cx="1830376" cy="338554"/>
          </a:xfrm>
          <a:prstGeom prst="rect">
            <a:avLst/>
          </a:prstGeom>
          <a:noFill/>
        </p:spPr>
        <p:txBody>
          <a:bodyPr wrap="square" rtlCol="0">
            <a:spAutoFit/>
          </a:bodyPr>
          <a:lstStyle/>
          <a:p>
            <a:pPr algn="ctr"/>
            <a:r>
              <a:rPr lang="en-US" sz="1600" dirty="0" smtClean="0"/>
              <a:t>Mission Definition</a:t>
            </a:r>
          </a:p>
        </p:txBody>
      </p:sp>
      <p:sp>
        <p:nvSpPr>
          <p:cNvPr id="25" name="TextBox 24"/>
          <p:cNvSpPr txBox="1"/>
          <p:nvPr/>
        </p:nvSpPr>
        <p:spPr>
          <a:xfrm>
            <a:off x="2942660" y="2397938"/>
            <a:ext cx="1421483" cy="338554"/>
          </a:xfrm>
          <a:prstGeom prst="rect">
            <a:avLst/>
          </a:prstGeom>
          <a:noFill/>
        </p:spPr>
        <p:txBody>
          <a:bodyPr wrap="none" rtlCol="0">
            <a:spAutoFit/>
          </a:bodyPr>
          <a:lstStyle/>
          <a:p>
            <a:r>
              <a:rPr lang="en-US" sz="1600" dirty="0" smtClean="0"/>
              <a:t>Specific Bodies</a:t>
            </a:r>
            <a:endParaRPr lang="en-US" sz="1600" dirty="0"/>
          </a:p>
        </p:txBody>
      </p:sp>
      <p:sp>
        <p:nvSpPr>
          <p:cNvPr id="26" name="TextBox 25"/>
          <p:cNvSpPr txBox="1"/>
          <p:nvPr/>
        </p:nvSpPr>
        <p:spPr>
          <a:xfrm>
            <a:off x="4957737" y="2404115"/>
            <a:ext cx="1602322" cy="338554"/>
          </a:xfrm>
          <a:prstGeom prst="rect">
            <a:avLst/>
          </a:prstGeom>
          <a:noFill/>
        </p:spPr>
        <p:txBody>
          <a:bodyPr wrap="none" rtlCol="0">
            <a:spAutoFit/>
          </a:bodyPr>
          <a:lstStyle/>
          <a:p>
            <a:r>
              <a:rPr lang="en-US" sz="1600" dirty="0" smtClean="0"/>
              <a:t>Fields &amp; Particles</a:t>
            </a:r>
            <a:endParaRPr lang="en-US" sz="1600" dirty="0"/>
          </a:p>
        </p:txBody>
      </p:sp>
      <p:sp>
        <p:nvSpPr>
          <p:cNvPr id="27" name="TextBox 26"/>
          <p:cNvSpPr txBox="1"/>
          <p:nvPr/>
        </p:nvSpPr>
        <p:spPr>
          <a:xfrm>
            <a:off x="461436" y="3035035"/>
            <a:ext cx="1499761" cy="2246769"/>
          </a:xfrm>
          <a:prstGeom prst="rect">
            <a:avLst/>
          </a:prstGeom>
          <a:noFill/>
        </p:spPr>
        <p:txBody>
          <a:bodyPr wrap="square" rtlCol="0">
            <a:spAutoFit/>
          </a:bodyPr>
          <a:lstStyle/>
          <a:p>
            <a:pPr algn="ctr"/>
            <a:r>
              <a:rPr lang="en-US" sz="1400" dirty="0" smtClean="0"/>
              <a:t>Apoapse Parameters</a:t>
            </a:r>
          </a:p>
          <a:p>
            <a:pPr algn="ctr"/>
            <a:r>
              <a:rPr lang="en-US" sz="1400" dirty="0" smtClean="0"/>
              <a:t>Periapse Parameters</a:t>
            </a:r>
          </a:p>
          <a:p>
            <a:pPr algn="ctr"/>
            <a:r>
              <a:rPr lang="en-US" sz="1400" dirty="0" smtClean="0"/>
              <a:t>Orbital inclination</a:t>
            </a:r>
          </a:p>
          <a:p>
            <a:pPr algn="ctr"/>
            <a:r>
              <a:rPr lang="en-US" sz="1400" dirty="0" smtClean="0"/>
              <a:t>Ring Plane Crossings</a:t>
            </a:r>
          </a:p>
          <a:p>
            <a:pPr algn="ctr"/>
            <a:r>
              <a:rPr lang="en-US" sz="1400" dirty="0" smtClean="0"/>
              <a:t>Dust Hazards</a:t>
            </a:r>
          </a:p>
          <a:p>
            <a:pPr algn="ctr"/>
            <a:r>
              <a:rPr lang="en-US" sz="1400" dirty="0" smtClean="0"/>
              <a:t>Occultations </a:t>
            </a:r>
          </a:p>
          <a:p>
            <a:pPr algn="ctr"/>
            <a:r>
              <a:rPr lang="en-US" sz="1400" dirty="0" smtClean="0"/>
              <a:t>Tour Plan(s)</a:t>
            </a:r>
            <a:endParaRPr lang="en-US" sz="1400" dirty="0"/>
          </a:p>
        </p:txBody>
      </p:sp>
      <p:sp>
        <p:nvSpPr>
          <p:cNvPr id="28" name="TextBox 27"/>
          <p:cNvSpPr txBox="1"/>
          <p:nvPr/>
        </p:nvSpPr>
        <p:spPr>
          <a:xfrm>
            <a:off x="1225962" y="6195223"/>
            <a:ext cx="1909372" cy="954107"/>
          </a:xfrm>
          <a:prstGeom prst="rect">
            <a:avLst/>
          </a:prstGeom>
          <a:noFill/>
        </p:spPr>
        <p:txBody>
          <a:bodyPr wrap="none" rtlCol="0">
            <a:spAutoFit/>
          </a:bodyPr>
          <a:lstStyle/>
          <a:p>
            <a:pPr algn="ctr"/>
            <a:r>
              <a:rPr lang="en-US" sz="1400" dirty="0" smtClean="0"/>
              <a:t>Instrument Information</a:t>
            </a:r>
          </a:p>
          <a:p>
            <a:pPr algn="ctr"/>
            <a:r>
              <a:rPr lang="en-US" sz="1400" dirty="0" smtClean="0"/>
              <a:t>Users’ Guide</a:t>
            </a:r>
          </a:p>
          <a:p>
            <a:pPr algn="ctr"/>
            <a:r>
              <a:rPr lang="en-US" sz="1400" dirty="0" smtClean="0"/>
              <a:t>SIS</a:t>
            </a:r>
          </a:p>
          <a:p>
            <a:pPr algn="ctr"/>
            <a:r>
              <a:rPr lang="en-US" sz="1400" dirty="0" smtClean="0"/>
              <a:t>Etc.</a:t>
            </a:r>
          </a:p>
        </p:txBody>
      </p:sp>
      <p:sp>
        <p:nvSpPr>
          <p:cNvPr id="29" name="Down Arrow 28"/>
          <p:cNvSpPr/>
          <p:nvPr/>
        </p:nvSpPr>
        <p:spPr>
          <a:xfrm>
            <a:off x="5585933" y="4569546"/>
            <a:ext cx="102967" cy="266866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0" name="Down Arrow 29"/>
          <p:cNvSpPr/>
          <p:nvPr/>
        </p:nvSpPr>
        <p:spPr>
          <a:xfrm flipH="1">
            <a:off x="3822815" y="6000509"/>
            <a:ext cx="90334" cy="91275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1" name="Down Arrow 30"/>
          <p:cNvSpPr/>
          <p:nvPr/>
        </p:nvSpPr>
        <p:spPr>
          <a:xfrm flipH="1">
            <a:off x="3822814" y="4399335"/>
            <a:ext cx="90335" cy="512576"/>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2" name="Down Arrow 31"/>
          <p:cNvSpPr/>
          <p:nvPr/>
        </p:nvSpPr>
        <p:spPr>
          <a:xfrm>
            <a:off x="3681385" y="2790626"/>
            <a:ext cx="93470" cy="242297"/>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3" name="Down Arrow 32"/>
          <p:cNvSpPr/>
          <p:nvPr/>
        </p:nvSpPr>
        <p:spPr>
          <a:xfrm>
            <a:off x="5585932" y="2914675"/>
            <a:ext cx="102968" cy="155260"/>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4" name="TextBox 33"/>
          <p:cNvSpPr txBox="1"/>
          <p:nvPr/>
        </p:nvSpPr>
        <p:spPr>
          <a:xfrm>
            <a:off x="3054376" y="3069936"/>
            <a:ext cx="1088922" cy="1169551"/>
          </a:xfrm>
          <a:prstGeom prst="rect">
            <a:avLst/>
          </a:prstGeom>
          <a:noFill/>
        </p:spPr>
        <p:txBody>
          <a:bodyPr wrap="square" rtlCol="0">
            <a:spAutoFit/>
          </a:bodyPr>
          <a:lstStyle/>
          <a:p>
            <a:pPr algn="ctr"/>
            <a:r>
              <a:rPr lang="en-US" sz="1400" dirty="0" smtClean="0"/>
              <a:t>Saturn</a:t>
            </a:r>
          </a:p>
          <a:p>
            <a:pPr algn="ctr"/>
            <a:r>
              <a:rPr lang="en-US" sz="1400" dirty="0" smtClean="0"/>
              <a:t>Rings</a:t>
            </a:r>
          </a:p>
          <a:p>
            <a:pPr algn="ctr"/>
            <a:r>
              <a:rPr lang="en-US" sz="1400" dirty="0" smtClean="0"/>
              <a:t>Icy Satellites</a:t>
            </a:r>
          </a:p>
          <a:p>
            <a:pPr algn="ctr"/>
            <a:r>
              <a:rPr lang="en-US" sz="1400" dirty="0" smtClean="0"/>
              <a:t>Rocks</a:t>
            </a:r>
          </a:p>
          <a:p>
            <a:pPr algn="ctr"/>
            <a:r>
              <a:rPr lang="en-US" sz="1400" dirty="0" smtClean="0"/>
              <a:t>Titan </a:t>
            </a:r>
            <a:endParaRPr lang="en-US" sz="1400" dirty="0"/>
          </a:p>
        </p:txBody>
      </p:sp>
      <p:sp>
        <p:nvSpPr>
          <p:cNvPr id="35" name="TextBox 34"/>
          <p:cNvSpPr txBox="1"/>
          <p:nvPr/>
        </p:nvSpPr>
        <p:spPr>
          <a:xfrm>
            <a:off x="3237225" y="4948378"/>
            <a:ext cx="2128028" cy="1015663"/>
          </a:xfrm>
          <a:prstGeom prst="rect">
            <a:avLst/>
          </a:prstGeom>
          <a:noFill/>
        </p:spPr>
        <p:txBody>
          <a:bodyPr wrap="square" rtlCol="0">
            <a:spAutoFit/>
          </a:bodyPr>
          <a:lstStyle/>
          <a:p>
            <a:pPr algn="ctr"/>
            <a:r>
              <a:rPr lang="en-US" sz="1200" dirty="0" smtClean="0"/>
              <a:t>Targeted &amp; Nontargeted Flybys</a:t>
            </a:r>
          </a:p>
          <a:p>
            <a:pPr algn="ctr"/>
            <a:r>
              <a:rPr lang="en-US" sz="1200" dirty="0" smtClean="0"/>
              <a:t>Occultations </a:t>
            </a:r>
          </a:p>
          <a:p>
            <a:pPr algn="ctr"/>
            <a:r>
              <a:rPr lang="en-US" sz="1200" dirty="0" smtClean="0"/>
              <a:t>Planning sheets</a:t>
            </a:r>
          </a:p>
          <a:p>
            <a:pPr algn="ctr"/>
            <a:r>
              <a:rPr lang="en-US" sz="1200" dirty="0" smtClean="0"/>
              <a:t>Instruments used</a:t>
            </a:r>
          </a:p>
          <a:p>
            <a:r>
              <a:rPr lang="en-US" sz="1200" dirty="0" smtClean="0"/>
              <a:t> </a:t>
            </a:r>
            <a:endParaRPr lang="en-US" sz="1200" dirty="0"/>
          </a:p>
        </p:txBody>
      </p:sp>
      <p:sp>
        <p:nvSpPr>
          <p:cNvPr id="36" name="TextBox 35"/>
          <p:cNvSpPr txBox="1"/>
          <p:nvPr/>
        </p:nvSpPr>
        <p:spPr>
          <a:xfrm>
            <a:off x="4364142" y="3228456"/>
            <a:ext cx="2493858" cy="1169551"/>
          </a:xfrm>
          <a:prstGeom prst="rect">
            <a:avLst/>
          </a:prstGeom>
          <a:noFill/>
        </p:spPr>
        <p:txBody>
          <a:bodyPr wrap="square" rtlCol="0">
            <a:spAutoFit/>
          </a:bodyPr>
          <a:lstStyle/>
          <a:p>
            <a:r>
              <a:rPr lang="en-US" sz="1400" dirty="0" smtClean="0"/>
              <a:t>Bowshock and Magnetopause</a:t>
            </a:r>
          </a:p>
          <a:p>
            <a:r>
              <a:rPr lang="en-US" sz="1400" dirty="0" smtClean="0"/>
              <a:t>    Crossings</a:t>
            </a:r>
          </a:p>
          <a:p>
            <a:r>
              <a:rPr lang="en-US" sz="1400" dirty="0" smtClean="0"/>
              <a:t>Intervals when Cassini is</a:t>
            </a:r>
          </a:p>
          <a:p>
            <a:r>
              <a:rPr lang="en-US" sz="1400" dirty="0" smtClean="0"/>
              <a:t>     in the Magnetosphere</a:t>
            </a:r>
          </a:p>
          <a:p>
            <a:r>
              <a:rPr lang="en-US" sz="1400" dirty="0" smtClean="0"/>
              <a:t>Orbital Inclinations </a:t>
            </a:r>
            <a:endParaRPr lang="en-US" sz="1400" dirty="0"/>
          </a:p>
        </p:txBody>
      </p:sp>
      <p:sp>
        <p:nvSpPr>
          <p:cNvPr id="37" name="Right Arrow 36"/>
          <p:cNvSpPr/>
          <p:nvPr/>
        </p:nvSpPr>
        <p:spPr>
          <a:xfrm flipV="1">
            <a:off x="361587" y="6926240"/>
            <a:ext cx="864376" cy="184737"/>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Left Arrow 37"/>
          <p:cNvSpPr/>
          <p:nvPr/>
        </p:nvSpPr>
        <p:spPr>
          <a:xfrm>
            <a:off x="1225963" y="1819480"/>
            <a:ext cx="4448921" cy="14134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Left Arrow 38"/>
          <p:cNvSpPr/>
          <p:nvPr/>
        </p:nvSpPr>
        <p:spPr>
          <a:xfrm>
            <a:off x="3054376" y="6784891"/>
            <a:ext cx="8491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0" name="Left Arrow 39"/>
          <p:cNvSpPr/>
          <p:nvPr/>
        </p:nvSpPr>
        <p:spPr>
          <a:xfrm>
            <a:off x="361586" y="1274350"/>
            <a:ext cx="849731" cy="168215"/>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1" name="Left Arrow 40"/>
          <p:cNvSpPr/>
          <p:nvPr/>
        </p:nvSpPr>
        <p:spPr>
          <a:xfrm>
            <a:off x="3054375" y="7110979"/>
            <a:ext cx="26076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2" name="TextBox 41"/>
          <p:cNvSpPr txBox="1"/>
          <p:nvPr/>
        </p:nvSpPr>
        <p:spPr>
          <a:xfrm>
            <a:off x="1325616" y="7992734"/>
            <a:ext cx="2557110" cy="615553"/>
          </a:xfrm>
          <a:prstGeom prst="rect">
            <a:avLst/>
          </a:prstGeom>
          <a:noFill/>
        </p:spPr>
        <p:txBody>
          <a:bodyPr wrap="none" rtlCol="0">
            <a:spAutoFit/>
          </a:bodyPr>
          <a:lstStyle/>
          <a:p>
            <a:r>
              <a:rPr lang="en-US" sz="1600" dirty="0" smtClean="0"/>
              <a:t>Access to Nodes &amp; Data Sets</a:t>
            </a:r>
          </a:p>
          <a:p>
            <a:endParaRPr lang="en-US" dirty="0"/>
          </a:p>
        </p:txBody>
      </p:sp>
      <p:sp>
        <p:nvSpPr>
          <p:cNvPr id="43" name="Down Arrow 42"/>
          <p:cNvSpPr/>
          <p:nvPr/>
        </p:nvSpPr>
        <p:spPr>
          <a:xfrm>
            <a:off x="2311175" y="7459693"/>
            <a:ext cx="149434" cy="53304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4" name="Down Arrow 43"/>
          <p:cNvSpPr/>
          <p:nvPr/>
        </p:nvSpPr>
        <p:spPr>
          <a:xfrm>
            <a:off x="953821" y="5504838"/>
            <a:ext cx="111689" cy="116743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6" name="Right Arrow 45"/>
          <p:cNvSpPr/>
          <p:nvPr/>
        </p:nvSpPr>
        <p:spPr>
          <a:xfrm flipV="1">
            <a:off x="953820" y="6559662"/>
            <a:ext cx="272142" cy="112615"/>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Tree>
    <p:extLst>
      <p:ext uri="{BB962C8B-B14F-4D97-AF65-F5344CB8AC3E}">
        <p14:creationId xmlns:p14="http://schemas.microsoft.com/office/powerpoint/2010/main" val="39250701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8115" y="600929"/>
            <a:ext cx="1818752" cy="369332"/>
          </a:xfrm>
          <a:prstGeom prst="rect">
            <a:avLst/>
          </a:prstGeom>
          <a:noFill/>
        </p:spPr>
        <p:txBody>
          <a:bodyPr wrap="none" rtlCol="0">
            <a:spAutoFit/>
          </a:bodyPr>
          <a:lstStyle/>
          <a:p>
            <a:r>
              <a:rPr lang="en-US" b="1" dirty="0" smtClean="0"/>
              <a:t>Fields &amp; Particles</a:t>
            </a:r>
          </a:p>
        </p:txBody>
      </p:sp>
      <p:sp>
        <p:nvSpPr>
          <p:cNvPr id="5" name="TextBox 4"/>
          <p:cNvSpPr txBox="1"/>
          <p:nvPr/>
        </p:nvSpPr>
        <p:spPr>
          <a:xfrm>
            <a:off x="1095541" y="1204581"/>
            <a:ext cx="4962639" cy="6463309"/>
          </a:xfrm>
          <a:prstGeom prst="rect">
            <a:avLst/>
          </a:prstGeom>
          <a:noFill/>
        </p:spPr>
        <p:txBody>
          <a:bodyPr wrap="square" rtlCol="0">
            <a:spAutoFit/>
          </a:bodyPr>
          <a:lstStyle/>
          <a:p>
            <a:r>
              <a:rPr lang="en-US" b="1" dirty="0" smtClean="0"/>
              <a:t>1. </a:t>
            </a:r>
            <a:r>
              <a:rPr lang="en-US" b="1" dirty="0" err="1" smtClean="0"/>
              <a:t>Bowshock</a:t>
            </a:r>
            <a:r>
              <a:rPr lang="en-US" b="1" dirty="0" smtClean="0"/>
              <a:t> and Magnetopause Crossings</a:t>
            </a:r>
          </a:p>
          <a:p>
            <a:r>
              <a:rPr lang="en-US" dirty="0" smtClean="0"/>
              <a:t>	</a:t>
            </a:r>
          </a:p>
          <a:p>
            <a:pPr marL="274320"/>
            <a:r>
              <a:rPr lang="en-US" dirty="0" smtClean="0"/>
              <a:t>Working on this –There is part of this table in MAPS – Have contacted K.C. Hansen who is interacting with MAG to see if we can get an updated table.</a:t>
            </a:r>
          </a:p>
          <a:p>
            <a:endParaRPr lang="en-US" dirty="0" smtClean="0"/>
          </a:p>
          <a:p>
            <a:r>
              <a:rPr lang="en-US" b="1" dirty="0" smtClean="0"/>
              <a:t>2. Intervals when Cassini is  in the Magnetosphere</a:t>
            </a:r>
          </a:p>
          <a:p>
            <a:endParaRPr lang="en-US" dirty="0" smtClean="0"/>
          </a:p>
          <a:p>
            <a:pPr marL="274320"/>
            <a:r>
              <a:rPr lang="en-US" dirty="0" smtClean="0"/>
              <a:t>If we get table 1. we can construct table 2.</a:t>
            </a:r>
          </a:p>
          <a:p>
            <a:endParaRPr lang="en-US" dirty="0" smtClean="0"/>
          </a:p>
          <a:p>
            <a:r>
              <a:rPr lang="en-US" b="1" dirty="0" smtClean="0"/>
              <a:t>3. Orbital Inclinations</a:t>
            </a:r>
          </a:p>
          <a:p>
            <a:endParaRPr lang="en-US" b="1" dirty="0" smtClean="0"/>
          </a:p>
          <a:p>
            <a:pPr marL="274320"/>
            <a:r>
              <a:rPr lang="en-US" dirty="0"/>
              <a:t>Orbital inclination plots –</a:t>
            </a:r>
            <a:r>
              <a:rPr lang="en-US" dirty="0">
                <a:solidFill>
                  <a:srgbClr val="0000FF"/>
                </a:solidFill>
              </a:rPr>
              <a:t>Primary, Equinox </a:t>
            </a:r>
            <a:r>
              <a:rPr lang="en-US" dirty="0"/>
              <a:t>and </a:t>
            </a:r>
            <a:r>
              <a:rPr lang="en-US" dirty="0">
                <a:solidFill>
                  <a:srgbClr val="0000FF"/>
                </a:solidFill>
              </a:rPr>
              <a:t>Solstice</a:t>
            </a:r>
            <a:r>
              <a:rPr lang="en-US" dirty="0"/>
              <a:t> Missions  </a:t>
            </a:r>
          </a:p>
          <a:p>
            <a:pPr marL="274320"/>
            <a:endParaRPr lang="en-US" dirty="0"/>
          </a:p>
          <a:p>
            <a:pPr marL="274320"/>
            <a:r>
              <a:rPr lang="en-US" dirty="0" err="1">
                <a:solidFill>
                  <a:srgbClr val="0000FF"/>
                </a:solidFill>
              </a:rPr>
              <a:t>Apoapse</a:t>
            </a:r>
            <a:r>
              <a:rPr lang="en-US" dirty="0"/>
              <a:t> Table contains inclination and range</a:t>
            </a:r>
          </a:p>
          <a:p>
            <a:endParaRPr lang="en-US" b="1" dirty="0"/>
          </a:p>
          <a:p>
            <a:r>
              <a:rPr lang="en-US" b="1" dirty="0" smtClean="0"/>
              <a:t>4. Times when Cassini is within 10 or 15 </a:t>
            </a:r>
            <a:r>
              <a:rPr lang="en-US" b="1" dirty="0" err="1" smtClean="0"/>
              <a:t>R</a:t>
            </a:r>
            <a:r>
              <a:rPr lang="en-US" b="1" baseline="-25000" dirty="0" err="1" smtClean="0"/>
              <a:t>s</a:t>
            </a:r>
            <a:endParaRPr lang="en-US" b="1" baseline="-25000" dirty="0" smtClean="0"/>
          </a:p>
          <a:p>
            <a:endParaRPr lang="en-US" b="1" dirty="0" smtClean="0"/>
          </a:p>
          <a:p>
            <a:pPr marL="274320"/>
            <a:endParaRPr lang="en-US" dirty="0" smtClean="0"/>
          </a:p>
          <a:p>
            <a:endParaRPr lang="en-US" dirty="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51001" y="794762"/>
            <a:ext cx="3603946" cy="677108"/>
          </a:xfrm>
          <a:prstGeom prst="rect">
            <a:avLst/>
          </a:prstGeom>
          <a:noFill/>
        </p:spPr>
        <p:txBody>
          <a:bodyPr wrap="none" rtlCol="0">
            <a:spAutoFit/>
          </a:bodyPr>
          <a:lstStyle/>
          <a:p>
            <a:r>
              <a:rPr lang="en-US" sz="2000" b="1" dirty="0" smtClean="0"/>
              <a:t>Sources of data for Jupiter Flyby </a:t>
            </a:r>
            <a:endParaRPr lang="en-US" sz="2000" dirty="0" smtClean="0"/>
          </a:p>
          <a:p>
            <a:endParaRPr lang="en-US" dirty="0"/>
          </a:p>
        </p:txBody>
      </p:sp>
      <p:sp>
        <p:nvSpPr>
          <p:cNvPr id="2" name="TextBox 1"/>
          <p:cNvSpPr txBox="1"/>
          <p:nvPr/>
        </p:nvSpPr>
        <p:spPr>
          <a:xfrm>
            <a:off x="525876" y="2608183"/>
            <a:ext cx="5840728" cy="4678204"/>
          </a:xfrm>
          <a:prstGeom prst="rect">
            <a:avLst/>
          </a:prstGeom>
          <a:noFill/>
        </p:spPr>
        <p:txBody>
          <a:bodyPr wrap="square" rtlCol="0">
            <a:spAutoFit/>
          </a:bodyPr>
          <a:lstStyle/>
          <a:p>
            <a:r>
              <a:rPr lang="en-US" sz="1600" dirty="0" smtClean="0"/>
              <a:t>CIRS volume  cocirs_0306   </a:t>
            </a:r>
            <a:r>
              <a:rPr lang="en-US" sz="1600" dirty="0" smtClean="0">
                <a:hlinkClick r:id="rId2"/>
              </a:rPr>
              <a:t>http://pds-atmospheres.nmsu.edu/cgi-bin/getdir.pl?volume=cocirs_0306&amp;dir=DATA/APODSPEC</a:t>
            </a:r>
            <a:endParaRPr lang="en-US" sz="1600" dirty="0" smtClean="0"/>
          </a:p>
          <a:p>
            <a:r>
              <a:rPr lang="en-US" sz="1600" dirty="0" smtClean="0"/>
              <a:t> </a:t>
            </a:r>
          </a:p>
          <a:p>
            <a:r>
              <a:rPr lang="en-US" sz="1600" dirty="0" smtClean="0"/>
              <a:t>UVIS volumes</a:t>
            </a:r>
          </a:p>
          <a:p>
            <a:r>
              <a:rPr lang="en-US" sz="1600" dirty="0" smtClean="0"/>
              <a:t> </a:t>
            </a:r>
            <a:r>
              <a:rPr lang="en-US" sz="1600" dirty="0" err="1" smtClean="0"/>
              <a:t>couvis</a:t>
            </a:r>
            <a:r>
              <a:rPr lang="en-US" sz="1600" dirty="0" smtClean="0"/>
              <a:t>_ 0001 </a:t>
            </a:r>
            <a:r>
              <a:rPr lang="en-US" sz="1600" dirty="0" smtClean="0">
                <a:hlinkClick r:id="rId3"/>
              </a:rPr>
              <a:t>http://pds-atmospheres.nmsu.edu/cgi-bin/getdir.pl?dir=index&amp;volume=couvis_0001</a:t>
            </a:r>
            <a:endParaRPr lang="en-US" sz="1600" dirty="0" smtClean="0"/>
          </a:p>
          <a:p>
            <a:r>
              <a:rPr lang="en-US" sz="1600" dirty="0" smtClean="0"/>
              <a:t>couvis_0002  </a:t>
            </a:r>
            <a:r>
              <a:rPr lang="en-US" sz="1600" dirty="0" smtClean="0">
                <a:hlinkClick r:id="rId4"/>
              </a:rPr>
              <a:t>http://pds-atmospheres.nmsu.edu/cgi-bin/getdir.pl?dir=index&amp;volume=couvis_0002</a:t>
            </a:r>
            <a:endParaRPr lang="en-US" sz="1600" dirty="0" smtClean="0"/>
          </a:p>
          <a:p>
            <a:endParaRPr lang="en-US" sz="1600" dirty="0" smtClean="0"/>
          </a:p>
          <a:p>
            <a:r>
              <a:rPr lang="en-US" sz="1600" dirty="0" smtClean="0"/>
              <a:t>ISS </a:t>
            </a:r>
            <a:r>
              <a:rPr lang="en-US" sz="1600" dirty="0"/>
              <a:t>and VIMS </a:t>
            </a:r>
          </a:p>
          <a:p>
            <a:r>
              <a:rPr lang="en-US" sz="1600" dirty="0" smtClean="0"/>
              <a:t>Imaging </a:t>
            </a:r>
            <a:r>
              <a:rPr lang="en-US" sz="1600" dirty="0" err="1" smtClean="0"/>
              <a:t>QuickSearch</a:t>
            </a:r>
            <a:r>
              <a:rPr lang="en-US" sz="1600" dirty="0" smtClean="0"/>
              <a:t>  - </a:t>
            </a:r>
            <a:r>
              <a:rPr lang="en-US" sz="1600" dirty="0" smtClean="0">
                <a:hlinkClick r:id="rId5"/>
              </a:rPr>
              <a:t>http://pds-imaging.jpl.nasa.gov/search/search.html#QuickSearch</a:t>
            </a:r>
            <a:endParaRPr lang="en-US" sz="1600" dirty="0" smtClean="0"/>
          </a:p>
          <a:p>
            <a:endParaRPr lang="en-US" sz="1600" dirty="0" smtClean="0"/>
          </a:p>
          <a:p>
            <a:endParaRPr lang="en-US" sz="1600" dirty="0" smtClean="0"/>
          </a:p>
          <a:p>
            <a:r>
              <a:rPr lang="en-US" sz="1600" dirty="0" smtClean="0"/>
              <a:t>Rings Node </a:t>
            </a:r>
            <a:r>
              <a:rPr lang="en-US" sz="1600" dirty="0" smtClean="0">
                <a:hlinkClick r:id="rId6"/>
              </a:rPr>
              <a:t>http://pds-rings.seti.org/cassini/</a:t>
            </a:r>
            <a:r>
              <a:rPr lang="en-US" sz="1600" dirty="0" smtClean="0"/>
              <a:t> </a:t>
            </a:r>
          </a:p>
          <a:p>
            <a:endParaRPr lang="en-US" sz="1000" dirty="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6576" y="729643"/>
            <a:ext cx="5492838" cy="7345599"/>
          </a:xfrm>
          <a:prstGeom prst="rect">
            <a:avLst/>
          </a:prstGeom>
          <a:noFill/>
        </p:spPr>
        <p:txBody>
          <a:bodyPr wrap="square" rtlCol="0">
            <a:spAutoFit/>
          </a:bodyPr>
          <a:lstStyle/>
          <a:p>
            <a:r>
              <a:rPr lang="en-US" sz="2800" dirty="0" smtClean="0">
                <a:solidFill>
                  <a:srgbClr val="000090"/>
                </a:solidFill>
              </a:rPr>
              <a:t>Tie off of older Mars data sets </a:t>
            </a:r>
            <a:endParaRPr lang="en-US" sz="2800" dirty="0" smtClean="0"/>
          </a:p>
          <a:p>
            <a:pPr marL="457200"/>
            <a:r>
              <a:rPr lang="en-US" sz="2400" dirty="0" smtClean="0"/>
              <a:t>Horizon Sensor MGS &amp; Model assimilated reformatted TES data. Murphy is supervising. </a:t>
            </a:r>
          </a:p>
          <a:p>
            <a:pPr marL="457200"/>
            <a:endParaRPr lang="en-US" sz="2800" dirty="0"/>
          </a:p>
          <a:p>
            <a:r>
              <a:rPr lang="en-US" sz="2800" dirty="0">
                <a:solidFill>
                  <a:srgbClr val="000090"/>
                </a:solidFill>
              </a:rPr>
              <a:t>Retrieve atmospheric profiles from </a:t>
            </a:r>
            <a:r>
              <a:rPr lang="en-US" sz="2800" dirty="0" smtClean="0">
                <a:solidFill>
                  <a:srgbClr val="000090"/>
                </a:solidFill>
              </a:rPr>
              <a:t>MRO radio </a:t>
            </a:r>
            <a:r>
              <a:rPr lang="en-US" sz="2800" dirty="0">
                <a:solidFill>
                  <a:srgbClr val="000090"/>
                </a:solidFill>
              </a:rPr>
              <a:t>occultation </a:t>
            </a:r>
            <a:r>
              <a:rPr lang="en-US" sz="2800" dirty="0" smtClean="0">
                <a:solidFill>
                  <a:srgbClr val="000090"/>
                </a:solidFill>
              </a:rPr>
              <a:t>experiments.</a:t>
            </a:r>
            <a:endParaRPr lang="en-US" sz="2800" dirty="0">
              <a:solidFill>
                <a:srgbClr val="000090"/>
              </a:solidFill>
            </a:endParaRPr>
          </a:p>
          <a:p>
            <a:pPr marL="548640"/>
            <a:r>
              <a:rPr lang="en-US" sz="2400" dirty="0"/>
              <a:t>A significant quantity of radio occultation data has been collected with the MRO during the past 4 years.  </a:t>
            </a:r>
            <a:r>
              <a:rPr lang="en-US" sz="2400" dirty="0" smtClean="0"/>
              <a:t>But no </a:t>
            </a:r>
            <a:r>
              <a:rPr lang="en-US" sz="2400" dirty="0"/>
              <a:t>reduced data, such as atmospheric profiles, </a:t>
            </a:r>
            <a:r>
              <a:rPr lang="en-US" sz="2400" dirty="0" smtClean="0"/>
              <a:t>will be generated by the mission. In a small program Dave Hinson will </a:t>
            </a:r>
            <a:r>
              <a:rPr lang="en-US" sz="2400" dirty="0"/>
              <a:t>modify software used on MGS and </a:t>
            </a:r>
            <a:r>
              <a:rPr lang="en-US" sz="2400" dirty="0" smtClean="0"/>
              <a:t>MEX and retrieve </a:t>
            </a:r>
            <a:r>
              <a:rPr lang="en-US" sz="2400" dirty="0"/>
              <a:t>atmospheric profiles from a </a:t>
            </a:r>
            <a:r>
              <a:rPr lang="en-US" sz="2400" dirty="0" smtClean="0"/>
              <a:t>one month </a:t>
            </a:r>
            <a:r>
              <a:rPr lang="en-US" sz="2400" dirty="0"/>
              <a:t>subset of MRO radio occultation </a:t>
            </a:r>
            <a:r>
              <a:rPr lang="en-US" sz="2400" dirty="0" smtClean="0"/>
              <a:t>data. He hopes to continue the effort in a DAP</a:t>
            </a:r>
          </a:p>
        </p:txBody>
      </p:sp>
      <p:sp>
        <p:nvSpPr>
          <p:cNvPr id="13" name="Date Placeholder 12"/>
          <p:cNvSpPr>
            <a:spLocks noGrp="1"/>
          </p:cNvSpPr>
          <p:nvPr>
            <p:ph type="dt" sz="half" idx="10"/>
          </p:nvPr>
        </p:nvSpPr>
        <p:spPr/>
        <p:txBody>
          <a:bodyPr/>
          <a:lstStyle/>
          <a:p>
            <a:r>
              <a:rPr lang="en-US" dirty="0" smtClean="0"/>
              <a:t>3/27/12</a:t>
            </a:r>
            <a:endParaRPr lang="en-US" dirty="0"/>
          </a:p>
        </p:txBody>
      </p:sp>
      <p:sp>
        <p:nvSpPr>
          <p:cNvPr id="14" name="Footer Placeholder 13"/>
          <p:cNvSpPr>
            <a:spLocks noGrp="1"/>
          </p:cNvSpPr>
          <p:nvPr>
            <p:ph type="ftr" sz="quarter" idx="11"/>
          </p:nvPr>
        </p:nvSpPr>
        <p:spPr/>
        <p:txBody>
          <a:bodyPr/>
          <a:lstStyle/>
          <a:p>
            <a:r>
              <a:rPr lang="en-US" dirty="0" smtClean="0"/>
              <a:t>PDS MC ATMOS Report</a:t>
            </a:r>
            <a:endParaRPr lang="en-US" dirty="0"/>
          </a:p>
        </p:txBody>
      </p:sp>
      <p:sp>
        <p:nvSpPr>
          <p:cNvPr id="15" name="Slide Number Placeholder 14"/>
          <p:cNvSpPr>
            <a:spLocks noGrp="1"/>
          </p:cNvSpPr>
          <p:nvPr>
            <p:ph type="sldNum" sz="quarter" idx="12"/>
          </p:nvPr>
        </p:nvSpPr>
        <p:spPr/>
        <p:txBody>
          <a:bodyPr/>
          <a:lstStyle/>
          <a:p>
            <a:fld id="{5402D54D-4DF1-FF4A-847E-BECA27DC3385}" type="slidenum">
              <a:rPr lang="en-US" smtClean="0"/>
              <a:t>4</a:t>
            </a:fld>
            <a:endParaRPr lang="en-US" dirty="0"/>
          </a:p>
        </p:txBody>
      </p:sp>
    </p:spTree>
    <p:extLst>
      <p:ext uri="{BB962C8B-B14F-4D97-AF65-F5344CB8AC3E}">
        <p14:creationId xmlns:p14="http://schemas.microsoft.com/office/powerpoint/2010/main" val="18894309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4656" y="810356"/>
            <a:ext cx="5492838" cy="7427673"/>
          </a:xfrm>
          <a:prstGeom prst="rect">
            <a:avLst/>
          </a:prstGeom>
          <a:noFill/>
        </p:spPr>
        <p:txBody>
          <a:bodyPr wrap="square" rtlCol="0">
            <a:spAutoFit/>
          </a:bodyPr>
          <a:lstStyle/>
          <a:p>
            <a:r>
              <a:rPr lang="en-US" sz="2800" dirty="0" smtClean="0">
                <a:solidFill>
                  <a:srgbClr val="000090"/>
                </a:solidFill>
              </a:rPr>
              <a:t>PDS4 Development - The Need for Bundling</a:t>
            </a:r>
          </a:p>
          <a:p>
            <a:pPr marL="457200"/>
            <a:r>
              <a:rPr lang="en-US" sz="2400" dirty="0"/>
              <a:t>The nodes need to complete assembling a bundle to identify problems and allow migration to go forward.  </a:t>
            </a:r>
          </a:p>
          <a:p>
            <a:endParaRPr lang="en-US" sz="2800" dirty="0"/>
          </a:p>
          <a:p>
            <a:r>
              <a:rPr lang="en-US" sz="2800" dirty="0" smtClean="0">
                <a:solidFill>
                  <a:srgbClr val="000090"/>
                </a:solidFill>
              </a:rPr>
              <a:t>Development for LADEE and MAVEN </a:t>
            </a:r>
          </a:p>
          <a:p>
            <a:pPr marL="457200"/>
            <a:r>
              <a:rPr lang="en-US" sz="2400" dirty="0" smtClean="0"/>
              <a:t>See Lyle’s presentation</a:t>
            </a:r>
          </a:p>
          <a:p>
            <a:pPr marL="457200"/>
            <a:endParaRPr lang="en-US" sz="2400" dirty="0"/>
          </a:p>
          <a:p>
            <a:r>
              <a:rPr lang="en-US" sz="2800" dirty="0" smtClean="0">
                <a:solidFill>
                  <a:srgbClr val="000090"/>
                </a:solidFill>
              </a:rPr>
              <a:t>Improving </a:t>
            </a:r>
            <a:r>
              <a:rPr lang="en-US" sz="2800" dirty="0" smtClean="0">
                <a:solidFill>
                  <a:srgbClr val="000090"/>
                </a:solidFill>
              </a:rPr>
              <a:t>Cassini </a:t>
            </a:r>
            <a:r>
              <a:rPr lang="en-US" sz="2800" dirty="0" smtClean="0">
                <a:solidFill>
                  <a:srgbClr val="000090"/>
                </a:solidFill>
              </a:rPr>
              <a:t>data access </a:t>
            </a:r>
          </a:p>
          <a:p>
            <a:r>
              <a:rPr lang="en-US" sz="2800" dirty="0"/>
              <a:t>	</a:t>
            </a:r>
            <a:r>
              <a:rPr lang="en-US" sz="2400" dirty="0" smtClean="0"/>
              <a:t>The flow-down scheme has been </a:t>
            </a:r>
            <a:r>
              <a:rPr lang="en-US" sz="2400" dirty="0" smtClean="0"/>
              <a:t>constructed </a:t>
            </a:r>
            <a:r>
              <a:rPr lang="en-US" sz="2400" dirty="0" smtClean="0"/>
              <a:t>on the assumption that Cassini team members should have direct access to instrument pages but novices should find resources that will allow them to slice and dice the data sets (See following slides).</a:t>
            </a:r>
          </a:p>
          <a:p>
            <a:endParaRPr lang="en-US" sz="2400" dirty="0"/>
          </a:p>
        </p:txBody>
      </p:sp>
      <p:sp>
        <p:nvSpPr>
          <p:cNvPr id="13" name="Date Placeholder 12"/>
          <p:cNvSpPr>
            <a:spLocks noGrp="1"/>
          </p:cNvSpPr>
          <p:nvPr>
            <p:ph type="dt" sz="half" idx="10"/>
          </p:nvPr>
        </p:nvSpPr>
        <p:spPr/>
        <p:txBody>
          <a:bodyPr/>
          <a:lstStyle/>
          <a:p>
            <a:r>
              <a:rPr lang="en-US" dirty="0" smtClean="0"/>
              <a:t>3/27/12</a:t>
            </a:r>
            <a:endParaRPr lang="en-US" dirty="0"/>
          </a:p>
        </p:txBody>
      </p:sp>
      <p:sp>
        <p:nvSpPr>
          <p:cNvPr id="14" name="Footer Placeholder 13"/>
          <p:cNvSpPr>
            <a:spLocks noGrp="1"/>
          </p:cNvSpPr>
          <p:nvPr>
            <p:ph type="ftr" sz="quarter" idx="11"/>
          </p:nvPr>
        </p:nvSpPr>
        <p:spPr/>
        <p:txBody>
          <a:bodyPr/>
          <a:lstStyle/>
          <a:p>
            <a:r>
              <a:rPr lang="en-US" dirty="0" smtClean="0"/>
              <a:t>PDS MC ATMOS Report</a:t>
            </a:r>
            <a:endParaRPr lang="en-US" dirty="0"/>
          </a:p>
        </p:txBody>
      </p:sp>
      <p:sp>
        <p:nvSpPr>
          <p:cNvPr id="15" name="Slide Number Placeholder 14"/>
          <p:cNvSpPr>
            <a:spLocks noGrp="1"/>
          </p:cNvSpPr>
          <p:nvPr>
            <p:ph type="sldNum" sz="quarter" idx="12"/>
          </p:nvPr>
        </p:nvSpPr>
        <p:spPr/>
        <p:txBody>
          <a:bodyPr/>
          <a:lstStyle/>
          <a:p>
            <a:fld id="{5402D54D-4DF1-FF4A-847E-BECA27DC3385}" type="slidenum">
              <a:rPr lang="en-US" smtClean="0"/>
              <a:t>5</a:t>
            </a:fld>
            <a:endParaRPr lang="en-US" dirty="0"/>
          </a:p>
        </p:txBody>
      </p:sp>
    </p:spTree>
    <p:extLst>
      <p:ext uri="{BB962C8B-B14F-4D97-AF65-F5344CB8AC3E}">
        <p14:creationId xmlns:p14="http://schemas.microsoft.com/office/powerpoint/2010/main" val="9885137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25618" y="7992732"/>
            <a:ext cx="2667850" cy="58682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1211316" y="5926055"/>
            <a:ext cx="1843060" cy="153678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3237224" y="4911910"/>
            <a:ext cx="2253834" cy="10885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4364143" y="3104835"/>
            <a:ext cx="2332317" cy="16364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2942435" y="3069935"/>
            <a:ext cx="1200863" cy="149961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480799" y="3035033"/>
            <a:ext cx="1437152" cy="24211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57737" y="2353518"/>
            <a:ext cx="1602322" cy="51874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2942435" y="2353517"/>
            <a:ext cx="1421707" cy="4806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02692" y="2369015"/>
            <a:ext cx="1845060" cy="4237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1225962" y="1159655"/>
            <a:ext cx="1234646" cy="2896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2440117" y="427158"/>
            <a:ext cx="2238126" cy="590031"/>
          </a:xfrm>
          <a:prstGeom prst="rect">
            <a:avLst/>
          </a:prstGeom>
          <a:solidFill>
            <a:srgbClr val="4F7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own Arrow 3"/>
          <p:cNvSpPr/>
          <p:nvPr/>
        </p:nvSpPr>
        <p:spPr>
          <a:xfrm>
            <a:off x="3301875" y="1021983"/>
            <a:ext cx="125806" cy="82698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8" name="TextBox 7"/>
          <p:cNvSpPr txBox="1"/>
          <p:nvPr/>
        </p:nvSpPr>
        <p:spPr>
          <a:xfrm>
            <a:off x="2440117" y="427157"/>
            <a:ext cx="2225364" cy="400110"/>
          </a:xfrm>
          <a:prstGeom prst="rect">
            <a:avLst/>
          </a:prstGeom>
          <a:noFill/>
        </p:spPr>
        <p:txBody>
          <a:bodyPr wrap="none" rtlCol="0">
            <a:spAutoFit/>
          </a:bodyPr>
          <a:lstStyle/>
          <a:p>
            <a:r>
              <a:rPr lang="en-US" sz="2000" dirty="0" smtClean="0"/>
              <a:t>Welcome to Cassini </a:t>
            </a:r>
            <a:endParaRPr lang="en-US" sz="2000" dirty="0"/>
          </a:p>
        </p:txBody>
      </p:sp>
      <p:sp>
        <p:nvSpPr>
          <p:cNvPr id="11" name="Left Arrow 10"/>
          <p:cNvSpPr/>
          <p:nvPr/>
        </p:nvSpPr>
        <p:spPr>
          <a:xfrm>
            <a:off x="2460609" y="1267636"/>
            <a:ext cx="902284" cy="17492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2" name="TextBox 11"/>
          <p:cNvSpPr txBox="1"/>
          <p:nvPr/>
        </p:nvSpPr>
        <p:spPr>
          <a:xfrm>
            <a:off x="1211316" y="1079946"/>
            <a:ext cx="1236436" cy="338554"/>
          </a:xfrm>
          <a:prstGeom prst="rect">
            <a:avLst/>
          </a:prstGeom>
          <a:noFill/>
        </p:spPr>
        <p:txBody>
          <a:bodyPr wrap="none" rtlCol="0">
            <a:spAutoFit/>
          </a:bodyPr>
          <a:lstStyle/>
          <a:p>
            <a:r>
              <a:rPr lang="en-US" sz="1600" dirty="0" smtClean="0"/>
              <a:t>Jupiter Flyby</a:t>
            </a:r>
            <a:endParaRPr lang="en-US" sz="1600" dirty="0"/>
          </a:p>
        </p:txBody>
      </p:sp>
      <p:sp>
        <p:nvSpPr>
          <p:cNvPr id="18" name="Down Arrow 17"/>
          <p:cNvSpPr/>
          <p:nvPr/>
        </p:nvSpPr>
        <p:spPr>
          <a:xfrm>
            <a:off x="1211316" y="1916408"/>
            <a:ext cx="114300" cy="437109"/>
          </a:xfrm>
          <a:prstGeom prst="downArrow">
            <a:avLst>
              <a:gd name="adj1" fmla="val 50000"/>
              <a:gd name="adj2" fmla="val 42492"/>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19" name="Down Arrow 18"/>
          <p:cNvSpPr/>
          <p:nvPr/>
        </p:nvSpPr>
        <p:spPr>
          <a:xfrm>
            <a:off x="361586" y="1442564"/>
            <a:ext cx="97013" cy="5668413"/>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0" name="Down Arrow 19"/>
          <p:cNvSpPr/>
          <p:nvPr/>
        </p:nvSpPr>
        <p:spPr>
          <a:xfrm flipH="1">
            <a:off x="3685208" y="1960832"/>
            <a:ext cx="89647" cy="43080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1" name="Down Arrow 20"/>
          <p:cNvSpPr/>
          <p:nvPr/>
        </p:nvSpPr>
        <p:spPr>
          <a:xfrm flipH="1">
            <a:off x="1211316" y="2790625"/>
            <a:ext cx="114300" cy="244408"/>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2" name="Down Arrow 21"/>
          <p:cNvSpPr/>
          <p:nvPr/>
        </p:nvSpPr>
        <p:spPr>
          <a:xfrm flipH="1">
            <a:off x="5585934" y="1941400"/>
            <a:ext cx="102967" cy="456539"/>
          </a:xfrm>
          <a:prstGeom prst="downArrow">
            <a:avLst>
              <a:gd name="adj1" fmla="val 50000"/>
              <a:gd name="adj2" fmla="val 46246"/>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3" name="Down Arrow 22"/>
          <p:cNvSpPr/>
          <p:nvPr/>
        </p:nvSpPr>
        <p:spPr>
          <a:xfrm flipH="1">
            <a:off x="2636601" y="1960832"/>
            <a:ext cx="149434" cy="396522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4" name="TextBox 23"/>
          <p:cNvSpPr txBox="1"/>
          <p:nvPr/>
        </p:nvSpPr>
        <p:spPr>
          <a:xfrm>
            <a:off x="575736" y="2404115"/>
            <a:ext cx="1830376" cy="338554"/>
          </a:xfrm>
          <a:prstGeom prst="rect">
            <a:avLst/>
          </a:prstGeom>
          <a:noFill/>
        </p:spPr>
        <p:txBody>
          <a:bodyPr wrap="square" rtlCol="0">
            <a:spAutoFit/>
          </a:bodyPr>
          <a:lstStyle/>
          <a:p>
            <a:pPr algn="ctr"/>
            <a:r>
              <a:rPr lang="en-US" sz="1600" dirty="0" smtClean="0"/>
              <a:t>Mission Definition</a:t>
            </a:r>
          </a:p>
        </p:txBody>
      </p:sp>
      <p:sp>
        <p:nvSpPr>
          <p:cNvPr id="25" name="TextBox 24"/>
          <p:cNvSpPr txBox="1"/>
          <p:nvPr/>
        </p:nvSpPr>
        <p:spPr>
          <a:xfrm>
            <a:off x="2942660" y="2397938"/>
            <a:ext cx="1421483" cy="338554"/>
          </a:xfrm>
          <a:prstGeom prst="rect">
            <a:avLst/>
          </a:prstGeom>
          <a:noFill/>
        </p:spPr>
        <p:txBody>
          <a:bodyPr wrap="none" rtlCol="0">
            <a:spAutoFit/>
          </a:bodyPr>
          <a:lstStyle/>
          <a:p>
            <a:r>
              <a:rPr lang="en-US" sz="1600" dirty="0" smtClean="0"/>
              <a:t>Specific Bodies</a:t>
            </a:r>
            <a:endParaRPr lang="en-US" sz="1600" dirty="0"/>
          </a:p>
        </p:txBody>
      </p:sp>
      <p:sp>
        <p:nvSpPr>
          <p:cNvPr id="26" name="TextBox 25"/>
          <p:cNvSpPr txBox="1"/>
          <p:nvPr/>
        </p:nvSpPr>
        <p:spPr>
          <a:xfrm>
            <a:off x="4957737" y="2404115"/>
            <a:ext cx="1602322" cy="338554"/>
          </a:xfrm>
          <a:prstGeom prst="rect">
            <a:avLst/>
          </a:prstGeom>
          <a:noFill/>
        </p:spPr>
        <p:txBody>
          <a:bodyPr wrap="none" rtlCol="0">
            <a:spAutoFit/>
          </a:bodyPr>
          <a:lstStyle/>
          <a:p>
            <a:r>
              <a:rPr lang="en-US" sz="1600" dirty="0" smtClean="0"/>
              <a:t>Fields &amp; Particles</a:t>
            </a:r>
            <a:endParaRPr lang="en-US" sz="1600" dirty="0"/>
          </a:p>
        </p:txBody>
      </p:sp>
      <p:sp>
        <p:nvSpPr>
          <p:cNvPr id="27" name="TextBox 26"/>
          <p:cNvSpPr txBox="1"/>
          <p:nvPr/>
        </p:nvSpPr>
        <p:spPr>
          <a:xfrm>
            <a:off x="461436" y="3035035"/>
            <a:ext cx="1499761" cy="2246769"/>
          </a:xfrm>
          <a:prstGeom prst="rect">
            <a:avLst/>
          </a:prstGeom>
          <a:noFill/>
        </p:spPr>
        <p:txBody>
          <a:bodyPr wrap="square" rtlCol="0">
            <a:spAutoFit/>
          </a:bodyPr>
          <a:lstStyle/>
          <a:p>
            <a:pPr algn="ctr"/>
            <a:r>
              <a:rPr lang="en-US" sz="1400" dirty="0" smtClean="0"/>
              <a:t>Apoapse Parameters</a:t>
            </a:r>
          </a:p>
          <a:p>
            <a:pPr algn="ctr"/>
            <a:r>
              <a:rPr lang="en-US" sz="1400" dirty="0" smtClean="0"/>
              <a:t>Periapse Parameters</a:t>
            </a:r>
          </a:p>
          <a:p>
            <a:pPr algn="ctr"/>
            <a:r>
              <a:rPr lang="en-US" sz="1400" dirty="0" smtClean="0"/>
              <a:t>Orbital inclination</a:t>
            </a:r>
          </a:p>
          <a:p>
            <a:pPr algn="ctr"/>
            <a:r>
              <a:rPr lang="en-US" sz="1400" dirty="0" smtClean="0"/>
              <a:t>Ring Plane Crossings</a:t>
            </a:r>
          </a:p>
          <a:p>
            <a:pPr algn="ctr"/>
            <a:r>
              <a:rPr lang="en-US" sz="1400" dirty="0" smtClean="0"/>
              <a:t>Dust Hazards</a:t>
            </a:r>
          </a:p>
          <a:p>
            <a:pPr algn="ctr"/>
            <a:r>
              <a:rPr lang="en-US" sz="1400" dirty="0" smtClean="0"/>
              <a:t>Occultations </a:t>
            </a:r>
          </a:p>
          <a:p>
            <a:pPr algn="ctr"/>
            <a:r>
              <a:rPr lang="en-US" sz="1400" dirty="0" smtClean="0"/>
              <a:t>Tour Plan(s)</a:t>
            </a:r>
            <a:endParaRPr lang="en-US" sz="1400" dirty="0"/>
          </a:p>
        </p:txBody>
      </p:sp>
      <p:sp>
        <p:nvSpPr>
          <p:cNvPr id="28" name="TextBox 27"/>
          <p:cNvSpPr txBox="1"/>
          <p:nvPr/>
        </p:nvSpPr>
        <p:spPr>
          <a:xfrm>
            <a:off x="1225962" y="6195223"/>
            <a:ext cx="1909372" cy="954107"/>
          </a:xfrm>
          <a:prstGeom prst="rect">
            <a:avLst/>
          </a:prstGeom>
          <a:noFill/>
        </p:spPr>
        <p:txBody>
          <a:bodyPr wrap="none" rtlCol="0">
            <a:spAutoFit/>
          </a:bodyPr>
          <a:lstStyle/>
          <a:p>
            <a:pPr algn="ctr"/>
            <a:r>
              <a:rPr lang="en-US" sz="1400" dirty="0" smtClean="0"/>
              <a:t>Instrument Information</a:t>
            </a:r>
          </a:p>
          <a:p>
            <a:pPr algn="ctr"/>
            <a:r>
              <a:rPr lang="en-US" sz="1400" dirty="0" smtClean="0"/>
              <a:t>Users’ Guide</a:t>
            </a:r>
          </a:p>
          <a:p>
            <a:pPr algn="ctr"/>
            <a:r>
              <a:rPr lang="en-US" sz="1400" dirty="0" smtClean="0"/>
              <a:t>SIS</a:t>
            </a:r>
          </a:p>
          <a:p>
            <a:pPr algn="ctr"/>
            <a:r>
              <a:rPr lang="en-US" sz="1400" dirty="0" smtClean="0"/>
              <a:t>Etc.</a:t>
            </a:r>
          </a:p>
        </p:txBody>
      </p:sp>
      <p:sp>
        <p:nvSpPr>
          <p:cNvPr id="29" name="Down Arrow 28"/>
          <p:cNvSpPr/>
          <p:nvPr/>
        </p:nvSpPr>
        <p:spPr>
          <a:xfrm>
            <a:off x="5585933" y="4569546"/>
            <a:ext cx="102967" cy="266866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0" name="Down Arrow 29"/>
          <p:cNvSpPr/>
          <p:nvPr/>
        </p:nvSpPr>
        <p:spPr>
          <a:xfrm flipH="1">
            <a:off x="3822815" y="6000509"/>
            <a:ext cx="90334" cy="91275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1" name="Down Arrow 30"/>
          <p:cNvSpPr/>
          <p:nvPr/>
        </p:nvSpPr>
        <p:spPr>
          <a:xfrm flipH="1">
            <a:off x="3822814" y="4399335"/>
            <a:ext cx="90335" cy="512576"/>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2" name="Down Arrow 31"/>
          <p:cNvSpPr/>
          <p:nvPr/>
        </p:nvSpPr>
        <p:spPr>
          <a:xfrm>
            <a:off x="3681385" y="2790626"/>
            <a:ext cx="93470" cy="242297"/>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3" name="Down Arrow 32"/>
          <p:cNvSpPr/>
          <p:nvPr/>
        </p:nvSpPr>
        <p:spPr>
          <a:xfrm>
            <a:off x="5585932" y="2914675"/>
            <a:ext cx="102968" cy="155260"/>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4" name="TextBox 33"/>
          <p:cNvSpPr txBox="1"/>
          <p:nvPr/>
        </p:nvSpPr>
        <p:spPr>
          <a:xfrm>
            <a:off x="2942660" y="3069936"/>
            <a:ext cx="1287010" cy="1169551"/>
          </a:xfrm>
          <a:prstGeom prst="rect">
            <a:avLst/>
          </a:prstGeom>
          <a:noFill/>
        </p:spPr>
        <p:txBody>
          <a:bodyPr wrap="square" rtlCol="0">
            <a:spAutoFit/>
          </a:bodyPr>
          <a:lstStyle/>
          <a:p>
            <a:pPr algn="ctr"/>
            <a:r>
              <a:rPr lang="en-US" sz="1400" dirty="0" smtClean="0"/>
              <a:t>Saturn</a:t>
            </a:r>
          </a:p>
          <a:p>
            <a:pPr algn="ctr"/>
            <a:r>
              <a:rPr lang="en-US" sz="1400" dirty="0" smtClean="0"/>
              <a:t>Rings</a:t>
            </a:r>
          </a:p>
          <a:p>
            <a:pPr algn="ctr"/>
            <a:r>
              <a:rPr lang="en-US" sz="1400" dirty="0" smtClean="0"/>
              <a:t>Icy Satellites</a:t>
            </a:r>
          </a:p>
          <a:p>
            <a:pPr algn="ctr"/>
            <a:r>
              <a:rPr lang="en-US" sz="1400" dirty="0" smtClean="0"/>
              <a:t>Rocks</a:t>
            </a:r>
          </a:p>
          <a:p>
            <a:pPr algn="ctr"/>
            <a:r>
              <a:rPr lang="en-US" sz="1400" dirty="0" smtClean="0"/>
              <a:t>Titan </a:t>
            </a:r>
            <a:endParaRPr lang="en-US" sz="1400" dirty="0"/>
          </a:p>
        </p:txBody>
      </p:sp>
      <p:sp>
        <p:nvSpPr>
          <p:cNvPr id="35" name="TextBox 34"/>
          <p:cNvSpPr txBox="1"/>
          <p:nvPr/>
        </p:nvSpPr>
        <p:spPr>
          <a:xfrm>
            <a:off x="3237225" y="4948378"/>
            <a:ext cx="2128028" cy="1015663"/>
          </a:xfrm>
          <a:prstGeom prst="rect">
            <a:avLst/>
          </a:prstGeom>
          <a:noFill/>
        </p:spPr>
        <p:txBody>
          <a:bodyPr wrap="square" rtlCol="0">
            <a:spAutoFit/>
          </a:bodyPr>
          <a:lstStyle/>
          <a:p>
            <a:pPr algn="ctr"/>
            <a:r>
              <a:rPr lang="en-US" sz="1200" dirty="0" smtClean="0"/>
              <a:t>Targeted &amp; Nontargeted Flybys</a:t>
            </a:r>
          </a:p>
          <a:p>
            <a:pPr algn="ctr"/>
            <a:r>
              <a:rPr lang="en-US" sz="1200" dirty="0" smtClean="0"/>
              <a:t>Occultations </a:t>
            </a:r>
          </a:p>
          <a:p>
            <a:pPr algn="ctr"/>
            <a:r>
              <a:rPr lang="en-US" sz="1200" dirty="0" smtClean="0"/>
              <a:t>Planning sheets</a:t>
            </a:r>
          </a:p>
          <a:p>
            <a:pPr algn="ctr"/>
            <a:r>
              <a:rPr lang="en-US" sz="1200" dirty="0" smtClean="0"/>
              <a:t>Instruments used</a:t>
            </a:r>
          </a:p>
          <a:p>
            <a:r>
              <a:rPr lang="en-US" sz="1200" dirty="0" smtClean="0"/>
              <a:t> </a:t>
            </a:r>
            <a:endParaRPr lang="en-US" sz="1200" dirty="0"/>
          </a:p>
        </p:txBody>
      </p:sp>
      <p:sp>
        <p:nvSpPr>
          <p:cNvPr id="36" name="TextBox 35"/>
          <p:cNvSpPr txBox="1"/>
          <p:nvPr/>
        </p:nvSpPr>
        <p:spPr>
          <a:xfrm>
            <a:off x="4487974" y="3181933"/>
            <a:ext cx="2195916" cy="1600438"/>
          </a:xfrm>
          <a:prstGeom prst="rect">
            <a:avLst/>
          </a:prstGeom>
          <a:noFill/>
        </p:spPr>
        <p:txBody>
          <a:bodyPr wrap="square" rtlCol="0">
            <a:spAutoFit/>
          </a:bodyPr>
          <a:lstStyle/>
          <a:p>
            <a:r>
              <a:rPr lang="en-US" sz="1400" dirty="0" smtClean="0"/>
              <a:t>Bowshock and Magnetopause</a:t>
            </a:r>
          </a:p>
          <a:p>
            <a:r>
              <a:rPr lang="en-US" sz="1400" dirty="0" smtClean="0"/>
              <a:t>    Crossings</a:t>
            </a:r>
          </a:p>
          <a:p>
            <a:r>
              <a:rPr lang="en-US" sz="1400" dirty="0" smtClean="0"/>
              <a:t>Intervals when Cassini is in the</a:t>
            </a:r>
          </a:p>
          <a:p>
            <a:r>
              <a:rPr lang="en-US" sz="1400" dirty="0"/>
              <a:t> </a:t>
            </a:r>
            <a:r>
              <a:rPr lang="en-US" sz="1400" dirty="0" smtClean="0"/>
              <a:t>    Magnetosphere</a:t>
            </a:r>
          </a:p>
          <a:p>
            <a:r>
              <a:rPr lang="en-US" sz="1400" dirty="0" smtClean="0"/>
              <a:t>Orbital Inclinations </a:t>
            </a:r>
            <a:endParaRPr lang="en-US" sz="1400" dirty="0"/>
          </a:p>
        </p:txBody>
      </p:sp>
      <p:sp>
        <p:nvSpPr>
          <p:cNvPr id="37" name="Right Arrow 36"/>
          <p:cNvSpPr/>
          <p:nvPr/>
        </p:nvSpPr>
        <p:spPr>
          <a:xfrm flipV="1">
            <a:off x="361587" y="6926240"/>
            <a:ext cx="864376" cy="184737"/>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Left Arrow 37"/>
          <p:cNvSpPr/>
          <p:nvPr/>
        </p:nvSpPr>
        <p:spPr>
          <a:xfrm>
            <a:off x="1225963" y="1819480"/>
            <a:ext cx="4448921" cy="14134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Left Arrow 38"/>
          <p:cNvSpPr/>
          <p:nvPr/>
        </p:nvSpPr>
        <p:spPr>
          <a:xfrm>
            <a:off x="3054376" y="6784891"/>
            <a:ext cx="8491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0" name="Left Arrow 39"/>
          <p:cNvSpPr/>
          <p:nvPr/>
        </p:nvSpPr>
        <p:spPr>
          <a:xfrm>
            <a:off x="361586" y="1274350"/>
            <a:ext cx="849731" cy="168215"/>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1" name="Left Arrow 40"/>
          <p:cNvSpPr/>
          <p:nvPr/>
        </p:nvSpPr>
        <p:spPr>
          <a:xfrm>
            <a:off x="3054375" y="7110979"/>
            <a:ext cx="26076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2" name="TextBox 41"/>
          <p:cNvSpPr txBox="1"/>
          <p:nvPr/>
        </p:nvSpPr>
        <p:spPr>
          <a:xfrm>
            <a:off x="1325616" y="7992734"/>
            <a:ext cx="2557110" cy="615553"/>
          </a:xfrm>
          <a:prstGeom prst="rect">
            <a:avLst/>
          </a:prstGeom>
          <a:noFill/>
        </p:spPr>
        <p:txBody>
          <a:bodyPr wrap="none" rtlCol="0">
            <a:spAutoFit/>
          </a:bodyPr>
          <a:lstStyle/>
          <a:p>
            <a:r>
              <a:rPr lang="en-US" sz="1600" dirty="0" smtClean="0"/>
              <a:t>Access to Nodes &amp; Data Sets</a:t>
            </a:r>
          </a:p>
          <a:p>
            <a:endParaRPr lang="en-US" dirty="0"/>
          </a:p>
        </p:txBody>
      </p:sp>
      <p:sp>
        <p:nvSpPr>
          <p:cNvPr id="43" name="Down Arrow 42"/>
          <p:cNvSpPr/>
          <p:nvPr/>
        </p:nvSpPr>
        <p:spPr>
          <a:xfrm>
            <a:off x="2311175" y="7459693"/>
            <a:ext cx="149434" cy="53304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4" name="Down Arrow 43"/>
          <p:cNvSpPr/>
          <p:nvPr/>
        </p:nvSpPr>
        <p:spPr>
          <a:xfrm>
            <a:off x="953821" y="5504838"/>
            <a:ext cx="111689" cy="116743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6" name="Right Arrow 45"/>
          <p:cNvSpPr/>
          <p:nvPr/>
        </p:nvSpPr>
        <p:spPr>
          <a:xfrm flipV="1">
            <a:off x="953820" y="6559662"/>
            <a:ext cx="272142" cy="112615"/>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Tree>
    <p:extLst>
      <p:ext uri="{BB962C8B-B14F-4D97-AF65-F5344CB8AC3E}">
        <p14:creationId xmlns:p14="http://schemas.microsoft.com/office/powerpoint/2010/main" val="39250701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111" t="10686" r="3333" b="56104"/>
          <a:stretch>
            <a:fillRect/>
          </a:stretch>
        </p:blipFill>
        <p:spPr>
          <a:xfrm>
            <a:off x="222600" y="744244"/>
            <a:ext cx="6389888" cy="1847163"/>
          </a:xfrm>
          <a:prstGeom prst="rect">
            <a:avLst/>
          </a:prstGeom>
        </p:spPr>
      </p:pic>
      <p:sp>
        <p:nvSpPr>
          <p:cNvPr id="4" name="TextBox 3"/>
          <p:cNvSpPr txBox="1"/>
          <p:nvPr/>
        </p:nvSpPr>
        <p:spPr>
          <a:xfrm>
            <a:off x="1532003" y="288054"/>
            <a:ext cx="3724096" cy="646331"/>
          </a:xfrm>
          <a:prstGeom prst="rect">
            <a:avLst/>
          </a:prstGeom>
          <a:noFill/>
        </p:spPr>
        <p:txBody>
          <a:bodyPr wrap="none" rtlCol="0">
            <a:spAutoFit/>
          </a:bodyPr>
          <a:lstStyle/>
          <a:p>
            <a:r>
              <a:rPr lang="en-US" b="1" dirty="0"/>
              <a:t>Welcome to the Cassini Archive Page</a:t>
            </a:r>
            <a:endParaRPr lang="en-US" dirty="0"/>
          </a:p>
          <a:p>
            <a:endParaRPr lang="en-US" dirty="0"/>
          </a:p>
        </p:txBody>
      </p:sp>
      <p:sp>
        <p:nvSpPr>
          <p:cNvPr id="5" name="TextBox 4"/>
          <p:cNvSpPr txBox="1"/>
          <p:nvPr/>
        </p:nvSpPr>
        <p:spPr>
          <a:xfrm>
            <a:off x="427714" y="2591407"/>
            <a:ext cx="5970879" cy="5940089"/>
          </a:xfrm>
          <a:prstGeom prst="rect">
            <a:avLst/>
          </a:prstGeom>
          <a:noFill/>
        </p:spPr>
        <p:txBody>
          <a:bodyPr wrap="square" rtlCol="0">
            <a:spAutoFit/>
          </a:bodyPr>
          <a:lstStyle/>
          <a:p>
            <a:r>
              <a:rPr lang="en-US" dirty="0"/>
              <a:t>Cassini data are delivered to the PDS 9-12 months after acquisition and are delivered every three months. PDS must validate those data before they are considered certified. This may result in a delay between the time when Cassini delivers data and the time when PDS makes the data available. Alternately, PDS may choose to put data online while they are being validated, stating that they are not certified. PDS urges caution when using any data that have been released by the PDS for less than three months. </a:t>
            </a:r>
          </a:p>
          <a:p>
            <a:r>
              <a:rPr lang="en-US" dirty="0"/>
              <a:t> </a:t>
            </a:r>
          </a:p>
          <a:p>
            <a:r>
              <a:rPr lang="en-US" b="1" dirty="0"/>
              <a:t>Organization of The Cassini Mission. </a:t>
            </a:r>
            <a:r>
              <a:rPr lang="en-US" dirty="0"/>
              <a:t>The mission is divided into 4 phases: the Cruise Phase (including </a:t>
            </a:r>
            <a:r>
              <a:rPr lang="en-US" sz="2000" dirty="0"/>
              <a:t>the </a:t>
            </a:r>
            <a:r>
              <a:rPr lang="en-US" dirty="0">
                <a:solidFill>
                  <a:srgbClr val="0000FF"/>
                </a:solidFill>
              </a:rPr>
              <a:t>Jupiter Flyby </a:t>
            </a:r>
            <a:r>
              <a:rPr lang="en-US" dirty="0"/>
              <a:t>Dec 2000-Jan 2001), the Prime Mission, the Equinox Mission and the Solstice Mission. Data from all phases are stored sequentially in the PDS. Tables of times of </a:t>
            </a:r>
            <a:r>
              <a:rPr lang="en-US" dirty="0" err="1">
                <a:solidFill>
                  <a:srgbClr val="0000FF"/>
                </a:solidFill>
              </a:rPr>
              <a:t>apoapses</a:t>
            </a:r>
            <a:r>
              <a:rPr lang="en-US" dirty="0"/>
              <a:t> and </a:t>
            </a:r>
            <a:r>
              <a:rPr lang="en-US" dirty="0" err="1">
                <a:solidFill>
                  <a:srgbClr val="0000FF"/>
                </a:solidFill>
              </a:rPr>
              <a:t>periapses</a:t>
            </a:r>
            <a:r>
              <a:rPr lang="en-US" dirty="0"/>
              <a:t>, </a:t>
            </a:r>
            <a:r>
              <a:rPr lang="en-US" dirty="0">
                <a:solidFill>
                  <a:srgbClr val="0000FF"/>
                </a:solidFill>
              </a:rPr>
              <a:t>inclination</a:t>
            </a:r>
            <a:r>
              <a:rPr lang="en-US" dirty="0"/>
              <a:t> plots, times of r</a:t>
            </a:r>
            <a:r>
              <a:rPr lang="en-US" dirty="0">
                <a:solidFill>
                  <a:srgbClr val="0000FF"/>
                </a:solidFill>
              </a:rPr>
              <a:t>ing-plane crossings</a:t>
            </a:r>
            <a:r>
              <a:rPr lang="en-US" dirty="0"/>
              <a:t>, dust </a:t>
            </a:r>
            <a:r>
              <a:rPr lang="en-US" dirty="0">
                <a:solidFill>
                  <a:srgbClr val="0000FF"/>
                </a:solidFill>
              </a:rPr>
              <a:t>hazards</a:t>
            </a:r>
            <a:r>
              <a:rPr lang="en-US" dirty="0"/>
              <a:t> and dust crossings, Sun and Earth </a:t>
            </a:r>
            <a:r>
              <a:rPr lang="en-US" dirty="0" err="1"/>
              <a:t>occultations</a:t>
            </a:r>
            <a:r>
              <a:rPr lang="en-US" dirty="0"/>
              <a:t> for </a:t>
            </a:r>
            <a:r>
              <a:rPr lang="en-US" dirty="0">
                <a:solidFill>
                  <a:srgbClr val="0000FF"/>
                </a:solidFill>
              </a:rPr>
              <a:t>Saturn, Rings, Titan </a:t>
            </a:r>
            <a:r>
              <a:rPr lang="en-US" dirty="0"/>
              <a:t>and </a:t>
            </a:r>
            <a:r>
              <a:rPr lang="en-US" dirty="0" err="1">
                <a:solidFill>
                  <a:srgbClr val="0000FF"/>
                </a:solidFill>
              </a:rPr>
              <a:t>Enceladus</a:t>
            </a:r>
            <a:r>
              <a:rPr lang="en-US" dirty="0"/>
              <a:t> and times of </a:t>
            </a:r>
            <a:r>
              <a:rPr lang="en-US" dirty="0">
                <a:solidFill>
                  <a:srgbClr val="0000FF"/>
                </a:solidFill>
              </a:rPr>
              <a:t>conjunction</a:t>
            </a:r>
            <a:r>
              <a:rPr lang="en-US" dirty="0"/>
              <a:t> will help you scope the mission. </a:t>
            </a:r>
          </a:p>
          <a:p>
            <a:r>
              <a:rPr lang="en-US" dirty="0"/>
              <a:t> </a:t>
            </a:r>
            <a:endParaRPr lang="en-US" dirty="0" smtClean="0"/>
          </a:p>
          <a:p>
            <a:endParaRPr lang="en-US" dirty="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3267" y="248774"/>
            <a:ext cx="5362734" cy="8740857"/>
          </a:xfrm>
          <a:prstGeom prst="rect">
            <a:avLst/>
          </a:prstGeom>
          <a:noFill/>
        </p:spPr>
        <p:txBody>
          <a:bodyPr wrap="square" rtlCol="0">
            <a:spAutoFit/>
          </a:bodyPr>
          <a:lstStyle/>
          <a:p>
            <a:r>
              <a:rPr lang="en-US" dirty="0"/>
              <a:t> </a:t>
            </a:r>
          </a:p>
          <a:p>
            <a:r>
              <a:rPr lang="en-US" sz="1600" b="1" dirty="0"/>
              <a:t>Finding Cassini Data.</a:t>
            </a:r>
            <a:r>
              <a:rPr lang="en-US" sz="1600" dirty="0"/>
              <a:t>  Although the data from the various instruments are archived within the appropriate discipline nodes, it is assumed that the user would be interested in a </a:t>
            </a:r>
            <a:r>
              <a:rPr lang="en-US" sz="1600" b="1" dirty="0">
                <a:solidFill>
                  <a:srgbClr val="3366FF"/>
                </a:solidFill>
              </a:rPr>
              <a:t>specific body </a:t>
            </a:r>
            <a:r>
              <a:rPr lang="en-US" sz="1600" dirty="0"/>
              <a:t>or in</a:t>
            </a:r>
            <a:r>
              <a:rPr lang="en-US" sz="1600" dirty="0">
                <a:solidFill>
                  <a:srgbClr val="3366FF"/>
                </a:solidFill>
              </a:rPr>
              <a:t> </a:t>
            </a:r>
            <a:r>
              <a:rPr lang="en-US" sz="1600" b="1" dirty="0">
                <a:solidFill>
                  <a:srgbClr val="3366FF"/>
                </a:solidFill>
              </a:rPr>
              <a:t>fields and particles </a:t>
            </a:r>
            <a:r>
              <a:rPr lang="en-US" sz="1600" dirty="0"/>
              <a:t>data; hence, these web pages are set up to facilitate searches of this sort. </a:t>
            </a:r>
          </a:p>
          <a:p>
            <a:r>
              <a:rPr lang="en-US" dirty="0" smtClean="0"/>
              <a:t> </a:t>
            </a:r>
          </a:p>
          <a:p>
            <a:r>
              <a:rPr lang="en-US" sz="1400" dirty="0">
                <a:solidFill>
                  <a:srgbClr val="FF0000"/>
                </a:solidFill>
              </a:rPr>
              <a:t>Note: These pages would be formulated with consultation with the instrument teams and the appropriate nodes. Every effort will be made to access material that is already on line in the </a:t>
            </a:r>
            <a:r>
              <a:rPr lang="en-US" sz="1400" dirty="0" smtClean="0">
                <a:solidFill>
                  <a:srgbClr val="FF0000"/>
                </a:solidFill>
              </a:rPr>
              <a:t>PDS.</a:t>
            </a:r>
          </a:p>
          <a:p>
            <a:r>
              <a:rPr lang="en-US" dirty="0"/>
              <a:t> </a:t>
            </a:r>
          </a:p>
          <a:p>
            <a:r>
              <a:rPr lang="en-US" dirty="0" smtClean="0"/>
              <a:t> </a:t>
            </a:r>
            <a:r>
              <a:rPr lang="en-US" b="1" dirty="0" smtClean="0"/>
              <a:t>Understanding </a:t>
            </a:r>
            <a:r>
              <a:rPr lang="en-US" b="1" dirty="0"/>
              <a:t>the Instrument and the Archived Data.</a:t>
            </a:r>
            <a:r>
              <a:rPr lang="en-US" dirty="0"/>
              <a:t>  In an effort to supplement the meager availability of higher-order reduced data products, the Cassini Instrument Teams are generating users’ guides to supplement the original documentation.  Access to the guides and other useful information can be found at the following pages.</a:t>
            </a:r>
          </a:p>
          <a:p>
            <a:r>
              <a:rPr lang="en-US" dirty="0"/>
              <a:t> </a:t>
            </a:r>
          </a:p>
          <a:p>
            <a:r>
              <a:rPr lang="en-US" sz="1600" dirty="0">
                <a:hlinkClick r:id="rId2"/>
              </a:rPr>
              <a:t>CAPS</a:t>
            </a:r>
            <a:r>
              <a:rPr lang="en-US" sz="1600" dirty="0"/>
              <a:t> - Cassini Plasma Spectrometer </a:t>
            </a:r>
          </a:p>
          <a:p>
            <a:r>
              <a:rPr lang="en-US" sz="1600" dirty="0">
                <a:hlinkClick r:id="rId3"/>
              </a:rPr>
              <a:t>CDA</a:t>
            </a:r>
            <a:r>
              <a:rPr lang="en-US" sz="1600" dirty="0"/>
              <a:t> - Cosmic Dust Analyzer </a:t>
            </a:r>
          </a:p>
          <a:p>
            <a:r>
              <a:rPr lang="en-US" sz="1600" dirty="0">
                <a:hlinkClick r:id="rId4"/>
              </a:rPr>
              <a:t>CIRS</a:t>
            </a:r>
            <a:r>
              <a:rPr lang="en-US" sz="1600" dirty="0"/>
              <a:t> - Composite Infrared Spectrometer </a:t>
            </a:r>
          </a:p>
          <a:p>
            <a:r>
              <a:rPr lang="en-US" sz="1600" dirty="0">
                <a:hlinkClick r:id="rId5"/>
              </a:rPr>
              <a:t>INMS</a:t>
            </a:r>
            <a:r>
              <a:rPr lang="en-US" sz="1600" dirty="0"/>
              <a:t> - Ion and Neutral Mass Spectrometer </a:t>
            </a:r>
          </a:p>
          <a:p>
            <a:r>
              <a:rPr lang="en-US" sz="1600" dirty="0">
                <a:hlinkClick r:id="rId6"/>
              </a:rPr>
              <a:t>ISS</a:t>
            </a:r>
            <a:r>
              <a:rPr lang="en-US" sz="1600" dirty="0"/>
              <a:t> - Imaging Science Subsystem </a:t>
            </a:r>
          </a:p>
          <a:p>
            <a:r>
              <a:rPr lang="en-US" sz="1600" dirty="0">
                <a:hlinkClick r:id="rId7"/>
              </a:rPr>
              <a:t>MAG</a:t>
            </a:r>
            <a:r>
              <a:rPr lang="en-US" sz="1600" dirty="0"/>
              <a:t> – Magnetometer </a:t>
            </a:r>
          </a:p>
          <a:p>
            <a:r>
              <a:rPr lang="en-US" sz="1600" dirty="0">
                <a:hlinkClick r:id="rId8"/>
              </a:rPr>
              <a:t>MIMI</a:t>
            </a:r>
            <a:r>
              <a:rPr lang="en-US" sz="1600" dirty="0"/>
              <a:t> - </a:t>
            </a:r>
            <a:r>
              <a:rPr lang="en-US" sz="1600" dirty="0" err="1"/>
              <a:t>Magnetospheric</a:t>
            </a:r>
            <a:r>
              <a:rPr lang="en-US" sz="1600" dirty="0"/>
              <a:t> Imaging Instrument </a:t>
            </a:r>
          </a:p>
          <a:p>
            <a:r>
              <a:rPr lang="en-US" sz="1600" dirty="0">
                <a:hlinkClick r:id="rId9"/>
              </a:rPr>
              <a:t>RADAR</a:t>
            </a:r>
            <a:r>
              <a:rPr lang="en-US" sz="1600" dirty="0"/>
              <a:t> - a Radar instrument </a:t>
            </a:r>
          </a:p>
          <a:p>
            <a:r>
              <a:rPr lang="en-US" sz="1600" dirty="0">
                <a:hlinkClick r:id="rId10"/>
              </a:rPr>
              <a:t>RPWS</a:t>
            </a:r>
            <a:r>
              <a:rPr lang="en-US" sz="1600" dirty="0"/>
              <a:t> - Radio and Plasma Wave Spectrometer</a:t>
            </a:r>
          </a:p>
          <a:p>
            <a:r>
              <a:rPr lang="en-US" sz="1600" dirty="0">
                <a:hlinkClick r:id="rId11"/>
              </a:rPr>
              <a:t>RSS</a:t>
            </a:r>
            <a:r>
              <a:rPr lang="en-US" sz="1600" dirty="0"/>
              <a:t> - Radio Science Subsystem </a:t>
            </a:r>
          </a:p>
          <a:p>
            <a:r>
              <a:rPr lang="en-US" sz="1600" dirty="0">
                <a:hlinkClick r:id="rId12"/>
              </a:rPr>
              <a:t>UVIS</a:t>
            </a:r>
            <a:r>
              <a:rPr lang="en-US" sz="1600" dirty="0"/>
              <a:t> - Ultraviolet Imaging Spectrograph </a:t>
            </a:r>
          </a:p>
          <a:p>
            <a:r>
              <a:rPr lang="en-US" sz="1600" dirty="0">
                <a:hlinkClick r:id="rId13"/>
              </a:rPr>
              <a:t>VIMS</a:t>
            </a:r>
            <a:r>
              <a:rPr lang="en-US" sz="1600" dirty="0"/>
              <a:t> - Visual and Infrared Mapping Spectrometer </a:t>
            </a:r>
          </a:p>
          <a:p>
            <a:r>
              <a:rPr lang="en-US" sz="1600" dirty="0"/>
              <a:t> </a:t>
            </a:r>
          </a:p>
          <a:p>
            <a:r>
              <a:rPr lang="en-US" sz="1600" dirty="0"/>
              <a:t>Navigation and pointing information can be obtained at the </a:t>
            </a:r>
            <a:r>
              <a:rPr lang="en-US" sz="1600" dirty="0">
                <a:solidFill>
                  <a:srgbClr val="0000FF"/>
                </a:solidFill>
              </a:rPr>
              <a:t>NAIF</a:t>
            </a:r>
            <a:r>
              <a:rPr lang="en-US" sz="1600" dirty="0"/>
              <a:t> </a:t>
            </a:r>
            <a:r>
              <a:rPr lang="en-US" sz="1600" dirty="0" smtClean="0"/>
              <a:t>site</a:t>
            </a:r>
            <a:r>
              <a:rPr lang="en-US" dirty="0"/>
              <a:t>.</a:t>
            </a:r>
            <a:endParaRPr lang="en-US" sz="1600" dirty="0" smtClean="0"/>
          </a:p>
        </p:txBody>
      </p:sp>
    </p:spTree>
    <p:extLst>
      <p:ext uri="{BB962C8B-B14F-4D97-AF65-F5344CB8AC3E}">
        <p14:creationId xmlns:p14="http://schemas.microsoft.com/office/powerpoint/2010/main" val="32638650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25618" y="7992732"/>
            <a:ext cx="2667850" cy="58682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1211316" y="5926055"/>
            <a:ext cx="1843060" cy="153678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3237224" y="4911910"/>
            <a:ext cx="2253834" cy="10885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4364142" y="3104835"/>
            <a:ext cx="2332318" cy="146471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3054376" y="3069935"/>
            <a:ext cx="1088922" cy="132939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480799" y="3035033"/>
            <a:ext cx="1437152" cy="24211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57737" y="2353518"/>
            <a:ext cx="1602322" cy="51874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2942435" y="2353517"/>
            <a:ext cx="1421707" cy="4806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02692" y="2369015"/>
            <a:ext cx="1845060" cy="42372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1225962" y="1159655"/>
            <a:ext cx="1234646" cy="289623"/>
          </a:xfrm>
          <a:prstGeom prst="rect">
            <a:avLst/>
          </a:prstGeom>
          <a:solidFill>
            <a:srgbClr val="6A89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2440117" y="427158"/>
            <a:ext cx="2238126" cy="590031"/>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own Arrow 3"/>
          <p:cNvSpPr/>
          <p:nvPr/>
        </p:nvSpPr>
        <p:spPr>
          <a:xfrm>
            <a:off x="3301875" y="1021983"/>
            <a:ext cx="125806" cy="82698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8" name="TextBox 7"/>
          <p:cNvSpPr txBox="1"/>
          <p:nvPr/>
        </p:nvSpPr>
        <p:spPr>
          <a:xfrm>
            <a:off x="2440117" y="427157"/>
            <a:ext cx="2225364" cy="400110"/>
          </a:xfrm>
          <a:prstGeom prst="rect">
            <a:avLst/>
          </a:prstGeom>
          <a:noFill/>
        </p:spPr>
        <p:txBody>
          <a:bodyPr wrap="none" rtlCol="0">
            <a:spAutoFit/>
          </a:bodyPr>
          <a:lstStyle/>
          <a:p>
            <a:r>
              <a:rPr lang="en-US" sz="2000" dirty="0" smtClean="0"/>
              <a:t>Welcome to Cassini </a:t>
            </a:r>
            <a:endParaRPr lang="en-US" sz="2000" dirty="0"/>
          </a:p>
        </p:txBody>
      </p:sp>
      <p:sp>
        <p:nvSpPr>
          <p:cNvPr id="11" name="Left Arrow 10"/>
          <p:cNvSpPr/>
          <p:nvPr/>
        </p:nvSpPr>
        <p:spPr>
          <a:xfrm>
            <a:off x="2460609" y="1267636"/>
            <a:ext cx="902284" cy="17492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2" name="TextBox 11"/>
          <p:cNvSpPr txBox="1"/>
          <p:nvPr/>
        </p:nvSpPr>
        <p:spPr>
          <a:xfrm>
            <a:off x="1169676" y="1159655"/>
            <a:ext cx="1236436" cy="338554"/>
          </a:xfrm>
          <a:prstGeom prst="rect">
            <a:avLst/>
          </a:prstGeom>
          <a:solidFill>
            <a:srgbClr val="4F79C4"/>
          </a:solidFill>
        </p:spPr>
        <p:txBody>
          <a:bodyPr wrap="none" rtlCol="0">
            <a:spAutoFit/>
          </a:bodyPr>
          <a:lstStyle/>
          <a:p>
            <a:r>
              <a:rPr lang="en-US" sz="1600" dirty="0" smtClean="0"/>
              <a:t>Jupiter Flyby</a:t>
            </a:r>
            <a:endParaRPr lang="en-US" sz="1600" dirty="0"/>
          </a:p>
        </p:txBody>
      </p:sp>
      <p:sp>
        <p:nvSpPr>
          <p:cNvPr id="18" name="Down Arrow 17"/>
          <p:cNvSpPr/>
          <p:nvPr/>
        </p:nvSpPr>
        <p:spPr>
          <a:xfrm>
            <a:off x="1211316" y="1916408"/>
            <a:ext cx="114300" cy="437109"/>
          </a:xfrm>
          <a:prstGeom prst="downArrow">
            <a:avLst>
              <a:gd name="adj1" fmla="val 50000"/>
              <a:gd name="adj2" fmla="val 42492"/>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19" name="Down Arrow 18"/>
          <p:cNvSpPr/>
          <p:nvPr/>
        </p:nvSpPr>
        <p:spPr>
          <a:xfrm>
            <a:off x="361586" y="1442564"/>
            <a:ext cx="97013" cy="5668413"/>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0" name="Down Arrow 19"/>
          <p:cNvSpPr/>
          <p:nvPr/>
        </p:nvSpPr>
        <p:spPr>
          <a:xfrm flipH="1">
            <a:off x="3685208" y="1960832"/>
            <a:ext cx="89647" cy="43080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1" name="Down Arrow 20"/>
          <p:cNvSpPr/>
          <p:nvPr/>
        </p:nvSpPr>
        <p:spPr>
          <a:xfrm flipH="1">
            <a:off x="1211316" y="2790625"/>
            <a:ext cx="114300" cy="244408"/>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2" name="Down Arrow 21"/>
          <p:cNvSpPr/>
          <p:nvPr/>
        </p:nvSpPr>
        <p:spPr>
          <a:xfrm flipH="1">
            <a:off x="5585934" y="1941400"/>
            <a:ext cx="102967" cy="456539"/>
          </a:xfrm>
          <a:prstGeom prst="downArrow">
            <a:avLst>
              <a:gd name="adj1" fmla="val 50000"/>
              <a:gd name="adj2" fmla="val 46246"/>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3" name="Down Arrow 22"/>
          <p:cNvSpPr/>
          <p:nvPr/>
        </p:nvSpPr>
        <p:spPr>
          <a:xfrm flipH="1">
            <a:off x="2636601" y="1960832"/>
            <a:ext cx="149434" cy="396522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24" name="TextBox 23"/>
          <p:cNvSpPr txBox="1"/>
          <p:nvPr/>
        </p:nvSpPr>
        <p:spPr>
          <a:xfrm>
            <a:off x="575736" y="2404115"/>
            <a:ext cx="1830376" cy="338554"/>
          </a:xfrm>
          <a:prstGeom prst="rect">
            <a:avLst/>
          </a:prstGeom>
          <a:noFill/>
        </p:spPr>
        <p:txBody>
          <a:bodyPr wrap="square" rtlCol="0">
            <a:spAutoFit/>
          </a:bodyPr>
          <a:lstStyle/>
          <a:p>
            <a:pPr algn="ctr"/>
            <a:r>
              <a:rPr lang="en-US" sz="1600" dirty="0" smtClean="0"/>
              <a:t>Mission Definition</a:t>
            </a:r>
          </a:p>
        </p:txBody>
      </p:sp>
      <p:sp>
        <p:nvSpPr>
          <p:cNvPr id="25" name="TextBox 24"/>
          <p:cNvSpPr txBox="1"/>
          <p:nvPr/>
        </p:nvSpPr>
        <p:spPr>
          <a:xfrm>
            <a:off x="2942660" y="2397938"/>
            <a:ext cx="1421483" cy="338554"/>
          </a:xfrm>
          <a:prstGeom prst="rect">
            <a:avLst/>
          </a:prstGeom>
          <a:noFill/>
        </p:spPr>
        <p:txBody>
          <a:bodyPr wrap="none" rtlCol="0">
            <a:spAutoFit/>
          </a:bodyPr>
          <a:lstStyle/>
          <a:p>
            <a:r>
              <a:rPr lang="en-US" sz="1600" dirty="0" smtClean="0"/>
              <a:t>Specific Bodies</a:t>
            </a:r>
            <a:endParaRPr lang="en-US" sz="1600" dirty="0"/>
          </a:p>
        </p:txBody>
      </p:sp>
      <p:sp>
        <p:nvSpPr>
          <p:cNvPr id="26" name="TextBox 25"/>
          <p:cNvSpPr txBox="1"/>
          <p:nvPr/>
        </p:nvSpPr>
        <p:spPr>
          <a:xfrm>
            <a:off x="4957737" y="2404115"/>
            <a:ext cx="1602322" cy="338554"/>
          </a:xfrm>
          <a:prstGeom prst="rect">
            <a:avLst/>
          </a:prstGeom>
          <a:noFill/>
        </p:spPr>
        <p:txBody>
          <a:bodyPr wrap="none" rtlCol="0">
            <a:spAutoFit/>
          </a:bodyPr>
          <a:lstStyle/>
          <a:p>
            <a:r>
              <a:rPr lang="en-US" sz="1600" dirty="0" smtClean="0"/>
              <a:t>Fields &amp; Particles</a:t>
            </a:r>
            <a:endParaRPr lang="en-US" sz="1600" dirty="0"/>
          </a:p>
        </p:txBody>
      </p:sp>
      <p:sp>
        <p:nvSpPr>
          <p:cNvPr id="27" name="TextBox 26"/>
          <p:cNvSpPr txBox="1"/>
          <p:nvPr/>
        </p:nvSpPr>
        <p:spPr>
          <a:xfrm>
            <a:off x="461436" y="3035035"/>
            <a:ext cx="1499761" cy="2246769"/>
          </a:xfrm>
          <a:prstGeom prst="rect">
            <a:avLst/>
          </a:prstGeom>
          <a:noFill/>
        </p:spPr>
        <p:txBody>
          <a:bodyPr wrap="square" rtlCol="0">
            <a:spAutoFit/>
          </a:bodyPr>
          <a:lstStyle/>
          <a:p>
            <a:pPr algn="ctr"/>
            <a:r>
              <a:rPr lang="en-US" sz="1400" dirty="0" smtClean="0"/>
              <a:t>Apoapse Parameters</a:t>
            </a:r>
          </a:p>
          <a:p>
            <a:pPr algn="ctr"/>
            <a:r>
              <a:rPr lang="en-US" sz="1400" dirty="0" smtClean="0"/>
              <a:t>Periapse Parameters</a:t>
            </a:r>
          </a:p>
          <a:p>
            <a:pPr algn="ctr"/>
            <a:r>
              <a:rPr lang="en-US" sz="1400" dirty="0" smtClean="0"/>
              <a:t>Orbital inclination</a:t>
            </a:r>
          </a:p>
          <a:p>
            <a:pPr algn="ctr"/>
            <a:r>
              <a:rPr lang="en-US" sz="1400" dirty="0" smtClean="0"/>
              <a:t>Ring Plane Crossings</a:t>
            </a:r>
          </a:p>
          <a:p>
            <a:pPr algn="ctr"/>
            <a:r>
              <a:rPr lang="en-US" sz="1400" dirty="0" smtClean="0"/>
              <a:t>Dust Hazards</a:t>
            </a:r>
          </a:p>
          <a:p>
            <a:pPr algn="ctr"/>
            <a:r>
              <a:rPr lang="en-US" sz="1400" dirty="0" smtClean="0"/>
              <a:t>Occultations </a:t>
            </a:r>
          </a:p>
          <a:p>
            <a:pPr algn="ctr"/>
            <a:r>
              <a:rPr lang="en-US" sz="1400" dirty="0" smtClean="0"/>
              <a:t>Tour Plan(s)</a:t>
            </a:r>
            <a:endParaRPr lang="en-US" sz="1400" dirty="0"/>
          </a:p>
        </p:txBody>
      </p:sp>
      <p:sp>
        <p:nvSpPr>
          <p:cNvPr id="28" name="TextBox 27"/>
          <p:cNvSpPr txBox="1"/>
          <p:nvPr/>
        </p:nvSpPr>
        <p:spPr>
          <a:xfrm>
            <a:off x="1225962" y="6195223"/>
            <a:ext cx="1909372" cy="954107"/>
          </a:xfrm>
          <a:prstGeom prst="rect">
            <a:avLst/>
          </a:prstGeom>
          <a:noFill/>
        </p:spPr>
        <p:txBody>
          <a:bodyPr wrap="none" rtlCol="0">
            <a:spAutoFit/>
          </a:bodyPr>
          <a:lstStyle/>
          <a:p>
            <a:pPr algn="ctr"/>
            <a:r>
              <a:rPr lang="en-US" sz="1400" dirty="0" smtClean="0"/>
              <a:t>Instrument Information</a:t>
            </a:r>
          </a:p>
          <a:p>
            <a:pPr algn="ctr"/>
            <a:r>
              <a:rPr lang="en-US" sz="1400" dirty="0" smtClean="0"/>
              <a:t>Users’ Guide</a:t>
            </a:r>
          </a:p>
          <a:p>
            <a:pPr algn="ctr"/>
            <a:r>
              <a:rPr lang="en-US" sz="1400" dirty="0" smtClean="0"/>
              <a:t>SIS</a:t>
            </a:r>
          </a:p>
          <a:p>
            <a:pPr algn="ctr"/>
            <a:r>
              <a:rPr lang="en-US" sz="1400" dirty="0" smtClean="0"/>
              <a:t>Etc.</a:t>
            </a:r>
          </a:p>
        </p:txBody>
      </p:sp>
      <p:sp>
        <p:nvSpPr>
          <p:cNvPr id="29" name="Down Arrow 28"/>
          <p:cNvSpPr/>
          <p:nvPr/>
        </p:nvSpPr>
        <p:spPr>
          <a:xfrm>
            <a:off x="5585933" y="4569546"/>
            <a:ext cx="102967" cy="266866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0" name="Down Arrow 29"/>
          <p:cNvSpPr/>
          <p:nvPr/>
        </p:nvSpPr>
        <p:spPr>
          <a:xfrm flipH="1">
            <a:off x="3822815" y="6000509"/>
            <a:ext cx="90334" cy="912755"/>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1" name="Down Arrow 30"/>
          <p:cNvSpPr/>
          <p:nvPr/>
        </p:nvSpPr>
        <p:spPr>
          <a:xfrm flipH="1">
            <a:off x="3822814" y="4399335"/>
            <a:ext cx="90335" cy="512576"/>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2" name="Down Arrow 31"/>
          <p:cNvSpPr/>
          <p:nvPr/>
        </p:nvSpPr>
        <p:spPr>
          <a:xfrm>
            <a:off x="3681385" y="2790626"/>
            <a:ext cx="93470" cy="242297"/>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3" name="Down Arrow 32"/>
          <p:cNvSpPr/>
          <p:nvPr/>
        </p:nvSpPr>
        <p:spPr>
          <a:xfrm>
            <a:off x="5585932" y="2914675"/>
            <a:ext cx="102968" cy="155260"/>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34" name="TextBox 33"/>
          <p:cNvSpPr txBox="1"/>
          <p:nvPr/>
        </p:nvSpPr>
        <p:spPr>
          <a:xfrm>
            <a:off x="3054376" y="3069936"/>
            <a:ext cx="1088922" cy="1169551"/>
          </a:xfrm>
          <a:prstGeom prst="rect">
            <a:avLst/>
          </a:prstGeom>
          <a:noFill/>
        </p:spPr>
        <p:txBody>
          <a:bodyPr wrap="square" rtlCol="0">
            <a:spAutoFit/>
          </a:bodyPr>
          <a:lstStyle/>
          <a:p>
            <a:pPr algn="ctr"/>
            <a:r>
              <a:rPr lang="en-US" sz="1400" dirty="0" smtClean="0"/>
              <a:t>Saturn</a:t>
            </a:r>
          </a:p>
          <a:p>
            <a:pPr algn="ctr"/>
            <a:r>
              <a:rPr lang="en-US" sz="1400" dirty="0" smtClean="0"/>
              <a:t>Rings</a:t>
            </a:r>
          </a:p>
          <a:p>
            <a:pPr algn="ctr"/>
            <a:r>
              <a:rPr lang="en-US" sz="1400" dirty="0" smtClean="0"/>
              <a:t>Icy Satellites</a:t>
            </a:r>
          </a:p>
          <a:p>
            <a:pPr algn="ctr"/>
            <a:r>
              <a:rPr lang="en-US" sz="1400" dirty="0" smtClean="0"/>
              <a:t>Rocks</a:t>
            </a:r>
          </a:p>
          <a:p>
            <a:pPr algn="ctr"/>
            <a:r>
              <a:rPr lang="en-US" sz="1400" dirty="0" smtClean="0"/>
              <a:t>Titan </a:t>
            </a:r>
            <a:endParaRPr lang="en-US" sz="1400" dirty="0"/>
          </a:p>
        </p:txBody>
      </p:sp>
      <p:sp>
        <p:nvSpPr>
          <p:cNvPr id="35" name="TextBox 34"/>
          <p:cNvSpPr txBox="1"/>
          <p:nvPr/>
        </p:nvSpPr>
        <p:spPr>
          <a:xfrm>
            <a:off x="3237225" y="4948378"/>
            <a:ext cx="2128028" cy="1015663"/>
          </a:xfrm>
          <a:prstGeom prst="rect">
            <a:avLst/>
          </a:prstGeom>
          <a:noFill/>
        </p:spPr>
        <p:txBody>
          <a:bodyPr wrap="square" rtlCol="0">
            <a:spAutoFit/>
          </a:bodyPr>
          <a:lstStyle/>
          <a:p>
            <a:pPr algn="ctr"/>
            <a:r>
              <a:rPr lang="en-US" sz="1200" dirty="0" smtClean="0"/>
              <a:t>Targeted &amp; Nontargeted Flybys</a:t>
            </a:r>
          </a:p>
          <a:p>
            <a:pPr algn="ctr"/>
            <a:r>
              <a:rPr lang="en-US" sz="1200" dirty="0" smtClean="0"/>
              <a:t>Occultations </a:t>
            </a:r>
          </a:p>
          <a:p>
            <a:pPr algn="ctr"/>
            <a:r>
              <a:rPr lang="en-US" sz="1200" dirty="0" smtClean="0"/>
              <a:t>Planning sheets</a:t>
            </a:r>
          </a:p>
          <a:p>
            <a:pPr algn="ctr"/>
            <a:r>
              <a:rPr lang="en-US" sz="1200" dirty="0" smtClean="0"/>
              <a:t>Instruments used</a:t>
            </a:r>
          </a:p>
          <a:p>
            <a:r>
              <a:rPr lang="en-US" sz="1200" dirty="0" smtClean="0"/>
              <a:t> </a:t>
            </a:r>
            <a:endParaRPr lang="en-US" sz="1200" dirty="0"/>
          </a:p>
        </p:txBody>
      </p:sp>
      <p:sp>
        <p:nvSpPr>
          <p:cNvPr id="36" name="TextBox 35"/>
          <p:cNvSpPr txBox="1"/>
          <p:nvPr/>
        </p:nvSpPr>
        <p:spPr>
          <a:xfrm>
            <a:off x="4364142" y="3228456"/>
            <a:ext cx="2493858" cy="1169551"/>
          </a:xfrm>
          <a:prstGeom prst="rect">
            <a:avLst/>
          </a:prstGeom>
          <a:noFill/>
        </p:spPr>
        <p:txBody>
          <a:bodyPr wrap="square" rtlCol="0">
            <a:spAutoFit/>
          </a:bodyPr>
          <a:lstStyle/>
          <a:p>
            <a:r>
              <a:rPr lang="en-US" sz="1400" dirty="0" smtClean="0"/>
              <a:t>Bowshock and Magnetopause</a:t>
            </a:r>
          </a:p>
          <a:p>
            <a:r>
              <a:rPr lang="en-US" sz="1400" dirty="0" smtClean="0"/>
              <a:t>    Crossings</a:t>
            </a:r>
          </a:p>
          <a:p>
            <a:r>
              <a:rPr lang="en-US" sz="1400" dirty="0" smtClean="0"/>
              <a:t>Intervals when Cassini is</a:t>
            </a:r>
          </a:p>
          <a:p>
            <a:r>
              <a:rPr lang="en-US" sz="1400" dirty="0" smtClean="0"/>
              <a:t>     in the Magnetosphere</a:t>
            </a:r>
          </a:p>
          <a:p>
            <a:r>
              <a:rPr lang="en-US" sz="1400" dirty="0" smtClean="0"/>
              <a:t>Orbital Inclinations </a:t>
            </a:r>
            <a:endParaRPr lang="en-US" sz="1400" dirty="0"/>
          </a:p>
        </p:txBody>
      </p:sp>
      <p:sp>
        <p:nvSpPr>
          <p:cNvPr id="37" name="Right Arrow 36"/>
          <p:cNvSpPr/>
          <p:nvPr/>
        </p:nvSpPr>
        <p:spPr>
          <a:xfrm flipV="1">
            <a:off x="361587" y="6926240"/>
            <a:ext cx="864376" cy="184737"/>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Left Arrow 37"/>
          <p:cNvSpPr/>
          <p:nvPr/>
        </p:nvSpPr>
        <p:spPr>
          <a:xfrm>
            <a:off x="1225963" y="1819480"/>
            <a:ext cx="4448921" cy="141349"/>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Left Arrow 38"/>
          <p:cNvSpPr/>
          <p:nvPr/>
        </p:nvSpPr>
        <p:spPr>
          <a:xfrm>
            <a:off x="3054376" y="6784891"/>
            <a:ext cx="8491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0" name="Left Arrow 39"/>
          <p:cNvSpPr/>
          <p:nvPr/>
        </p:nvSpPr>
        <p:spPr>
          <a:xfrm>
            <a:off x="361586" y="1274350"/>
            <a:ext cx="849731" cy="168215"/>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1" name="Left Arrow 40"/>
          <p:cNvSpPr/>
          <p:nvPr/>
        </p:nvSpPr>
        <p:spPr>
          <a:xfrm>
            <a:off x="3054375" y="7110979"/>
            <a:ext cx="2607671" cy="141348"/>
          </a:xfrm>
          <a:prstGeom prst="lef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2" name="TextBox 41"/>
          <p:cNvSpPr txBox="1"/>
          <p:nvPr/>
        </p:nvSpPr>
        <p:spPr>
          <a:xfrm>
            <a:off x="1325616" y="7992734"/>
            <a:ext cx="2557110" cy="615553"/>
          </a:xfrm>
          <a:prstGeom prst="rect">
            <a:avLst/>
          </a:prstGeom>
          <a:noFill/>
        </p:spPr>
        <p:txBody>
          <a:bodyPr wrap="none" rtlCol="0">
            <a:spAutoFit/>
          </a:bodyPr>
          <a:lstStyle/>
          <a:p>
            <a:r>
              <a:rPr lang="en-US" sz="1600" dirty="0" smtClean="0"/>
              <a:t>Access to Nodes &amp; Data Sets</a:t>
            </a:r>
          </a:p>
          <a:p>
            <a:endParaRPr lang="en-US" dirty="0"/>
          </a:p>
        </p:txBody>
      </p:sp>
      <p:sp>
        <p:nvSpPr>
          <p:cNvPr id="43" name="Down Arrow 42"/>
          <p:cNvSpPr/>
          <p:nvPr/>
        </p:nvSpPr>
        <p:spPr>
          <a:xfrm>
            <a:off x="2311175" y="7459693"/>
            <a:ext cx="149434" cy="533041"/>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4" name="Down Arrow 43"/>
          <p:cNvSpPr/>
          <p:nvPr/>
        </p:nvSpPr>
        <p:spPr>
          <a:xfrm>
            <a:off x="953821" y="5504838"/>
            <a:ext cx="111689" cy="1167439"/>
          </a:xfrm>
          <a:prstGeom prst="down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564A17"/>
              </a:solidFill>
            </a:endParaRPr>
          </a:p>
        </p:txBody>
      </p:sp>
      <p:sp>
        <p:nvSpPr>
          <p:cNvPr id="46" name="Right Arrow 45"/>
          <p:cNvSpPr/>
          <p:nvPr/>
        </p:nvSpPr>
        <p:spPr>
          <a:xfrm flipV="1">
            <a:off x="953820" y="6559662"/>
            <a:ext cx="272142" cy="112615"/>
          </a:xfrm>
          <a:prstGeom prst="rightArrow">
            <a:avLst/>
          </a:prstGeom>
          <a:solidFill>
            <a:srgbClr val="AB942E"/>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Tree>
    <p:extLst>
      <p:ext uri="{BB962C8B-B14F-4D97-AF65-F5344CB8AC3E}">
        <p14:creationId xmlns:p14="http://schemas.microsoft.com/office/powerpoint/2010/main" val="39250701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TotalTime>
  <Words>1663</Words>
  <Application>Microsoft Macintosh PowerPoint</Application>
  <PresentationFormat>On-screen Show (4:3)</PresentationFormat>
  <Paragraphs>425</Paragraphs>
  <Slides>34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NMSU/Atmospheres Node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Reta Beebe</dc:creator>
  <cp:lastModifiedBy>Reta Beebe</cp:lastModifiedBy>
  <cp:revision>18</cp:revision>
  <dcterms:created xsi:type="dcterms:W3CDTF">2012-03-20T20:43:08Z</dcterms:created>
  <dcterms:modified xsi:type="dcterms:W3CDTF">2012-03-23T16:36:20Z</dcterms:modified>
</cp:coreProperties>
</file>