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49D93-9296-7447-A125-E85A948D2B5D}" type="datetime1">
              <a:rPr lang="en-US" smtClean="0"/>
              <a:pPr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94A6-AED9-564A-AB7A-2F3DCF43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96EDF-B735-7448-B9E4-24C75BF85828}" type="datetime1">
              <a:rPr lang="en-US" smtClean="0"/>
              <a:pPr/>
              <a:t>3/27/12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1346-5F8D-3343-BDFB-1106B2D7C7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01346-5F8D-3343-BDFB-1106B2D7C7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70EA-022D-D14F-AE42-3961AE3EBDB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l2_top_banner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33" y="1251322"/>
            <a:ext cx="8494538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PDS Radio Science</a:t>
            </a:r>
            <a:br>
              <a:rPr lang="en-US" dirty="0" smtClean="0"/>
            </a:br>
            <a:r>
              <a:rPr lang="en-US" sz="2000" dirty="0" smtClean="0"/>
              <a:t>Dick Simpson</a:t>
            </a:r>
            <a:br>
              <a:rPr lang="en-US" sz="2000" dirty="0" smtClean="0"/>
            </a:br>
            <a:r>
              <a:rPr lang="en-US" sz="2000" dirty="0" smtClean="0"/>
              <a:t>Stanford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638" y="2902770"/>
            <a:ext cx="4714724" cy="3348082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Overview</a:t>
            </a:r>
          </a:p>
          <a:p>
            <a:pPr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Activities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MC Support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PDS-Internal Support (PDS4)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Mission Support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Node and User Support</a:t>
            </a:r>
          </a:p>
          <a:p>
            <a:pPr lvl="1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Local</a:t>
            </a:r>
          </a:p>
          <a:p>
            <a:pPr algn="l">
              <a:buFont typeface="Arial"/>
              <a:buChar char="•"/>
            </a:pPr>
            <a:r>
              <a:rPr lang="en-US" sz="2811" dirty="0" smtClean="0">
                <a:solidFill>
                  <a:schemeClr val="tx1"/>
                </a:solidFill>
              </a:rPr>
              <a:t>Near-future Integrated Concern</a:t>
            </a:r>
          </a:p>
          <a:p>
            <a:pPr algn="l">
              <a:buFont typeface="Arial"/>
              <a:buChar char="•"/>
            </a:pPr>
            <a:endParaRPr lang="en-US" sz="2162" dirty="0" smtClean="0">
              <a:solidFill>
                <a:srgbClr val="FF0000"/>
              </a:solidFill>
            </a:endParaRPr>
          </a:p>
          <a:p>
            <a:pPr lvl="1" algn="l">
              <a:buFont typeface="Arial"/>
              <a:buChar char="•"/>
            </a:pPr>
            <a:r>
              <a:rPr lang="en-US" sz="1762" dirty="0" smtClean="0">
                <a:solidFill>
                  <a:srgbClr val="FF0000"/>
                </a:solidFill>
              </a:rPr>
              <a:t>Changes since last report (and issues deserving attention) have been highlighted in red</a:t>
            </a:r>
            <a:endParaRPr lang="en-US" sz="241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339" y="2729593"/>
            <a:ext cx="6288948" cy="33724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MSL (GEO)</a:t>
            </a:r>
          </a:p>
          <a:p>
            <a:pPr lvl="1"/>
            <a:r>
              <a:rPr lang="en-US" sz="2000" dirty="0" smtClean="0"/>
              <a:t>Reviewed APXS design/documents</a:t>
            </a:r>
          </a:p>
          <a:p>
            <a:r>
              <a:rPr lang="en-US" sz="2400" dirty="0" smtClean="0"/>
              <a:t>GRAIL (GEO)</a:t>
            </a:r>
          </a:p>
          <a:p>
            <a:pPr lvl="1"/>
            <a:r>
              <a:rPr lang="en-US" sz="2000" dirty="0" smtClean="0"/>
              <a:t>Reviewed Archive Volume and Data Product </a:t>
            </a:r>
            <a:r>
              <a:rPr lang="en-US" sz="2000" dirty="0" err="1" smtClean="0"/>
              <a:t>SISs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Mission is behind after requesting revised schedule</a:t>
            </a:r>
          </a:p>
          <a:p>
            <a:r>
              <a:rPr lang="en-US" sz="2400" dirty="0" smtClean="0"/>
              <a:t>JUNO (ATM)</a:t>
            </a:r>
          </a:p>
          <a:p>
            <a:pPr lvl="1"/>
            <a:r>
              <a:rPr lang="en-US" sz="2000" dirty="0" smtClean="0"/>
              <a:t>Reviewed gravity </a:t>
            </a:r>
            <a:r>
              <a:rPr lang="en-US" sz="2000" dirty="0" err="1" smtClean="0"/>
              <a:t>SISs</a:t>
            </a:r>
            <a:endParaRPr lang="en-US" sz="20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294701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Mission Support</a:t>
            </a:r>
          </a:p>
          <a:p>
            <a:pPr algn="ctr"/>
            <a:r>
              <a:rPr lang="en-US" dirty="0" smtClean="0"/>
              <a:t>(future missions)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556" y="2721347"/>
            <a:ext cx="7204379" cy="352950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No RS node or web site</a:t>
            </a:r>
          </a:p>
          <a:p>
            <a:pPr lvl="1"/>
            <a:r>
              <a:rPr lang="en-US" sz="2000" dirty="0" smtClean="0"/>
              <a:t>Radio science data are distributed by other nodes</a:t>
            </a:r>
          </a:p>
          <a:p>
            <a:pPr lvl="2"/>
            <a:r>
              <a:rPr lang="en-US" sz="1600" dirty="0" smtClean="0"/>
              <a:t>Radio </a:t>
            </a:r>
            <a:r>
              <a:rPr lang="en-US" sz="1600" dirty="0" err="1" smtClean="0"/>
              <a:t>occultations</a:t>
            </a:r>
            <a:r>
              <a:rPr lang="en-US" sz="1600" dirty="0" smtClean="0"/>
              <a:t> – neutral atmosphere (ATM)</a:t>
            </a:r>
          </a:p>
          <a:p>
            <a:pPr lvl="2"/>
            <a:r>
              <a:rPr lang="en-US" sz="1600" dirty="0" smtClean="0"/>
              <a:t>Radio </a:t>
            </a:r>
            <a:r>
              <a:rPr lang="en-US" sz="1600" dirty="0" err="1" smtClean="0"/>
              <a:t>occultations</a:t>
            </a:r>
            <a:r>
              <a:rPr lang="en-US" sz="1600" dirty="0" smtClean="0"/>
              <a:t> – ionosphere (PPI)</a:t>
            </a:r>
          </a:p>
          <a:p>
            <a:pPr lvl="2"/>
            <a:r>
              <a:rPr lang="en-US" sz="1600" dirty="0" smtClean="0"/>
              <a:t>Radio </a:t>
            </a:r>
            <a:r>
              <a:rPr lang="en-US" sz="1600" dirty="0" err="1" smtClean="0"/>
              <a:t>occultations</a:t>
            </a:r>
            <a:r>
              <a:rPr lang="en-US" sz="1600" dirty="0" smtClean="0"/>
              <a:t> – rings (RINGS)</a:t>
            </a:r>
          </a:p>
          <a:p>
            <a:pPr lvl="2"/>
            <a:r>
              <a:rPr lang="en-US" sz="1600" dirty="0" err="1" smtClean="0"/>
              <a:t>Bistatic</a:t>
            </a:r>
            <a:r>
              <a:rPr lang="en-US" sz="1600" dirty="0" smtClean="0"/>
              <a:t> radar (GEO)</a:t>
            </a:r>
          </a:p>
          <a:p>
            <a:pPr lvl="2"/>
            <a:r>
              <a:rPr lang="en-US" sz="1600" dirty="0" smtClean="0"/>
              <a:t>Gravity (GEO, SBN)</a:t>
            </a:r>
          </a:p>
          <a:p>
            <a:pPr lvl="2"/>
            <a:r>
              <a:rPr lang="en-US" sz="1600" dirty="0" smtClean="0"/>
              <a:t>Gravitational waves/astrophysics (NAIF)</a:t>
            </a:r>
          </a:p>
          <a:p>
            <a:r>
              <a:rPr lang="en-US" sz="2400" dirty="0" smtClean="0"/>
              <a:t>PPI Node Advisory Committee meeting (December)</a:t>
            </a:r>
          </a:p>
          <a:p>
            <a:r>
              <a:rPr lang="en-US" sz="2400" dirty="0" smtClean="0"/>
              <a:t>Various radio tracking data inquiries:</a:t>
            </a:r>
          </a:p>
          <a:p>
            <a:pPr lvl="1"/>
            <a:r>
              <a:rPr lang="en-US" sz="2000" dirty="0" smtClean="0"/>
              <a:t>ISRO request for Mars DDOR data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294701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Node and User Support</a:t>
            </a:r>
          </a:p>
          <a:p>
            <a:pPr algn="ctr"/>
            <a:r>
              <a:rPr lang="en-US" dirty="0" smtClean="0"/>
              <a:t>(since September 2010)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270" y="2648857"/>
            <a:ext cx="6961460" cy="322942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Acquired new Mac Mini system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Installed basic system and user software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Need to port and debug QC and archiving software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Sun maintenance ended 31 August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</a:rPr>
              <a:t>rd</a:t>
            </a:r>
            <a:r>
              <a:rPr lang="en-US" sz="2000" dirty="0" smtClean="0">
                <a:solidFill>
                  <a:srgbClr val="FF0000"/>
                </a:solidFill>
              </a:rPr>
              <a:t> party took over and has responded to one service call</a:t>
            </a:r>
          </a:p>
          <a:p>
            <a:r>
              <a:rPr lang="en-US" sz="2400" dirty="0" smtClean="0"/>
              <a:t>Continuing to archive Mars Odyssey tracking data</a:t>
            </a:r>
          </a:p>
          <a:p>
            <a:r>
              <a:rPr lang="en-US" sz="2400" dirty="0" smtClean="0"/>
              <a:t>Restoration queue remains static</a:t>
            </a:r>
          </a:p>
          <a:p>
            <a:pPr lvl="1"/>
            <a:r>
              <a:rPr lang="en-US" sz="2000" dirty="0" smtClean="0"/>
              <a:t>Data from mid-1070s through 1990s</a:t>
            </a:r>
          </a:p>
          <a:p>
            <a:pPr lvl="1"/>
            <a:r>
              <a:rPr lang="en-US" sz="2000" dirty="0" smtClean="0"/>
              <a:t>PDS3 </a:t>
            </a:r>
            <a:r>
              <a:rPr lang="en-US" sz="2000" dirty="0" err="1" smtClean="0"/>
              <a:t>vs</a:t>
            </a:r>
            <a:r>
              <a:rPr lang="en-US" sz="2000" dirty="0" smtClean="0"/>
              <a:t> PDS4?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294701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Local Activities</a:t>
            </a:r>
          </a:p>
          <a:p>
            <a:pPr algn="ctr"/>
            <a:r>
              <a:rPr lang="en-US" dirty="0" smtClean="0"/>
              <a:t>(since September 2010)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73" y="2358501"/>
            <a:ext cx="7567253" cy="399784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Need to port 30 years of software from Sun to Mac (soon!)</a:t>
            </a:r>
          </a:p>
          <a:p>
            <a:pPr lvl="1"/>
            <a:r>
              <a:rPr lang="en-US" sz="2000" dirty="0" smtClean="0"/>
              <a:t>Radio science data processing (mostly FORTRAN, some C)</a:t>
            </a:r>
          </a:p>
          <a:p>
            <a:pPr lvl="1"/>
            <a:r>
              <a:rPr lang="en-US" sz="2000" dirty="0" smtClean="0"/>
              <a:t>UNIX scripts</a:t>
            </a:r>
          </a:p>
          <a:p>
            <a:pPr lvl="1"/>
            <a:r>
              <a:rPr lang="en-US" sz="2000" dirty="0" smtClean="0"/>
              <a:t>QDDB data base supports MGS, ODY, MEX, VEX, and CAS</a:t>
            </a:r>
          </a:p>
          <a:p>
            <a:pPr lvl="1"/>
            <a:r>
              <a:rPr lang="en-US" sz="2000" dirty="0" smtClean="0"/>
              <a:t>Transition already delayed 12 months in favor of PDS 2010</a:t>
            </a:r>
          </a:p>
          <a:p>
            <a:r>
              <a:rPr lang="en-US" sz="2400" dirty="0" smtClean="0"/>
              <a:t>Need to develop parallel support for PDS4</a:t>
            </a:r>
          </a:p>
          <a:p>
            <a:pPr lvl="1"/>
            <a:r>
              <a:rPr lang="en-US" sz="2000" dirty="0" smtClean="0"/>
              <a:t>Mostly labeling and collection/bundle management</a:t>
            </a:r>
          </a:p>
          <a:p>
            <a:pPr lvl="1"/>
            <a:r>
              <a:rPr lang="en-US" sz="2000" dirty="0" smtClean="0"/>
              <a:t>Complex products can no longer have ‘minimal’ labels</a:t>
            </a:r>
          </a:p>
          <a:p>
            <a:r>
              <a:rPr lang="en-US" sz="2400" dirty="0" smtClean="0"/>
              <a:t>Need to make better progress on the restoration queue</a:t>
            </a:r>
          </a:p>
          <a:p>
            <a:r>
              <a:rPr lang="en-US" sz="2400" dirty="0" smtClean="0"/>
              <a:t>PDS support is ~33% FTE + 5% System Administrator</a:t>
            </a:r>
          </a:p>
          <a:p>
            <a:r>
              <a:rPr lang="en-US" sz="2400" dirty="0" smtClean="0"/>
              <a:t>Need help from </a:t>
            </a:r>
            <a:r>
              <a:rPr lang="en-US" sz="2400" dirty="0" err="1" smtClean="0"/>
              <a:t>DNs</a:t>
            </a:r>
            <a:r>
              <a:rPr lang="en-US" sz="2400" dirty="0" smtClean="0"/>
              <a:t> on PDS4 and restoration activities</a:t>
            </a:r>
          </a:p>
          <a:p>
            <a:pPr lvl="1"/>
            <a:r>
              <a:rPr lang="en-US" sz="2000" dirty="0" smtClean="0"/>
              <a:t>Recent track record is not reassuring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294701"/>
            <a:ext cx="8229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Near-Future Integrated Concern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73" y="2358501"/>
            <a:ext cx="7567253" cy="360372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Apollo </a:t>
            </a:r>
            <a:r>
              <a:rPr lang="en-US" sz="2400" dirty="0" err="1" smtClean="0"/>
              <a:t>bistatic</a:t>
            </a:r>
            <a:r>
              <a:rPr lang="en-US" sz="2400" dirty="0" smtClean="0"/>
              <a:t> radar (intermediate and reduced)</a:t>
            </a:r>
          </a:p>
          <a:p>
            <a:r>
              <a:rPr lang="en-US" sz="2400" dirty="0" smtClean="0"/>
              <a:t>Mariner 9 and Viking Orbiter 1 and 2 radio occultation profiles (from microfiche)</a:t>
            </a:r>
          </a:p>
          <a:p>
            <a:r>
              <a:rPr lang="en-US" sz="2400" dirty="0" smtClean="0"/>
              <a:t>Arecibo Mars radar (intermediate and reduced)</a:t>
            </a:r>
          </a:p>
          <a:p>
            <a:r>
              <a:rPr lang="en-US" sz="2400" dirty="0" smtClean="0"/>
              <a:t>Viking Orbiter 1 and 2 raw radio tracking data</a:t>
            </a:r>
          </a:p>
          <a:p>
            <a:r>
              <a:rPr lang="en-US" sz="2400" dirty="0" smtClean="0"/>
              <a:t>Viking Orbiter 1 and 2 </a:t>
            </a:r>
            <a:r>
              <a:rPr lang="en-US" sz="2400" dirty="0" err="1" smtClean="0"/>
              <a:t>bistatic</a:t>
            </a:r>
            <a:r>
              <a:rPr lang="en-US" sz="2400" dirty="0" smtClean="0"/>
              <a:t> radar (intermediate and reduced)</a:t>
            </a:r>
          </a:p>
          <a:p>
            <a:r>
              <a:rPr lang="en-US" sz="2400" dirty="0" smtClean="0"/>
              <a:t>Voyager 1 and 2 data from Jupiter, Uranus, and Neptune/Triton; most of Saturn is done (raw)</a:t>
            </a:r>
          </a:p>
          <a:p>
            <a:r>
              <a:rPr lang="en-US" sz="2400" dirty="0" smtClean="0"/>
              <a:t>Arecibo Galilean satellite radar (raw)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94701"/>
            <a:ext cx="8229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Restorations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325" y="2523431"/>
            <a:ext cx="6198230" cy="3661070"/>
          </a:xfrm>
        </p:spPr>
        <p:txBody>
          <a:bodyPr>
            <a:noAutofit/>
          </a:bodyPr>
          <a:lstStyle/>
          <a:p>
            <a:pPr>
              <a:buFont typeface="Times" charset="0"/>
              <a:buChar char="•"/>
            </a:pPr>
            <a:r>
              <a:rPr lang="en-US" sz="2000" b="1" dirty="0" smtClean="0"/>
              <a:t>3+ People at Stanford</a:t>
            </a:r>
          </a:p>
          <a:p>
            <a:pPr lvl="1">
              <a:buFont typeface="Times" charset="0"/>
              <a:buChar char="-"/>
            </a:pPr>
            <a:r>
              <a:rPr lang="en-US" sz="1800" dirty="0" smtClean="0"/>
              <a:t>PI Len Tyler (~1% FTE)</a:t>
            </a:r>
          </a:p>
          <a:p>
            <a:pPr lvl="1">
              <a:buSzPct val="85000"/>
              <a:buFont typeface="Times" charset="0"/>
              <a:buChar char="-"/>
            </a:pPr>
            <a:r>
              <a:rPr lang="en-US" sz="1800" dirty="0" smtClean="0"/>
              <a:t>Manager Dick Simpson (~33% FTE)</a:t>
            </a:r>
          </a:p>
          <a:p>
            <a:pPr lvl="1">
              <a:buSzPct val="85000"/>
              <a:buFont typeface="Times" charset="0"/>
              <a:buChar char="-"/>
            </a:pPr>
            <a:r>
              <a:rPr lang="en-US" sz="1800" dirty="0" smtClean="0"/>
              <a:t>System Software Analyst Ray Jackson (~5% FTE)</a:t>
            </a:r>
          </a:p>
          <a:p>
            <a:pPr lvl="1">
              <a:buSzPct val="85000"/>
              <a:buFont typeface="Times" charset="0"/>
              <a:buChar char="-"/>
            </a:pPr>
            <a:r>
              <a:rPr lang="en-US" sz="1800" dirty="0" smtClean="0"/>
              <a:t>Administrative Support </a:t>
            </a:r>
          </a:p>
          <a:p>
            <a:pPr>
              <a:buSzPct val="85000"/>
              <a:buFont typeface="Times" charset="0"/>
              <a:buChar char="•"/>
            </a:pPr>
            <a:r>
              <a:rPr lang="en-US" sz="2000" b="1" dirty="0" smtClean="0"/>
              <a:t>Several Networked Computers and a Telephone</a:t>
            </a:r>
          </a:p>
          <a:p>
            <a:pPr lvl="1">
              <a:buSzPct val="85000"/>
              <a:buFont typeface="Times" charset="0"/>
              <a:buChar char="•"/>
            </a:pPr>
            <a:r>
              <a:rPr lang="en-US" sz="1800" dirty="0" smtClean="0"/>
              <a:t>Sun Blade 2000 (NASA/MEX funding: being phased out)</a:t>
            </a:r>
          </a:p>
          <a:p>
            <a:pPr lvl="1">
              <a:buSzPct val="85000"/>
              <a:buFont typeface="Times" charset="0"/>
              <a:buChar char="•"/>
            </a:pPr>
            <a:r>
              <a:rPr lang="en-US" sz="1800" dirty="0" smtClean="0"/>
              <a:t>Mac Mini (PDS funding: being phased in)</a:t>
            </a:r>
          </a:p>
          <a:p>
            <a:pPr>
              <a:buSzPct val="85000"/>
              <a:buFont typeface="Times" charset="0"/>
              <a:buChar char="•"/>
            </a:pPr>
            <a:r>
              <a:rPr lang="en-US" sz="2000" b="1" dirty="0" smtClean="0"/>
              <a:t>Library of data, software, and documentation</a:t>
            </a:r>
          </a:p>
          <a:p>
            <a:pPr>
              <a:buSzPct val="85000"/>
              <a:buFont typeface="Times" charset="0"/>
              <a:buChar char="•"/>
            </a:pPr>
            <a:r>
              <a:rPr lang="en-US" sz="2000" b="1" dirty="0" smtClean="0"/>
              <a:t>Funded at ~$150K/year through PDS Management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4096" y="1467878"/>
            <a:ext cx="770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People and 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251518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dirty="0" smtClean="0"/>
              <a:t>Use of propagating electromagnetic waves to explore, measure, and understand the universe (more narrowly, the solar system)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57200" y="357208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planetary surface properties and mapping</a:t>
            </a:r>
          </a:p>
          <a:p>
            <a:pPr algn="ctr"/>
            <a:r>
              <a:rPr lang="en-US" sz="1400" dirty="0" smtClean="0"/>
              <a:t>atmospheric/</a:t>
            </a:r>
            <a:r>
              <a:rPr lang="en-US" sz="1400" dirty="0" err="1" smtClean="0"/>
              <a:t>ionospheric</a:t>
            </a:r>
            <a:r>
              <a:rPr lang="en-US" sz="1400" dirty="0" smtClean="0"/>
              <a:t> structure, dynamics</a:t>
            </a:r>
          </a:p>
          <a:p>
            <a:pPr algn="ctr"/>
            <a:r>
              <a:rPr lang="en-US" sz="1400" dirty="0" smtClean="0"/>
              <a:t>ring structure, dynamics, particle properties</a:t>
            </a:r>
          </a:p>
          <a:p>
            <a:pPr algn="ctr"/>
            <a:r>
              <a:rPr lang="en-US" sz="1400" dirty="0" smtClean="0"/>
              <a:t>interplanetary plasma, solar corona</a:t>
            </a:r>
          </a:p>
          <a:p>
            <a:pPr algn="ctr"/>
            <a:r>
              <a:rPr lang="en-US" sz="1400" dirty="0" smtClean="0"/>
              <a:t>spacecraft navigation, ephemeris development</a:t>
            </a:r>
          </a:p>
          <a:p>
            <a:pPr algn="ctr"/>
            <a:r>
              <a:rPr lang="en-US" sz="1400" dirty="0" smtClean="0"/>
              <a:t>mass estimation, gravity models, interior structure</a:t>
            </a:r>
          </a:p>
          <a:p>
            <a:pPr algn="ctr"/>
            <a:r>
              <a:rPr lang="en-US" sz="1400" dirty="0" smtClean="0"/>
              <a:t>surface/atmosphere volatile exchange</a:t>
            </a:r>
          </a:p>
          <a:p>
            <a:pPr algn="ctr"/>
            <a:r>
              <a:rPr lang="en-US" sz="1400" dirty="0" smtClean="0"/>
              <a:t>radio emission</a:t>
            </a:r>
          </a:p>
          <a:p>
            <a:pPr algn="ctr"/>
            <a:r>
              <a:rPr lang="en-US" sz="1400" dirty="0" smtClean="0"/>
              <a:t>plate tectonics, Earth rotation</a:t>
            </a:r>
          </a:p>
          <a:p>
            <a:pPr algn="ctr"/>
            <a:r>
              <a:rPr lang="en-US" sz="1400" dirty="0" smtClean="0"/>
              <a:t>gravitational waves, relativity</a:t>
            </a:r>
          </a:p>
          <a:p>
            <a:pPr algn="ctr"/>
            <a:r>
              <a:rPr lang="en-US" sz="1400" dirty="0" smtClean="0"/>
              <a:t>telecommunication, data management</a:t>
            </a:r>
          </a:p>
          <a:p>
            <a:pPr algn="ctr"/>
            <a:r>
              <a:rPr lang="en-US" sz="1400" dirty="0" smtClean="0"/>
              <a:t>signal processing, radar imaging</a:t>
            </a:r>
            <a:endParaRPr lang="en-US" sz="1400" dirty="0"/>
          </a:p>
        </p:txBody>
      </p:sp>
      <p:pic>
        <p:nvPicPr>
          <p:cNvPr id="9" name="Picture 25" descr="signal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768223"/>
            <a:ext cx="3582988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1566836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Subject Matter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auto">
          <a:xfrm>
            <a:off x="1701154" y="2123904"/>
            <a:ext cx="5422686" cy="4004097"/>
            <a:chOff x="49" y="302"/>
            <a:chExt cx="5447" cy="4021"/>
          </a:xfrm>
        </p:grpSpPr>
        <p:pic>
          <p:nvPicPr>
            <p:cNvPr id="8" name="Picture 6" descr="FEDERATION_0901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6" y="580"/>
              <a:ext cx="3455" cy="3455"/>
            </a:xfrm>
            <a:prstGeom prst="rect">
              <a:avLst/>
            </a:prstGeom>
            <a:noFill/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611" y="2119"/>
              <a:ext cx="885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RADAR IMAGING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117" y="3396"/>
              <a:ext cx="1107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TRACKING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NAVIGATION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ASTROPHYSICS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349" y="4045"/>
              <a:ext cx="1064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IONOSPHERES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1" y="3398"/>
              <a:ext cx="1195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OPACITY PROFILES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02" y="829"/>
              <a:ext cx="1162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ATMOSPHERES</a:t>
              </a:r>
              <a:endParaRPr lang="en-US" sz="1200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366" y="302"/>
              <a:ext cx="1047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STANDARDS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140" y="877"/>
              <a:ext cx="965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SURFACES</a:t>
              </a:r>
            </a:p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INTERIORS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9" y="2220"/>
              <a:ext cx="1111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0000"/>
                  </a:solidFill>
                </a:rPr>
                <a:t>MASS ESTIMATES</a:t>
              </a:r>
              <a:endParaRPr lang="en-US" sz="12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17632" y="145963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RS Role within PDS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2615" y="3133672"/>
            <a:ext cx="53982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40000"/>
              </a:spcAft>
              <a:buFont typeface="Times" charset="0"/>
              <a:buChar char="•"/>
            </a:pPr>
            <a:r>
              <a:rPr lang="en-US" dirty="0" smtClean="0"/>
              <a:t>Advise providers on design of new RS data sets</a:t>
            </a:r>
          </a:p>
          <a:p>
            <a:pPr>
              <a:spcAft>
                <a:spcPct val="40000"/>
              </a:spcAft>
              <a:buFont typeface="Times" charset="0"/>
              <a:buChar char="•"/>
            </a:pPr>
            <a:r>
              <a:rPr lang="en-US" dirty="0" smtClean="0"/>
              <a:t>Review design of new data sets (DN support)</a:t>
            </a:r>
          </a:p>
          <a:p>
            <a:pPr>
              <a:spcAft>
                <a:spcPct val="40000"/>
              </a:spcAft>
              <a:buFont typeface="Times" charset="0"/>
              <a:buChar char="•"/>
            </a:pPr>
            <a:r>
              <a:rPr lang="en-US" dirty="0" smtClean="0"/>
              <a:t>Assist users trying to locate RS data</a:t>
            </a:r>
          </a:p>
          <a:p>
            <a:pPr>
              <a:spcAft>
                <a:spcPct val="40000"/>
              </a:spcAft>
              <a:buFont typeface="Times" charset="0"/>
              <a:buChar char="•"/>
            </a:pPr>
            <a:r>
              <a:rPr lang="en-US" dirty="0" smtClean="0"/>
              <a:t>Assist users with interpretation of RS data</a:t>
            </a:r>
          </a:p>
          <a:p>
            <a:pPr>
              <a:spcAft>
                <a:spcPct val="40000"/>
              </a:spcAft>
              <a:buFont typeface="Times" charset="0"/>
              <a:buChar char="•"/>
            </a:pPr>
            <a:r>
              <a:rPr lang="en-US" dirty="0" smtClean="0"/>
              <a:t>Support PDS MC, Tech Group, and Working Groups</a:t>
            </a:r>
          </a:p>
          <a:p>
            <a:pPr>
              <a:spcAft>
                <a:spcPct val="40000"/>
              </a:spcAft>
              <a:buFont typeface="Times" charset="0"/>
              <a:buChar char="•"/>
            </a:pPr>
            <a:r>
              <a:rPr lang="en-US" dirty="0" smtClean="0"/>
              <a:t>Collect and archive RS data from Mars Odyssey (ODY)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2615" y="1566836"/>
            <a:ext cx="5398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PDS/RS Functions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557" y="2983907"/>
            <a:ext cx="7418805" cy="3372443"/>
          </a:xfrm>
        </p:spPr>
        <p:txBody>
          <a:bodyPr/>
          <a:lstStyle/>
          <a:p>
            <a:r>
              <a:rPr lang="en-US" dirty="0" smtClean="0"/>
              <a:t>Management Council Meetings/</a:t>
            </a:r>
            <a:r>
              <a:rPr lang="en-US" dirty="0" err="1" smtClean="0"/>
              <a:t>Telecons</a:t>
            </a:r>
            <a:endParaRPr lang="en-US" dirty="0" smtClean="0"/>
          </a:p>
          <a:p>
            <a:pPr lvl="1"/>
            <a:r>
              <a:rPr lang="en-US" dirty="0" smtClean="0"/>
              <a:t>Represent radio science community</a:t>
            </a:r>
          </a:p>
          <a:p>
            <a:pPr lvl="1"/>
            <a:r>
              <a:rPr lang="en-US" dirty="0" smtClean="0"/>
              <a:t>Compile, distribute minutes, action items</a:t>
            </a:r>
          </a:p>
          <a:p>
            <a:r>
              <a:rPr lang="en-US" dirty="0" smtClean="0"/>
              <a:t>Draft/edit policy statements</a:t>
            </a:r>
          </a:p>
          <a:p>
            <a:pPr lvl="1"/>
            <a:r>
              <a:rPr lang="en-US" dirty="0" smtClean="0"/>
              <a:t>Accumulating/Superseded/Draft data</a:t>
            </a:r>
          </a:p>
          <a:p>
            <a:pPr lvl="1"/>
            <a:r>
              <a:rPr lang="en-US" dirty="0" smtClean="0"/>
              <a:t>Processing 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492617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MC Support</a:t>
            </a:r>
          </a:p>
          <a:p>
            <a:pPr algn="ctr"/>
            <a:r>
              <a:rPr lang="en-US" dirty="0" smtClean="0"/>
              <a:t>(since September 2010)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317" y="2762579"/>
            <a:ext cx="5909580" cy="359377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PDS4 Data Design Working Group</a:t>
            </a:r>
          </a:p>
          <a:p>
            <a:pPr lvl="1"/>
            <a:r>
              <a:rPr lang="en-US" dirty="0" smtClean="0"/>
              <a:t>Weekly </a:t>
            </a:r>
            <a:r>
              <a:rPr lang="en-US" dirty="0" err="1" smtClean="0"/>
              <a:t>telecons</a:t>
            </a:r>
            <a:r>
              <a:rPr lang="en-US" dirty="0" smtClean="0"/>
              <a:t> and occasional face-to-face meetings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 Dictionary scrubs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terse, but meaningful, definitions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consistent usage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definitions for enumerated values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Document writing/editing/review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Data Provider’s Handbook </a:t>
            </a:r>
            <a:r>
              <a:rPr lang="en-US" dirty="0" smtClean="0">
                <a:solidFill>
                  <a:srgbClr val="FF0000"/>
                </a:solidFill>
              </a:rPr>
              <a:t>(inactive)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PDS4 Glossary </a:t>
            </a:r>
            <a:r>
              <a:rPr lang="en-US" dirty="0" smtClean="0">
                <a:solidFill>
                  <a:srgbClr val="FF0000"/>
                </a:solidFill>
              </a:rPr>
              <a:t>(stable, but will need future upgrade)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Data Dictionary Tutorial </a:t>
            </a:r>
            <a:r>
              <a:rPr lang="en-US" dirty="0" smtClean="0">
                <a:solidFill>
                  <a:srgbClr val="FF0000"/>
                </a:solidFill>
              </a:rPr>
              <a:t>(stable, but will need future upgrade)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Jumpstart Guide </a:t>
            </a:r>
            <a:r>
              <a:rPr lang="en-US" dirty="0" smtClean="0">
                <a:solidFill>
                  <a:srgbClr val="FF0000"/>
                </a:solidFill>
              </a:rPr>
              <a:t>(stable, but will need future upgrade)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PDS4 </a:t>
            </a:r>
            <a:r>
              <a:rPr lang="en-US" smtClean="0">
                <a:solidFill>
                  <a:srgbClr val="FF0000"/>
                </a:solidFill>
              </a:rPr>
              <a:t>Build </a:t>
            </a:r>
            <a:r>
              <a:rPr lang="en-US" smtClean="0">
                <a:solidFill>
                  <a:srgbClr val="FF0000"/>
                </a:solidFill>
              </a:rPr>
              <a:t>1/2 </a:t>
            </a:r>
            <a:r>
              <a:rPr lang="en-US" dirty="0" smtClean="0">
                <a:solidFill>
                  <a:srgbClr val="FF0000"/>
                </a:solidFill>
              </a:rPr>
              <a:t>Assessments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Focusing on binary ‘table’ data type for Build 2c tests</a:t>
            </a:r>
          </a:p>
          <a:p>
            <a:pPr lvl="1"/>
            <a:r>
              <a:rPr lang="en-US" dirty="0" smtClean="0"/>
              <a:t>Document review</a:t>
            </a:r>
          </a:p>
          <a:p>
            <a:pPr lvl="1"/>
            <a:r>
              <a:rPr lang="en-US" dirty="0" smtClean="0"/>
              <a:t>Digestion of results</a:t>
            </a:r>
          </a:p>
          <a:p>
            <a:r>
              <a:rPr lang="en-US" dirty="0" smtClean="0"/>
              <a:t>Face-to-face Tech and DDWG meetings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492617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PDS-Internal Activities</a:t>
            </a:r>
          </a:p>
          <a:p>
            <a:pPr algn="ctr"/>
            <a:r>
              <a:rPr lang="en-US" dirty="0" smtClean="0"/>
              <a:t>(since September 2010)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338" y="2729593"/>
            <a:ext cx="6792024" cy="337244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Magellan Tracking Data Archive (GEO)</a:t>
            </a:r>
          </a:p>
          <a:p>
            <a:pPr lvl="1"/>
            <a:r>
              <a:rPr lang="en-US" dirty="0" smtClean="0"/>
              <a:t>Assembled data</a:t>
            </a:r>
          </a:p>
          <a:p>
            <a:pPr lvl="1"/>
            <a:r>
              <a:rPr lang="en-US" dirty="0" smtClean="0"/>
              <a:t>Responded to Round 1 Reviews</a:t>
            </a:r>
          </a:p>
          <a:p>
            <a:pPr lvl="1"/>
            <a:r>
              <a:rPr lang="en-US" dirty="0" smtClean="0"/>
              <a:t>Awaiting Round 2 review and ingestion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Galileo (ATM)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Cleared liens on GORS_0201 through 0205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awaiting JPL RSST completion of GORS_0206 through 0208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will be first lien-resolved GLL raw RS data fully ingested in PDS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Review process TBD</a:t>
            </a:r>
          </a:p>
          <a:p>
            <a:r>
              <a:rPr lang="en-US" dirty="0" smtClean="0"/>
              <a:t>Many other data sets in restoration queue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294701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Mission Support</a:t>
            </a:r>
          </a:p>
          <a:p>
            <a:pPr algn="ctr"/>
            <a:r>
              <a:rPr lang="en-US" dirty="0" smtClean="0"/>
              <a:t>(past missions)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339" y="2516442"/>
            <a:ext cx="6288948" cy="4006544"/>
          </a:xfrm>
        </p:spPr>
        <p:txBody>
          <a:bodyPr>
            <a:normAutofit fontScale="32500" lnSpcReduction="20000"/>
          </a:bodyPr>
          <a:lstStyle/>
          <a:p>
            <a:r>
              <a:rPr lang="en-US" sz="4308" dirty="0" smtClean="0"/>
              <a:t>MRO – almost no RS activity required (GEO)</a:t>
            </a:r>
          </a:p>
          <a:p>
            <a:r>
              <a:rPr lang="en-US" sz="4308" dirty="0" smtClean="0"/>
              <a:t>MESSENGER – quarterly DAWG </a:t>
            </a:r>
            <a:r>
              <a:rPr lang="en-US" sz="4308" dirty="0" err="1" smtClean="0"/>
              <a:t>telecons</a:t>
            </a:r>
            <a:r>
              <a:rPr lang="en-US" sz="4308" dirty="0" smtClean="0"/>
              <a:t> (PPI)</a:t>
            </a:r>
          </a:p>
          <a:p>
            <a:r>
              <a:rPr lang="en-US" sz="4308" dirty="0" smtClean="0"/>
              <a:t>LRO Radio Science Archive (GEO)</a:t>
            </a:r>
          </a:p>
          <a:p>
            <a:pPr lvl="1"/>
            <a:r>
              <a:rPr lang="en-US" sz="3692" dirty="0" smtClean="0"/>
              <a:t>Reviewed and approved design and example products</a:t>
            </a:r>
          </a:p>
          <a:p>
            <a:r>
              <a:rPr lang="en-US" sz="4308" dirty="0" smtClean="0"/>
              <a:t>Cassini Radio Science (ATM)</a:t>
            </a:r>
          </a:p>
          <a:p>
            <a:pPr lvl="1"/>
            <a:r>
              <a:rPr lang="en-US" sz="3692" dirty="0" smtClean="0"/>
              <a:t>Reviewed User Guide concepts; recommended direction</a:t>
            </a:r>
          </a:p>
          <a:p>
            <a:pPr lvl="1"/>
            <a:r>
              <a:rPr lang="en-US" sz="3692" dirty="0" smtClean="0"/>
              <a:t>Reviewed initial volume of reduced data (CORS_1001)</a:t>
            </a:r>
          </a:p>
          <a:p>
            <a:r>
              <a:rPr lang="en-US" sz="4308" dirty="0" smtClean="0"/>
              <a:t>2001 Mars Odyssey (GEO)</a:t>
            </a:r>
          </a:p>
          <a:p>
            <a:pPr lvl="1"/>
            <a:r>
              <a:rPr lang="en-US" sz="3692" dirty="0" smtClean="0"/>
              <a:t>Archive raw radio tracking data</a:t>
            </a:r>
          </a:p>
          <a:p>
            <a:pPr lvl="1"/>
            <a:r>
              <a:rPr lang="en-US" sz="3692" dirty="0" smtClean="0"/>
              <a:t>Monthly deliveries ~15-45 days after acquisition</a:t>
            </a:r>
          </a:p>
          <a:p>
            <a:r>
              <a:rPr lang="en-US" sz="4308" dirty="0" smtClean="0"/>
              <a:t>Mars Express (with NASA/MEX funding)</a:t>
            </a:r>
          </a:p>
          <a:p>
            <a:pPr lvl="1"/>
            <a:r>
              <a:rPr lang="en-US" sz="3692" dirty="0" smtClean="0"/>
              <a:t>Archive DSN data to MEX RS PI in Germany</a:t>
            </a:r>
          </a:p>
          <a:p>
            <a:pPr lvl="1"/>
            <a:r>
              <a:rPr lang="en-US" sz="3692" dirty="0" smtClean="0"/>
              <a:t>L1/2/3 current through end of 2011</a:t>
            </a:r>
          </a:p>
          <a:p>
            <a:r>
              <a:rPr lang="en-US" sz="4308" dirty="0" smtClean="0"/>
              <a:t>Venus Express (with NASA/VEX funding)</a:t>
            </a:r>
          </a:p>
          <a:p>
            <a:pPr lvl="1"/>
            <a:r>
              <a:rPr lang="en-US" sz="3692" dirty="0" smtClean="0"/>
              <a:t>Archive DSN data to VEX Deputy PI in Germany</a:t>
            </a:r>
          </a:p>
          <a:p>
            <a:pPr lvl="1"/>
            <a:r>
              <a:rPr lang="en-US" sz="3692" dirty="0" smtClean="0">
                <a:solidFill>
                  <a:srgbClr val="000000"/>
                </a:solidFill>
              </a:rPr>
              <a:t>Archive DSN data to PDS ATM</a:t>
            </a:r>
          </a:p>
          <a:p>
            <a:pPr lvl="1"/>
            <a:r>
              <a:rPr lang="en-US" sz="3692" dirty="0" smtClean="0">
                <a:solidFill>
                  <a:srgbClr val="FF0000"/>
                </a:solidFill>
              </a:rPr>
              <a:t>L1 (and some L2/3) current through 2011</a:t>
            </a:r>
          </a:p>
          <a:p>
            <a:pPr lvl="1"/>
            <a:r>
              <a:rPr lang="en-US" sz="3692" dirty="0" smtClean="0">
                <a:solidFill>
                  <a:srgbClr val="FF0000"/>
                </a:solidFill>
              </a:rPr>
              <a:t>How to get data into public domain (through either PSA or PDS) still TBD</a:t>
            </a:r>
          </a:p>
          <a:p>
            <a:pPr lvl="1"/>
            <a:endParaRPr lang="en-US" dirty="0" smtClean="0"/>
          </a:p>
          <a:p>
            <a:r>
              <a:rPr lang="en-US" sz="4308" dirty="0" smtClean="0"/>
              <a:t>PDS MIWG: participate in monthly </a:t>
            </a:r>
            <a:r>
              <a:rPr lang="en-US" sz="4308" dirty="0" err="1" smtClean="0"/>
              <a:t>telecons</a:t>
            </a:r>
            <a:r>
              <a:rPr lang="en-US" sz="4308" dirty="0" smtClean="0"/>
              <a:t> (as time permits)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27-28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Radio Science Report to PDS MC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70EA-022D-D14F-AE42-3961AE3EBD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9557" y="1294701"/>
            <a:ext cx="74188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Mission Support</a:t>
            </a:r>
          </a:p>
          <a:p>
            <a:pPr algn="ctr"/>
            <a:r>
              <a:rPr lang="en-US" dirty="0" smtClean="0"/>
              <a:t>(ongoing missions)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1243</Words>
  <Application>Microsoft Macintosh PowerPoint</Application>
  <PresentationFormat>On-screen Show (4:3)</PresentationFormat>
  <Paragraphs>212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PDS Radio Science Dick Simpson Stanford University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Radio Science at Stanford</dc:title>
  <dc:creator>Richard Simpson</dc:creator>
  <cp:lastModifiedBy>Richard Simpson</cp:lastModifiedBy>
  <cp:revision>13</cp:revision>
  <dcterms:created xsi:type="dcterms:W3CDTF">2012-03-27T12:01:22Z</dcterms:created>
  <dcterms:modified xsi:type="dcterms:W3CDTF">2012-03-27T12:02:44Z</dcterms:modified>
</cp:coreProperties>
</file>