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0" r:id="rId3"/>
    <p:sldId id="265" r:id="rId4"/>
    <p:sldId id="298" r:id="rId5"/>
    <p:sldId id="300" r:id="rId6"/>
    <p:sldId id="302" r:id="rId7"/>
    <p:sldId id="296" r:id="rId8"/>
    <p:sldId id="281" r:id="rId9"/>
    <p:sldId id="305" r:id="rId10"/>
    <p:sldId id="304" r:id="rId11"/>
    <p:sldId id="303" r:id="rId12"/>
    <p:sldId id="288" r:id="rId13"/>
    <p:sldId id="295" r:id="rId14"/>
    <p:sldId id="282" r:id="rId15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86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67C7D40-9C88-49AE-B67D-E8DFE9B589BE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E5876F4-42C5-4D3A-8A07-3536626EB0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24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C99D352-5C40-4066-B36A-9E5069FA8620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4848E37-CF65-4ED0-988D-3EAFE0CE00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413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70" indent="0" algn="ctr">
              <a:buNone/>
              <a:defRPr/>
            </a:lvl2pPr>
            <a:lvl3pPr marL="914339" indent="0" algn="ctr">
              <a:buNone/>
              <a:defRPr/>
            </a:lvl3pPr>
            <a:lvl4pPr marL="1371509" indent="0" algn="ctr">
              <a:buNone/>
              <a:defRPr/>
            </a:lvl4pPr>
            <a:lvl5pPr marL="1828679" indent="0" algn="ctr">
              <a:buNone/>
              <a:defRPr/>
            </a:lvl5pPr>
            <a:lvl6pPr marL="2285849" indent="0" algn="ctr">
              <a:buNone/>
              <a:defRPr/>
            </a:lvl6pPr>
            <a:lvl7pPr marL="2743018" indent="0" algn="ctr">
              <a:buNone/>
              <a:defRPr/>
            </a:lvl7pPr>
            <a:lvl8pPr marL="3200188" indent="0" algn="ctr">
              <a:buNone/>
              <a:defRPr/>
            </a:lvl8pPr>
            <a:lvl9pPr marL="3657357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63F00C-B93B-405D-8D75-0E329C6AF852}" type="datetime1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C14DF2-F365-4759-9CA3-2FE5E491C6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476990-7272-4631-91A5-54193557F4F6}" type="datetime1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841B15-6F4A-4C1F-9684-CD381068C3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2D388E-6627-4FF3-A479-10D5B51B6EB2}" type="datetime1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27B2BD-E076-4207-97E4-7AA3C15476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6C0DBE-F174-4C6C-A012-5E50CB856D65}" type="datetime1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E16563-B1AA-4372-BAFE-D4D21DFF72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0" indent="0">
              <a:buNone/>
              <a:defRPr sz="1800"/>
            </a:lvl2pPr>
            <a:lvl3pPr marL="914339" indent="0">
              <a:buNone/>
              <a:defRPr sz="1600"/>
            </a:lvl3pPr>
            <a:lvl4pPr marL="1371509" indent="0">
              <a:buNone/>
              <a:defRPr sz="1400"/>
            </a:lvl4pPr>
            <a:lvl5pPr marL="1828679" indent="0">
              <a:buNone/>
              <a:defRPr sz="1400"/>
            </a:lvl5pPr>
            <a:lvl6pPr marL="2285849" indent="0">
              <a:buNone/>
              <a:defRPr sz="1400"/>
            </a:lvl6pPr>
            <a:lvl7pPr marL="2743018" indent="0">
              <a:buNone/>
              <a:defRPr sz="1400"/>
            </a:lvl7pPr>
            <a:lvl8pPr marL="3200188" indent="0">
              <a:buNone/>
              <a:defRPr sz="1400"/>
            </a:lvl8pPr>
            <a:lvl9pPr marL="3657357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F99C2E-1468-4054-92D3-C38A962D316D}" type="datetime1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FDEEA0-C8AD-40D8-A982-7209FEAD08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691F2E-5121-49C8-A329-41FE69477CEF}" type="datetime1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1AD90F-9F01-4F51-B306-A8813247F5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0" indent="0">
              <a:buNone/>
              <a:defRPr sz="2000" b="1"/>
            </a:lvl2pPr>
            <a:lvl3pPr marL="914339" indent="0">
              <a:buNone/>
              <a:defRPr sz="1800" b="1"/>
            </a:lvl3pPr>
            <a:lvl4pPr marL="1371509" indent="0">
              <a:buNone/>
              <a:defRPr sz="1600" b="1"/>
            </a:lvl4pPr>
            <a:lvl5pPr marL="1828679" indent="0">
              <a:buNone/>
              <a:defRPr sz="1600" b="1"/>
            </a:lvl5pPr>
            <a:lvl6pPr marL="2285849" indent="0">
              <a:buNone/>
              <a:defRPr sz="1600" b="1"/>
            </a:lvl6pPr>
            <a:lvl7pPr marL="2743018" indent="0">
              <a:buNone/>
              <a:defRPr sz="1600" b="1"/>
            </a:lvl7pPr>
            <a:lvl8pPr marL="3200188" indent="0">
              <a:buNone/>
              <a:defRPr sz="1600" b="1"/>
            </a:lvl8pPr>
            <a:lvl9pPr marL="365735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0" indent="0">
              <a:buNone/>
              <a:defRPr sz="2000" b="1"/>
            </a:lvl2pPr>
            <a:lvl3pPr marL="914339" indent="0">
              <a:buNone/>
              <a:defRPr sz="1800" b="1"/>
            </a:lvl3pPr>
            <a:lvl4pPr marL="1371509" indent="0">
              <a:buNone/>
              <a:defRPr sz="1600" b="1"/>
            </a:lvl4pPr>
            <a:lvl5pPr marL="1828679" indent="0">
              <a:buNone/>
              <a:defRPr sz="1600" b="1"/>
            </a:lvl5pPr>
            <a:lvl6pPr marL="2285849" indent="0">
              <a:buNone/>
              <a:defRPr sz="1600" b="1"/>
            </a:lvl6pPr>
            <a:lvl7pPr marL="2743018" indent="0">
              <a:buNone/>
              <a:defRPr sz="1600" b="1"/>
            </a:lvl7pPr>
            <a:lvl8pPr marL="3200188" indent="0">
              <a:buNone/>
              <a:defRPr sz="1600" b="1"/>
            </a:lvl8pPr>
            <a:lvl9pPr marL="365735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D83BD7-D948-41C8-B3B9-31714135BC54}" type="datetime1">
              <a:rPr lang="en-US" smtClean="0"/>
              <a:pPr/>
              <a:t>3/27/2012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EECBFC-B44C-455E-8C8D-C68FEBC5C3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AB4870-7493-4B15-B985-D56B6F9F369F}" type="datetime1">
              <a:rPr lang="en-US" smtClean="0"/>
              <a:pPr/>
              <a:t>3/27/2012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85393F-B6EA-47B2-81AB-AF9888FEB2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778068-8065-499F-95C9-5B3594FB60E5}" type="datetime1">
              <a:rPr lang="en-US" smtClean="0"/>
              <a:pPr/>
              <a:t>3/27/2012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82F5DF-3DB5-4539-887C-F86856B527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0" indent="0">
              <a:buNone/>
              <a:defRPr sz="1200"/>
            </a:lvl2pPr>
            <a:lvl3pPr marL="914339" indent="0">
              <a:buNone/>
              <a:defRPr sz="1000"/>
            </a:lvl3pPr>
            <a:lvl4pPr marL="1371509" indent="0">
              <a:buNone/>
              <a:defRPr sz="800"/>
            </a:lvl4pPr>
            <a:lvl5pPr marL="1828679" indent="0">
              <a:buNone/>
              <a:defRPr sz="800"/>
            </a:lvl5pPr>
            <a:lvl6pPr marL="2285849" indent="0">
              <a:buNone/>
              <a:defRPr sz="800"/>
            </a:lvl6pPr>
            <a:lvl7pPr marL="2743018" indent="0">
              <a:buNone/>
              <a:defRPr sz="800"/>
            </a:lvl7pPr>
            <a:lvl8pPr marL="3200188" indent="0">
              <a:buNone/>
              <a:defRPr sz="800"/>
            </a:lvl8pPr>
            <a:lvl9pPr marL="3657357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FB5D1F-9FFC-49E8-9C6E-5949DB4A30C6}" type="datetime1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883EF4-6E29-49B2-94A5-DE5E42DE72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0" indent="0">
              <a:buNone/>
              <a:defRPr sz="2800"/>
            </a:lvl2pPr>
            <a:lvl3pPr marL="914339" indent="0">
              <a:buNone/>
              <a:defRPr sz="2400"/>
            </a:lvl3pPr>
            <a:lvl4pPr marL="1371509" indent="0">
              <a:buNone/>
              <a:defRPr sz="2000"/>
            </a:lvl4pPr>
            <a:lvl5pPr marL="1828679" indent="0">
              <a:buNone/>
              <a:defRPr sz="2000"/>
            </a:lvl5pPr>
            <a:lvl6pPr marL="2285849" indent="0">
              <a:buNone/>
              <a:defRPr sz="2000"/>
            </a:lvl6pPr>
            <a:lvl7pPr marL="2743018" indent="0">
              <a:buNone/>
              <a:defRPr sz="2000"/>
            </a:lvl7pPr>
            <a:lvl8pPr marL="3200188" indent="0">
              <a:buNone/>
              <a:defRPr sz="2000"/>
            </a:lvl8pPr>
            <a:lvl9pPr marL="3657357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70" indent="0">
              <a:buNone/>
              <a:defRPr sz="1200"/>
            </a:lvl2pPr>
            <a:lvl3pPr marL="914339" indent="0">
              <a:buNone/>
              <a:defRPr sz="1000"/>
            </a:lvl3pPr>
            <a:lvl4pPr marL="1371509" indent="0">
              <a:buNone/>
              <a:defRPr sz="800"/>
            </a:lvl4pPr>
            <a:lvl5pPr marL="1828679" indent="0">
              <a:buNone/>
              <a:defRPr sz="800"/>
            </a:lvl5pPr>
            <a:lvl6pPr marL="2285849" indent="0">
              <a:buNone/>
              <a:defRPr sz="800"/>
            </a:lvl6pPr>
            <a:lvl7pPr marL="2743018" indent="0">
              <a:buNone/>
              <a:defRPr sz="800"/>
            </a:lvl7pPr>
            <a:lvl8pPr marL="3200188" indent="0">
              <a:buNone/>
              <a:defRPr sz="800"/>
            </a:lvl8pPr>
            <a:lvl9pPr marL="3657357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06908A-D22F-4571-97EF-9B4B85C97996}" type="datetime1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7CC233-64B6-48AB-A2FD-2C369D628E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charset="0"/>
              </a:defRPr>
            </a:lvl1pPr>
          </a:lstStyle>
          <a:p>
            <a:fld id="{82AEB517-6DAA-42E3-A7D3-76A2529130E7}" type="datetime1">
              <a:rPr lang="en-US" smtClean="0"/>
              <a:pPr/>
              <a:t>3/27/2012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" charset="0"/>
              </a:defRPr>
            </a:lvl1pPr>
          </a:lstStyle>
          <a:p>
            <a:fld id="{0F8742E9-D45C-4997-89C6-FB1428B20D3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+mj-lt"/>
          <a:ea typeface="ＭＳ Ｐゴシック" pitchFamily="24" charset="-128"/>
          <a:cs typeface="ＭＳ Ｐゴシック" pitchFamily="24" charset="-128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  <a:ea typeface="ＭＳ Ｐゴシック" pitchFamily="24" charset="-128"/>
          <a:cs typeface="ＭＳ Ｐゴシック" pitchFamily="24" charset="-128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  <a:ea typeface="ＭＳ Ｐゴシック" pitchFamily="24" charset="-128"/>
          <a:cs typeface="ＭＳ Ｐゴシック" pitchFamily="24" charset="-128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  <a:ea typeface="ＭＳ Ｐゴシック" pitchFamily="24" charset="-128"/>
          <a:cs typeface="ＭＳ Ｐゴシック" pitchFamily="24" charset="-128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  <a:ea typeface="ＭＳ Ｐゴシック" pitchFamily="24" charset="-128"/>
          <a:cs typeface="ＭＳ Ｐゴシック" pitchFamily="24" charset="-128"/>
        </a:defRPr>
      </a:lvl5pPr>
      <a:lvl6pPr marL="45717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</a:defRPr>
      </a:lvl6pPr>
      <a:lvl7pPr marL="914339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</a:defRPr>
      </a:lvl7pPr>
      <a:lvl8pPr marL="1371509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</a:defRPr>
      </a:lvl8pPr>
      <a:lvl9pPr marL="1828679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</a:defRPr>
      </a:lvl9pPr>
    </p:titleStyle>
    <p:bodyStyle>
      <a:lvl1pPr marL="341313" indent="-341313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j-lt"/>
          <a:ea typeface="ＭＳ Ｐゴシック" pitchFamily="24" charset="-128"/>
          <a:cs typeface="ＭＳ Ｐゴシック" pitchFamily="24" charset="-128"/>
        </a:defRPr>
      </a:lvl1pPr>
      <a:lvl2pPr marL="741363" indent="-284163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j-lt"/>
          <a:ea typeface="ＭＳ Ｐゴシック" pitchFamily="24" charset="-128"/>
        </a:defRPr>
      </a:lvl2pPr>
      <a:lvl3pPr marL="1141413" indent="-227013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500">
          <a:solidFill>
            <a:schemeClr val="tx1"/>
          </a:solidFill>
          <a:latin typeface="+mj-lt"/>
          <a:ea typeface="ＭＳ Ｐゴシック" pitchFamily="24" charset="-128"/>
        </a:defRPr>
      </a:lvl3pPr>
      <a:lvl4pPr marL="1598613" indent="-227013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>
          <a:solidFill>
            <a:schemeClr val="tx1"/>
          </a:solidFill>
          <a:latin typeface="+mj-lt"/>
          <a:ea typeface="ＭＳ Ｐゴシック" pitchFamily="24" charset="-128"/>
        </a:defRPr>
      </a:lvl4pPr>
      <a:lvl5pPr marL="2054225" indent="-227013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400">
          <a:solidFill>
            <a:schemeClr val="tx1"/>
          </a:solidFill>
          <a:latin typeface="+mj-lt"/>
          <a:ea typeface="ＭＳ Ｐゴシック" pitchFamily="24" charset="-128"/>
        </a:defRPr>
      </a:lvl5pPr>
      <a:lvl6pPr marL="2514433" indent="-228585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4" charset="-128"/>
        </a:defRPr>
      </a:lvl6pPr>
      <a:lvl7pPr marL="2971603" indent="-228585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4" charset="-128"/>
        </a:defRPr>
      </a:lvl7pPr>
      <a:lvl8pPr marL="3428772" indent="-228585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4" charset="-128"/>
        </a:defRPr>
      </a:lvl8pPr>
      <a:lvl9pPr marL="3885942" indent="-228585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4" charset="-128"/>
        </a:defRPr>
      </a:lvl9pPr>
    </p:bodyStyle>
    <p:otherStyle>
      <a:defPPr>
        <a:defRPr lang="en-US"/>
      </a:defPPr>
      <a:lvl1pPr marL="0" algn="l" defTabSz="4571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0" algn="l" defTabSz="4571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9" algn="l" defTabSz="4571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09" algn="l" defTabSz="4571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79" algn="l" defTabSz="4571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49" algn="l" defTabSz="4571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18" algn="l" defTabSz="4571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88" algn="l" defTabSz="4571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57" algn="l" defTabSz="4571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DDWG Update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32500" lnSpcReduction="2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7400" b="1" dirty="0" smtClean="0">
                <a:ea typeface="+mn-ea"/>
                <a:cs typeface="+mn-cs"/>
              </a:rPr>
              <a:t>Steve Hughes</a:t>
            </a:r>
          </a:p>
          <a:p>
            <a:pPr defTabSz="862013" eaLnBrk="0" hangingPunct="0"/>
            <a:endParaRPr lang="en-US" sz="6200" b="1" dirty="0" smtClean="0"/>
          </a:p>
          <a:p>
            <a:pPr defTabSz="862013" eaLnBrk="0" hangingPunct="0"/>
            <a:r>
              <a:rPr lang="en-US" sz="5500" dirty="0" smtClean="0"/>
              <a:t>MC Face-to-Face</a:t>
            </a:r>
          </a:p>
          <a:p>
            <a:pPr defTabSz="862013" eaLnBrk="0" hangingPunct="0"/>
            <a:r>
              <a:rPr lang="en-US" sz="5500" dirty="0" smtClean="0"/>
              <a:t>UMD, College Park, MD</a:t>
            </a:r>
            <a:endParaRPr lang="en-US" sz="5500" dirty="0"/>
          </a:p>
          <a:p>
            <a:pPr defTabSz="862013" eaLnBrk="0" hangingPunct="0"/>
            <a:r>
              <a:rPr lang="en-US" sz="5500" dirty="0" smtClean="0"/>
              <a:t>March 27-28, 2012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pic>
        <p:nvPicPr>
          <p:cNvPr id="13316" name="Picture 8" descr="l2_top_bann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2400300"/>
            <a:ext cx="7772400" cy="939800"/>
          </a:xfrm>
        </p:spPr>
        <p:txBody>
          <a:bodyPr/>
          <a:lstStyle/>
          <a:p>
            <a:r>
              <a:rPr lang="en-US" sz="2800" dirty="0" smtClean="0">
                <a:ea typeface="ＭＳ Ｐゴシック" charset="-128"/>
              </a:rPr>
              <a:t>Questions and Answers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6563-B1AA-4372-BAFE-D4D21DFF725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1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38100"/>
            <a:ext cx="7772400" cy="939800"/>
          </a:xfrm>
        </p:spPr>
        <p:txBody>
          <a:bodyPr/>
          <a:lstStyle/>
          <a:p>
            <a:r>
              <a:rPr lang="en-US" sz="2800" dirty="0" smtClean="0">
                <a:ea typeface="ＭＳ Ｐゴシック" charset="-128"/>
              </a:rPr>
              <a:t>Backup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6563-B1AA-4372-BAFE-D4D21DFF725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33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2b Scope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Begin PDS4 label design for LADEE and MAVEN; Begin planning/testing </a:t>
            </a:r>
            <a:r>
              <a:rPr lang="en-US" dirty="0" smtClean="0"/>
              <a:t>migration (post release)</a:t>
            </a:r>
            <a:endParaRPr lang="en-US" dirty="0"/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Deploy a PDS4 standard that supports the Policy on “Acceptable PDS4 Data Formats”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Transition the central catalog to the registry infrastructure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Deploy early PDS4 software tools and services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90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38100"/>
            <a:ext cx="7772400" cy="1143000"/>
          </a:xfrm>
        </p:spPr>
        <p:txBody>
          <a:bodyPr/>
          <a:lstStyle/>
          <a:p>
            <a:r>
              <a:rPr lang="en-US" sz="2800" dirty="0">
                <a:ea typeface="ＭＳ Ｐゴシック" charset="-128"/>
              </a:rPr>
              <a:t>Summary of Progress to </a:t>
            </a:r>
            <a:r>
              <a:rPr lang="en-US" sz="2800" dirty="0" smtClean="0">
                <a:ea typeface="ＭＳ Ｐゴシック" charset="-128"/>
              </a:rPr>
              <a:t>Date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33400" y="1181100"/>
            <a:ext cx="8178338" cy="5410200"/>
          </a:xfrm>
        </p:spPr>
        <p:txBody>
          <a:bodyPr/>
          <a:lstStyle/>
          <a:p>
            <a:r>
              <a:rPr lang="en-US" sz="1800" dirty="0">
                <a:ea typeface="ＭＳ Ｐゴシック" charset="-128"/>
              </a:rPr>
              <a:t>Key DDWG Liens Areas from </a:t>
            </a:r>
            <a:r>
              <a:rPr lang="en-US" sz="1800" dirty="0" smtClean="0">
                <a:ea typeface="ＭＳ Ｐゴシック" charset="-128"/>
              </a:rPr>
              <a:t>ORR</a:t>
            </a:r>
            <a:endParaRPr lang="en-US" sz="1800" b="1" dirty="0" smtClean="0">
              <a:ea typeface="ＭＳ Ｐゴシック" charset="-128"/>
            </a:endParaRPr>
          </a:p>
          <a:p>
            <a:pPr lvl="1"/>
            <a:r>
              <a:rPr lang="en-US" sz="1800" dirty="0" smtClean="0">
                <a:ea typeface="ＭＳ Ｐゴシック" charset="-128"/>
              </a:rPr>
              <a:t>Information Model</a:t>
            </a:r>
          </a:p>
          <a:p>
            <a:pPr marL="1143000" lvl="2" indent="-342900"/>
            <a:r>
              <a:rPr lang="en-US" sz="1600" dirty="0" smtClean="0">
                <a:ea typeface="ＭＳ Ｐゴシック" charset="-128"/>
              </a:rPr>
              <a:t>Compiled, reviewed, and applied a list of high priority actionable items.</a:t>
            </a:r>
          </a:p>
          <a:p>
            <a:pPr marL="1143000" lvl="2" indent="-342900"/>
            <a:r>
              <a:rPr lang="en-US" sz="1600" dirty="0" smtClean="0">
                <a:ea typeface="ＭＳ Ｐゴシック" charset="-128"/>
              </a:rPr>
              <a:t>54 action items completed to date</a:t>
            </a:r>
            <a:r>
              <a:rPr lang="en-US" sz="1800" dirty="0" smtClean="0">
                <a:ea typeface="ＭＳ Ｐゴシック" charset="-128"/>
              </a:rPr>
              <a:t>.</a:t>
            </a:r>
          </a:p>
          <a:p>
            <a:pPr lvl="1"/>
            <a:r>
              <a:rPr lang="en-US" sz="1800" dirty="0" smtClean="0">
                <a:ea typeface="ＭＳ Ｐゴシック" charset="-128"/>
              </a:rPr>
              <a:t>Local </a:t>
            </a:r>
            <a:r>
              <a:rPr lang="en-US" sz="1800" dirty="0">
                <a:ea typeface="ＭＳ Ｐゴシック" charset="-128"/>
              </a:rPr>
              <a:t>Data </a:t>
            </a:r>
            <a:r>
              <a:rPr lang="en-US" sz="1800" dirty="0" smtClean="0">
                <a:ea typeface="ＭＳ Ｐゴシック" charset="-128"/>
              </a:rPr>
              <a:t>Dictionary (LDD)</a:t>
            </a:r>
          </a:p>
          <a:p>
            <a:pPr marL="1143000" lvl="2" indent="-342900"/>
            <a:r>
              <a:rPr lang="en-US" sz="1600" dirty="0" smtClean="0">
                <a:ea typeface="ＭＳ Ｐゴシック" charset="-128"/>
              </a:rPr>
              <a:t>Documented </a:t>
            </a:r>
            <a:r>
              <a:rPr lang="en-US" sz="1600" dirty="0">
                <a:ea typeface="ＭＳ Ｐゴシック" charset="-128"/>
              </a:rPr>
              <a:t>the </a:t>
            </a:r>
            <a:r>
              <a:rPr lang="en-US" sz="1600" dirty="0" smtClean="0">
                <a:ea typeface="ＭＳ Ｐゴシック" charset="-128"/>
              </a:rPr>
              <a:t>then current </a:t>
            </a:r>
            <a:r>
              <a:rPr lang="en-US" sz="1600" dirty="0">
                <a:ea typeface="ＭＳ Ｐゴシック" charset="-128"/>
              </a:rPr>
              <a:t>local data dictionary process in a </a:t>
            </a:r>
            <a:r>
              <a:rPr lang="en-US" sz="1600" dirty="0" smtClean="0">
                <a:ea typeface="ＭＳ Ｐゴシック" charset="-128"/>
              </a:rPr>
              <a:t>wiki</a:t>
            </a:r>
            <a:r>
              <a:rPr lang="en-US" sz="1600" dirty="0">
                <a:ea typeface="ＭＳ Ｐゴシック" charset="-128"/>
              </a:rPr>
              <a:t> </a:t>
            </a:r>
            <a:r>
              <a:rPr lang="en-US" sz="1600" dirty="0" smtClean="0">
                <a:ea typeface="ＭＳ Ｐゴシック" charset="-128"/>
              </a:rPr>
              <a:t>and generated </a:t>
            </a:r>
            <a:r>
              <a:rPr lang="en-US" sz="1600" dirty="0">
                <a:ea typeface="ＭＳ Ｐゴシック" charset="-128"/>
              </a:rPr>
              <a:t>local schema and DD reports for LADEE and </a:t>
            </a:r>
            <a:r>
              <a:rPr lang="en-US" sz="1600" dirty="0" smtClean="0">
                <a:ea typeface="ＭＳ Ｐゴシック" charset="-128"/>
              </a:rPr>
              <a:t>MAVEN</a:t>
            </a:r>
          </a:p>
          <a:p>
            <a:pPr marL="1143000" lvl="2" indent="-342900"/>
            <a:r>
              <a:rPr lang="en-US" sz="1600" dirty="0" smtClean="0">
                <a:ea typeface="ＭＳ Ｐゴシック" charset="-128"/>
              </a:rPr>
              <a:t>Have since proposed a new LDD approach.</a:t>
            </a:r>
          </a:p>
          <a:p>
            <a:pPr lvl="1"/>
            <a:r>
              <a:rPr lang="en-US" sz="1800" dirty="0" smtClean="0">
                <a:ea typeface="ＭＳ Ｐゴシック" charset="-128"/>
              </a:rPr>
              <a:t>PDS4 </a:t>
            </a:r>
            <a:r>
              <a:rPr lang="en-US" sz="1800" dirty="0">
                <a:ea typeface="ＭＳ Ｐゴシック" charset="-128"/>
              </a:rPr>
              <a:t>Data Standards </a:t>
            </a:r>
            <a:r>
              <a:rPr lang="en-US" sz="1800" dirty="0" smtClean="0">
                <a:ea typeface="ＭＳ Ｐゴシック" charset="-128"/>
              </a:rPr>
              <a:t>Documentation	</a:t>
            </a:r>
          </a:p>
          <a:p>
            <a:pPr marL="1143000" lvl="2" indent="-342900"/>
            <a:r>
              <a:rPr lang="en-US" sz="1600" dirty="0" smtClean="0">
                <a:ea typeface="ＭＳ Ｐゴシック" charset="-128"/>
              </a:rPr>
              <a:t>Made minimal </a:t>
            </a:r>
            <a:r>
              <a:rPr lang="en-US" sz="1600" dirty="0">
                <a:ea typeface="ＭＳ Ｐゴシック" charset="-128"/>
              </a:rPr>
              <a:t>changes to current </a:t>
            </a:r>
            <a:r>
              <a:rPr lang="en-US" sz="1600" dirty="0" smtClean="0">
                <a:ea typeface="ＭＳ Ｐゴシック" charset="-128"/>
              </a:rPr>
              <a:t>documentation.</a:t>
            </a:r>
          </a:p>
          <a:p>
            <a:pPr marL="1143000" lvl="2" indent="-342900"/>
            <a:r>
              <a:rPr lang="en-US" sz="1600" dirty="0" smtClean="0">
                <a:ea typeface="ＭＳ Ｐゴシック" charset="-128"/>
              </a:rPr>
              <a:t>Created a Wiki site for new information.</a:t>
            </a:r>
          </a:p>
          <a:p>
            <a:pPr lvl="1"/>
            <a:r>
              <a:rPr lang="en-US" sz="1800" dirty="0" smtClean="0">
                <a:ea typeface="ＭＳ Ｐゴシック" charset="-128"/>
              </a:rPr>
              <a:t>PDS4 </a:t>
            </a:r>
            <a:r>
              <a:rPr lang="en-US" sz="1800" dirty="0">
                <a:ea typeface="ＭＳ Ｐゴシック" charset="-128"/>
              </a:rPr>
              <a:t>Master Schema (aka Extension </a:t>
            </a:r>
            <a:r>
              <a:rPr lang="en-US" sz="1800" dirty="0" smtClean="0">
                <a:ea typeface="ＭＳ Ｐゴシック" charset="-128"/>
              </a:rPr>
              <a:t>Schema)</a:t>
            </a:r>
          </a:p>
          <a:p>
            <a:pPr marL="1143000" lvl="2" indent="-342900"/>
            <a:r>
              <a:rPr lang="en-US" sz="1600" dirty="0" smtClean="0">
                <a:ea typeface="ＭＳ Ｐゴシック" charset="-128"/>
              </a:rPr>
              <a:t>Implemented XML </a:t>
            </a:r>
            <a:r>
              <a:rPr lang="en-US" sz="1600" dirty="0">
                <a:ea typeface="ＭＳ Ｐゴシック" charset="-128"/>
              </a:rPr>
              <a:t>Schema </a:t>
            </a:r>
            <a:r>
              <a:rPr lang="en-US" sz="1600" dirty="0" smtClean="0">
                <a:ea typeface="ＭＳ Ｐゴシック" charset="-128"/>
              </a:rPr>
              <a:t>1.1, made related changes, and delivered schemas on schedule.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6563-B1AA-4372-BAFE-D4D21DFF725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43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38320" y="26313"/>
            <a:ext cx="7772400" cy="1143000"/>
          </a:xfrm>
        </p:spPr>
        <p:txBody>
          <a:bodyPr/>
          <a:lstStyle/>
          <a:p>
            <a:r>
              <a:rPr lang="en-US" sz="2800" dirty="0" smtClean="0">
                <a:ea typeface="ＭＳ Ｐゴシック" charset="-128"/>
              </a:rPr>
              <a:t>PDS4 Documents</a:t>
            </a:r>
            <a:br>
              <a:rPr lang="en-US" sz="2800" dirty="0" smtClean="0">
                <a:ea typeface="ＭＳ Ｐゴシック" charset="-128"/>
              </a:rPr>
            </a:br>
            <a:r>
              <a:rPr lang="en-US" sz="2800" dirty="0" smtClean="0">
                <a:ea typeface="ＭＳ Ｐゴシック" charset="-128"/>
              </a:rPr>
              <a:t>and their Relationships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3442372" y="1198428"/>
            <a:ext cx="1409360" cy="766049"/>
            <a:chOff x="3582072" y="2071265"/>
            <a:chExt cx="1409360" cy="766049"/>
          </a:xfrm>
        </p:grpSpPr>
        <p:grpSp>
          <p:nvGrpSpPr>
            <p:cNvPr id="34" name="Group 33"/>
            <p:cNvGrpSpPr/>
            <p:nvPr/>
          </p:nvGrpSpPr>
          <p:grpSpPr>
            <a:xfrm>
              <a:off x="3582072" y="2071265"/>
              <a:ext cx="1409360" cy="473826"/>
              <a:chOff x="685800" y="3133898"/>
              <a:chExt cx="1409360" cy="473826"/>
            </a:xfrm>
          </p:grpSpPr>
          <p:sp>
            <p:nvSpPr>
              <p:cNvPr id="35" name="Rectangle 34"/>
              <p:cNvSpPr/>
              <p:nvPr/>
            </p:nvSpPr>
            <p:spPr bwMode="auto">
              <a:xfrm>
                <a:off x="685800" y="3133898"/>
                <a:ext cx="1409360" cy="47382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24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976747" y="3176837"/>
                <a:ext cx="82747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smtClean="0"/>
                  <a:t>Concepts</a:t>
                </a:r>
              </a:p>
              <a:p>
                <a:pPr algn="ctr"/>
                <a:r>
                  <a:rPr lang="en-US" sz="1100" dirty="0" smtClean="0"/>
                  <a:t>Document</a:t>
                </a: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3582072" y="2560315"/>
              <a:ext cx="14093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Calibri" pitchFamily="34" charset="0"/>
                </a:rPr>
                <a:t>Big Picture</a:t>
              </a:r>
              <a:endParaRPr lang="en-US" sz="1200" dirty="0">
                <a:latin typeface="Calibri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383661" y="2233351"/>
            <a:ext cx="1409360" cy="935491"/>
            <a:chOff x="2643804" y="3390226"/>
            <a:chExt cx="1409360" cy="935491"/>
          </a:xfrm>
        </p:grpSpPr>
        <p:grpSp>
          <p:nvGrpSpPr>
            <p:cNvPr id="26" name="Group 25"/>
            <p:cNvGrpSpPr/>
            <p:nvPr/>
          </p:nvGrpSpPr>
          <p:grpSpPr>
            <a:xfrm>
              <a:off x="2643804" y="3390226"/>
              <a:ext cx="1409360" cy="473826"/>
              <a:chOff x="685800" y="3133898"/>
              <a:chExt cx="1409360" cy="473826"/>
            </a:xfrm>
          </p:grpSpPr>
          <p:sp>
            <p:nvSpPr>
              <p:cNvPr id="27" name="Rectangle 26"/>
              <p:cNvSpPr/>
              <p:nvPr/>
            </p:nvSpPr>
            <p:spPr bwMode="auto">
              <a:xfrm>
                <a:off x="685800" y="3133898"/>
                <a:ext cx="1409360" cy="47382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24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976745" y="3176837"/>
                <a:ext cx="82747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smtClean="0"/>
                  <a:t>Standards</a:t>
                </a:r>
              </a:p>
              <a:p>
                <a:pPr algn="ctr"/>
                <a:r>
                  <a:rPr lang="en-US" sz="1100" dirty="0" smtClean="0"/>
                  <a:t>Reference</a:t>
                </a:r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2643804" y="3864052"/>
              <a:ext cx="14093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Calibri" pitchFamily="34" charset="0"/>
                </a:rPr>
                <a:t>Requirements</a:t>
              </a:r>
            </a:p>
            <a:p>
              <a:pPr algn="ctr"/>
              <a:r>
                <a:rPr lang="en-US" sz="1200" i="1" dirty="0" smtClean="0">
                  <a:latin typeface="Calibri" pitchFamily="34" charset="0"/>
                </a:rPr>
                <a:t>User Friendly</a:t>
              </a:r>
              <a:endParaRPr lang="en-US" sz="1200" i="1" dirty="0">
                <a:latin typeface="Calibri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377762" y="4883810"/>
            <a:ext cx="1409360" cy="750825"/>
            <a:chOff x="4991432" y="4328150"/>
            <a:chExt cx="1409360" cy="750825"/>
          </a:xfrm>
        </p:grpSpPr>
        <p:grpSp>
          <p:nvGrpSpPr>
            <p:cNvPr id="17" name="Group 16"/>
            <p:cNvGrpSpPr/>
            <p:nvPr/>
          </p:nvGrpSpPr>
          <p:grpSpPr>
            <a:xfrm>
              <a:off x="4991432" y="4328150"/>
              <a:ext cx="1409360" cy="473826"/>
              <a:chOff x="685800" y="3133898"/>
              <a:chExt cx="1409360" cy="473826"/>
            </a:xfrm>
          </p:grpSpPr>
          <p:sp>
            <p:nvSpPr>
              <p:cNvPr id="18" name="Rectangle 17"/>
              <p:cNvSpPr/>
              <p:nvPr/>
            </p:nvSpPr>
            <p:spPr bwMode="auto">
              <a:xfrm>
                <a:off x="685800" y="3133898"/>
                <a:ext cx="1409360" cy="47382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24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839689" y="3176837"/>
                <a:ext cx="110158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smtClean="0"/>
                  <a:t>XML Schemas</a:t>
                </a:r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4991432" y="4801976"/>
              <a:ext cx="14093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Calibri" pitchFamily="34" charset="0"/>
                </a:rPr>
                <a:t>Blueprints</a:t>
              </a:r>
              <a:endParaRPr lang="en-US" sz="1200" dirty="0">
                <a:latin typeface="Calibri" pitchFamily="34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719238" y="4883810"/>
            <a:ext cx="1409360" cy="750825"/>
            <a:chOff x="7332908" y="4328150"/>
            <a:chExt cx="1409360" cy="750825"/>
          </a:xfrm>
        </p:grpSpPr>
        <p:grpSp>
          <p:nvGrpSpPr>
            <p:cNvPr id="14" name="Group 13"/>
            <p:cNvGrpSpPr/>
            <p:nvPr/>
          </p:nvGrpSpPr>
          <p:grpSpPr>
            <a:xfrm>
              <a:off x="7332908" y="4328150"/>
              <a:ext cx="1409360" cy="473826"/>
              <a:chOff x="685800" y="3133898"/>
              <a:chExt cx="1409360" cy="473826"/>
            </a:xfrm>
          </p:grpSpPr>
          <p:sp>
            <p:nvSpPr>
              <p:cNvPr id="15" name="Rectangle 14"/>
              <p:cNvSpPr/>
              <p:nvPr/>
            </p:nvSpPr>
            <p:spPr bwMode="auto">
              <a:xfrm>
                <a:off x="685800" y="3133898"/>
                <a:ext cx="1409360" cy="47382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24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818851" y="3176837"/>
                <a:ext cx="1143262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smtClean="0"/>
                  <a:t>PDS4</a:t>
                </a:r>
              </a:p>
              <a:p>
                <a:pPr algn="ctr"/>
                <a:r>
                  <a:rPr lang="en-US" sz="1100" dirty="0" smtClean="0"/>
                  <a:t>Product Labels</a:t>
                </a: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7332908" y="4801976"/>
              <a:ext cx="14093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Calibri" pitchFamily="34" charset="0"/>
                </a:rPr>
                <a:t>Deliverables</a:t>
              </a:r>
              <a:endParaRPr lang="en-US" sz="1200" dirty="0">
                <a:latin typeface="Calibri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383661" y="3678368"/>
            <a:ext cx="1409360" cy="750825"/>
            <a:chOff x="2643804" y="4328150"/>
            <a:chExt cx="1409360" cy="750825"/>
          </a:xfrm>
        </p:grpSpPr>
        <p:grpSp>
          <p:nvGrpSpPr>
            <p:cNvPr id="20" name="Group 19"/>
            <p:cNvGrpSpPr/>
            <p:nvPr/>
          </p:nvGrpSpPr>
          <p:grpSpPr>
            <a:xfrm>
              <a:off x="2643804" y="4328150"/>
              <a:ext cx="1409360" cy="473826"/>
              <a:chOff x="685800" y="3133898"/>
              <a:chExt cx="1409360" cy="473826"/>
            </a:xfrm>
          </p:grpSpPr>
          <p:sp>
            <p:nvSpPr>
              <p:cNvPr id="21" name="Rectangle 20"/>
              <p:cNvSpPr/>
              <p:nvPr/>
            </p:nvSpPr>
            <p:spPr bwMode="auto">
              <a:xfrm>
                <a:off x="685800" y="3133898"/>
                <a:ext cx="1409360" cy="47382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24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815641" y="3176837"/>
                <a:ext cx="114967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smtClean="0"/>
                  <a:t>Data Dictionary</a:t>
                </a:r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>
              <a:off x="2643804" y="4801976"/>
              <a:ext cx="14093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Calibri" pitchFamily="34" charset="0"/>
                </a:rPr>
                <a:t>Definitions</a:t>
              </a:r>
              <a:endParaRPr lang="en-US" sz="1200" dirty="0">
                <a:latin typeface="Calibri" pitchFamily="34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048335" y="3678368"/>
            <a:ext cx="1409360" cy="1120157"/>
            <a:chOff x="308478" y="4328150"/>
            <a:chExt cx="1409360" cy="1120157"/>
          </a:xfrm>
        </p:grpSpPr>
        <p:grpSp>
          <p:nvGrpSpPr>
            <p:cNvPr id="29" name="Group 28"/>
            <p:cNvGrpSpPr/>
            <p:nvPr/>
          </p:nvGrpSpPr>
          <p:grpSpPr>
            <a:xfrm>
              <a:off x="308478" y="4328150"/>
              <a:ext cx="1409360" cy="473826"/>
              <a:chOff x="685800" y="3133898"/>
              <a:chExt cx="1409360" cy="473826"/>
            </a:xfrm>
          </p:grpSpPr>
          <p:sp>
            <p:nvSpPr>
              <p:cNvPr id="30" name="Rectangle 29"/>
              <p:cNvSpPr/>
              <p:nvPr/>
            </p:nvSpPr>
            <p:spPr bwMode="auto">
              <a:xfrm>
                <a:off x="685800" y="3133898"/>
                <a:ext cx="1409360" cy="47382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24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685800" y="3176837"/>
                <a:ext cx="1409360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smtClean="0"/>
                  <a:t>PDS4 Information</a:t>
                </a:r>
              </a:p>
              <a:p>
                <a:pPr algn="ctr"/>
                <a:r>
                  <a:rPr lang="en-US" sz="1100" dirty="0" smtClean="0"/>
                  <a:t>Model Specification</a:t>
                </a:r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308478" y="4801976"/>
              <a:ext cx="14093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Calibri" pitchFamily="34" charset="0"/>
                </a:rPr>
                <a:t>Requirements</a:t>
              </a:r>
            </a:p>
            <a:p>
              <a:pPr algn="ctr"/>
              <a:r>
                <a:rPr lang="en-US" sz="1200" i="1" dirty="0" smtClean="0">
                  <a:latin typeface="Calibri" pitchFamily="34" charset="0"/>
                </a:rPr>
                <a:t>Engineering Specification</a:t>
              </a:r>
              <a:endParaRPr lang="en-US" sz="1200" i="1" dirty="0">
                <a:latin typeface="Calibri" pitchFamily="34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43655" y="1754065"/>
            <a:ext cx="1409360" cy="750825"/>
            <a:chOff x="677135" y="5313218"/>
            <a:chExt cx="1409360" cy="750825"/>
          </a:xfrm>
        </p:grpSpPr>
        <p:grpSp>
          <p:nvGrpSpPr>
            <p:cNvPr id="11" name="Group 10"/>
            <p:cNvGrpSpPr/>
            <p:nvPr/>
          </p:nvGrpSpPr>
          <p:grpSpPr>
            <a:xfrm>
              <a:off x="677135" y="5313218"/>
              <a:ext cx="1409360" cy="473826"/>
              <a:chOff x="685800" y="3133898"/>
              <a:chExt cx="1409360" cy="473826"/>
            </a:xfrm>
          </p:grpSpPr>
          <p:sp>
            <p:nvSpPr>
              <p:cNvPr id="12" name="Rectangle 11"/>
              <p:cNvSpPr/>
              <p:nvPr/>
            </p:nvSpPr>
            <p:spPr bwMode="auto">
              <a:xfrm>
                <a:off x="685800" y="3133898"/>
                <a:ext cx="1409360" cy="47382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24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15644" y="3176837"/>
                <a:ext cx="1149674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smtClean="0"/>
                  <a:t>Data Dictionary</a:t>
                </a:r>
              </a:p>
              <a:p>
                <a:pPr algn="ctr"/>
                <a:r>
                  <a:rPr lang="en-US" sz="1100" dirty="0" smtClean="0"/>
                  <a:t>Tutorial</a:t>
                </a: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677135" y="5787044"/>
              <a:ext cx="14093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Calibri" pitchFamily="34" charset="0"/>
                </a:rPr>
                <a:t>Informative</a:t>
              </a:r>
              <a:endParaRPr lang="en-US" sz="1200" dirty="0">
                <a:latin typeface="Calibri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731291" y="2233351"/>
            <a:ext cx="1409360" cy="750825"/>
            <a:chOff x="2643804" y="5313218"/>
            <a:chExt cx="1409360" cy="750825"/>
          </a:xfrm>
        </p:grpSpPr>
        <p:grpSp>
          <p:nvGrpSpPr>
            <p:cNvPr id="23" name="Group 22"/>
            <p:cNvGrpSpPr/>
            <p:nvPr/>
          </p:nvGrpSpPr>
          <p:grpSpPr>
            <a:xfrm>
              <a:off x="2643804" y="5313218"/>
              <a:ext cx="1409360" cy="473826"/>
              <a:chOff x="685800" y="3133898"/>
              <a:chExt cx="1409360" cy="473826"/>
            </a:xfrm>
          </p:grpSpPr>
          <p:sp>
            <p:nvSpPr>
              <p:cNvPr id="24" name="Rectangle 23"/>
              <p:cNvSpPr/>
              <p:nvPr/>
            </p:nvSpPr>
            <p:spPr bwMode="auto">
              <a:xfrm>
                <a:off x="685800" y="3133898"/>
                <a:ext cx="1409360" cy="47382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24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818049" y="3176837"/>
                <a:ext cx="1144865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smtClean="0"/>
                  <a:t>Data Provider’s</a:t>
                </a:r>
              </a:p>
              <a:p>
                <a:pPr algn="ctr"/>
                <a:r>
                  <a:rPr lang="en-US" sz="1100" dirty="0" smtClean="0"/>
                  <a:t>Handbook</a:t>
                </a: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2643804" y="5787044"/>
              <a:ext cx="14093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Calibri" pitchFamily="34" charset="0"/>
                </a:rPr>
                <a:t>Cookbook</a:t>
              </a:r>
              <a:endParaRPr lang="en-US" sz="1200" dirty="0">
                <a:latin typeface="Calibri" pitchFamily="34" charset="0"/>
              </a:endParaRPr>
            </a:p>
          </p:txBody>
        </p:sp>
      </p:grpSp>
      <p:cxnSp>
        <p:nvCxnSpPr>
          <p:cNvPr id="54" name="Straight Arrow Connector 53"/>
          <p:cNvCxnSpPr/>
          <p:nvPr/>
        </p:nvCxnSpPr>
        <p:spPr bwMode="auto">
          <a:xfrm rot="5400000">
            <a:off x="4816382" y="2599977"/>
            <a:ext cx="1044627" cy="7851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 rot="5400000" flipH="1" flipV="1">
            <a:off x="2473856" y="2774462"/>
            <a:ext cx="958713" cy="8491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>
            <a:off x="2564206" y="3915281"/>
            <a:ext cx="813556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 rot="10800000">
            <a:off x="2564206" y="4263035"/>
            <a:ext cx="813556" cy="8576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>
            <a:off x="4780970" y="5142193"/>
            <a:ext cx="938268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4" name="TextBox 73"/>
          <p:cNvSpPr txBox="1"/>
          <p:nvPr/>
        </p:nvSpPr>
        <p:spPr>
          <a:xfrm rot="18657105">
            <a:off x="2512196" y="3028284"/>
            <a:ext cx="5693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derive</a:t>
            </a:r>
            <a:endParaRPr lang="en-US" sz="1100" dirty="0"/>
          </a:p>
        </p:txBody>
      </p:sp>
      <p:sp>
        <p:nvSpPr>
          <p:cNvPr id="75" name="TextBox 74"/>
          <p:cNvSpPr txBox="1"/>
          <p:nvPr/>
        </p:nvSpPr>
        <p:spPr>
          <a:xfrm>
            <a:off x="2528662" y="3923594"/>
            <a:ext cx="7409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generate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783781" y="2445567"/>
            <a:ext cx="8499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references</a:t>
            </a:r>
          </a:p>
        </p:txBody>
      </p:sp>
      <p:cxnSp>
        <p:nvCxnSpPr>
          <p:cNvPr id="82" name="Straight Arrow Connector 81"/>
          <p:cNvCxnSpPr/>
          <p:nvPr/>
        </p:nvCxnSpPr>
        <p:spPr bwMode="auto">
          <a:xfrm rot="10800000">
            <a:off x="4833659" y="2462194"/>
            <a:ext cx="897632" cy="96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4907396" y="5143581"/>
            <a:ext cx="67197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create /</a:t>
            </a:r>
          </a:p>
          <a:p>
            <a:pPr algn="ctr"/>
            <a:r>
              <a:rPr lang="en-US" sz="1100" dirty="0" smtClean="0"/>
              <a:t>validate</a:t>
            </a:r>
          </a:p>
        </p:txBody>
      </p:sp>
      <p:cxnSp>
        <p:nvCxnSpPr>
          <p:cNvPr id="106" name="Straight Arrow Connector 105"/>
          <p:cNvCxnSpPr/>
          <p:nvPr/>
        </p:nvCxnSpPr>
        <p:spPr bwMode="auto">
          <a:xfrm rot="5400000">
            <a:off x="4989077" y="3340294"/>
            <a:ext cx="1777536" cy="10820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9" name="TextBox 108"/>
          <p:cNvSpPr txBox="1"/>
          <p:nvPr/>
        </p:nvSpPr>
        <p:spPr>
          <a:xfrm rot="18070537">
            <a:off x="5544382" y="3547563"/>
            <a:ext cx="6383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instruct</a:t>
            </a:r>
            <a:endParaRPr lang="en-US" sz="1100" dirty="0"/>
          </a:p>
        </p:txBody>
      </p:sp>
      <p:sp>
        <p:nvSpPr>
          <p:cNvPr id="110" name="TextBox 109"/>
          <p:cNvSpPr txBox="1"/>
          <p:nvPr/>
        </p:nvSpPr>
        <p:spPr>
          <a:xfrm rot="2874680">
            <a:off x="2748675" y="4494823"/>
            <a:ext cx="7409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generate</a:t>
            </a:r>
          </a:p>
        </p:txBody>
      </p:sp>
      <p:sp>
        <p:nvSpPr>
          <p:cNvPr id="114" name="TextBox 113"/>
          <p:cNvSpPr txBox="1"/>
          <p:nvPr/>
        </p:nvSpPr>
        <p:spPr>
          <a:xfrm rot="18376221">
            <a:off x="4749465" y="2861769"/>
            <a:ext cx="8499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references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3390462" y="5899810"/>
            <a:ext cx="1409360" cy="750825"/>
            <a:chOff x="4991432" y="4328150"/>
            <a:chExt cx="1409360" cy="750825"/>
          </a:xfrm>
        </p:grpSpPr>
        <p:grpSp>
          <p:nvGrpSpPr>
            <p:cNvPr id="58" name="Group 16"/>
            <p:cNvGrpSpPr/>
            <p:nvPr/>
          </p:nvGrpSpPr>
          <p:grpSpPr>
            <a:xfrm>
              <a:off x="4991432" y="4328150"/>
              <a:ext cx="1409360" cy="473826"/>
              <a:chOff x="685800" y="3133898"/>
              <a:chExt cx="1409360" cy="473826"/>
            </a:xfrm>
          </p:grpSpPr>
          <p:sp>
            <p:nvSpPr>
              <p:cNvPr id="61" name="Rectangle 60"/>
              <p:cNvSpPr/>
              <p:nvPr/>
            </p:nvSpPr>
            <p:spPr bwMode="auto">
              <a:xfrm>
                <a:off x="685800" y="3133898"/>
                <a:ext cx="1409360" cy="47382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24" charset="0"/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744314" y="3176837"/>
                <a:ext cx="129234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smtClean="0"/>
                  <a:t>Registry</a:t>
                </a:r>
              </a:p>
              <a:p>
                <a:pPr algn="ctr"/>
                <a:r>
                  <a:rPr lang="en-US" sz="1100" dirty="0" smtClean="0"/>
                  <a:t>Configuration File</a:t>
                </a:r>
              </a:p>
            </p:txBody>
          </p:sp>
        </p:grpSp>
        <p:sp>
          <p:nvSpPr>
            <p:cNvPr id="60" name="TextBox 59"/>
            <p:cNvSpPr txBox="1"/>
            <p:nvPr/>
          </p:nvSpPr>
          <p:spPr>
            <a:xfrm>
              <a:off x="4991432" y="4801976"/>
              <a:ext cx="14093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Calibri" pitchFamily="34" charset="0"/>
                </a:rPr>
                <a:t>Object Descriptions</a:t>
              </a:r>
              <a:endParaRPr lang="en-US" sz="1200" dirty="0">
                <a:latin typeface="Calibri" pitchFamily="34" charset="0"/>
              </a:endParaRPr>
            </a:p>
          </p:txBody>
        </p:sp>
      </p:grpSp>
      <p:cxnSp>
        <p:nvCxnSpPr>
          <p:cNvPr id="70" name="Straight Arrow Connector 69"/>
          <p:cNvCxnSpPr/>
          <p:nvPr/>
        </p:nvCxnSpPr>
        <p:spPr bwMode="auto">
          <a:xfrm>
            <a:off x="4793670" y="6158193"/>
            <a:ext cx="938268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4873610" y="6184981"/>
            <a:ext cx="7649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configure</a:t>
            </a:r>
          </a:p>
        </p:txBody>
      </p:sp>
      <p:cxnSp>
        <p:nvCxnSpPr>
          <p:cNvPr id="72" name="Straight Arrow Connector 71"/>
          <p:cNvCxnSpPr>
            <a:stCxn id="61" idx="1"/>
          </p:cNvCxnSpPr>
          <p:nvPr/>
        </p:nvCxnSpPr>
        <p:spPr bwMode="auto">
          <a:xfrm rot="10800000">
            <a:off x="2511502" y="4186835"/>
            <a:ext cx="878960" cy="19498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79" name="TextBox 78"/>
          <p:cNvSpPr txBox="1"/>
          <p:nvPr/>
        </p:nvSpPr>
        <p:spPr>
          <a:xfrm rot="3936500">
            <a:off x="2465869" y="5187352"/>
            <a:ext cx="7409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generate</a:t>
            </a:r>
          </a:p>
        </p:txBody>
      </p:sp>
      <p:grpSp>
        <p:nvGrpSpPr>
          <p:cNvPr id="87" name="Group 86"/>
          <p:cNvGrpSpPr/>
          <p:nvPr/>
        </p:nvGrpSpPr>
        <p:grpSpPr>
          <a:xfrm>
            <a:off x="5684494" y="5885314"/>
            <a:ext cx="1443902" cy="972686"/>
            <a:chOff x="7293698" y="3412573"/>
            <a:chExt cx="1443902" cy="972686"/>
          </a:xfrm>
        </p:grpSpPr>
        <p:sp>
          <p:nvSpPr>
            <p:cNvPr id="80" name="Rounded Rectangle 79"/>
            <p:cNvSpPr/>
            <p:nvPr/>
          </p:nvSpPr>
          <p:spPr bwMode="auto">
            <a:xfrm>
              <a:off x="7340600" y="3412573"/>
              <a:ext cx="1397000" cy="50270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24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7647163" y="3514889"/>
              <a:ext cx="7024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 smtClean="0"/>
                <a:t>Registry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7293698" y="3923594"/>
              <a:ext cx="14093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Calibri" pitchFamily="34" charset="0"/>
                </a:rPr>
                <a:t>Product Tracking and Cataloging</a:t>
              </a:r>
              <a:endParaRPr lang="en-US" sz="1200" dirty="0">
                <a:latin typeface="Calibri" pitchFamily="34" charset="0"/>
              </a:endParaRPr>
            </a:p>
          </p:txBody>
        </p:sp>
      </p:grpSp>
      <p:sp>
        <p:nvSpPr>
          <p:cNvPr id="88" name="TextBox 87"/>
          <p:cNvSpPr txBox="1"/>
          <p:nvPr/>
        </p:nvSpPr>
        <p:spPr>
          <a:xfrm rot="18605266">
            <a:off x="2659449" y="3189063"/>
            <a:ext cx="7409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generate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232514" y="5503442"/>
            <a:ext cx="655949" cy="2987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2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79174" y="5479503"/>
            <a:ext cx="767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Informative</a:t>
            </a:r>
          </a:p>
          <a:p>
            <a:pPr algn="ctr"/>
            <a:r>
              <a:rPr lang="en-US" sz="800" dirty="0" smtClean="0"/>
              <a:t>Document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232514" y="5810076"/>
            <a:ext cx="655949" cy="3414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2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32514" y="5812950"/>
            <a:ext cx="6559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Standards</a:t>
            </a:r>
          </a:p>
          <a:p>
            <a:pPr algn="ctr"/>
            <a:r>
              <a:rPr lang="en-US" sz="800" dirty="0" smtClean="0"/>
              <a:t>Document</a:t>
            </a:r>
          </a:p>
        </p:txBody>
      </p:sp>
      <p:grpSp>
        <p:nvGrpSpPr>
          <p:cNvPr id="103" name="Group 102"/>
          <p:cNvGrpSpPr/>
          <p:nvPr/>
        </p:nvGrpSpPr>
        <p:grpSpPr>
          <a:xfrm>
            <a:off x="232514" y="6141222"/>
            <a:ext cx="652697" cy="253916"/>
            <a:chOff x="7506040" y="3467391"/>
            <a:chExt cx="484428" cy="253916"/>
          </a:xfrm>
        </p:grpSpPr>
        <p:sp>
          <p:nvSpPr>
            <p:cNvPr id="96" name="Rectangle 95"/>
            <p:cNvSpPr/>
            <p:nvPr/>
          </p:nvSpPr>
          <p:spPr bwMode="auto">
            <a:xfrm>
              <a:off x="7506040" y="3467391"/>
              <a:ext cx="484428" cy="253916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24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7618453" y="3467391"/>
              <a:ext cx="25960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 smtClean="0"/>
                <a:t>File</a:t>
              </a: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232514" y="6395138"/>
            <a:ext cx="655949" cy="215444"/>
            <a:chOff x="96329" y="371509"/>
            <a:chExt cx="527709" cy="261610"/>
          </a:xfrm>
        </p:grpSpPr>
        <p:sp>
          <p:nvSpPr>
            <p:cNvPr id="99" name="Rounded Rectangle 98"/>
            <p:cNvSpPr/>
            <p:nvPr/>
          </p:nvSpPr>
          <p:spPr bwMode="auto">
            <a:xfrm>
              <a:off x="96329" y="371509"/>
              <a:ext cx="527709" cy="26161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24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96329" y="371509"/>
              <a:ext cx="52770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/>
                <a:t>System</a:t>
              </a:r>
            </a:p>
          </p:txBody>
        </p:sp>
      </p:grpSp>
      <p:sp>
        <p:nvSpPr>
          <p:cNvPr id="105" name="TextBox 104"/>
          <p:cNvSpPr txBox="1"/>
          <p:nvPr/>
        </p:nvSpPr>
        <p:spPr>
          <a:xfrm>
            <a:off x="283787" y="5287998"/>
            <a:ext cx="5501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b="1" u="sng" dirty="0" smtClean="0"/>
              <a:t>Legend</a:t>
            </a:r>
          </a:p>
        </p:txBody>
      </p:sp>
      <p:sp>
        <p:nvSpPr>
          <p:cNvPr id="85" name="Slide Number Placeholder 8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6563-B1AA-4372-BAFE-D4D21DFF725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ea typeface="ＭＳ Ｐゴシック" charset="-128"/>
              </a:rPr>
              <a:t>Topics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</a:rPr>
              <a:t>Summary of Progress to Date</a:t>
            </a:r>
          </a:p>
          <a:p>
            <a:r>
              <a:rPr lang="en-US" dirty="0" smtClean="0">
                <a:ea typeface="ＭＳ Ｐゴシック" charset="-128"/>
              </a:rPr>
              <a:t>RFA Status</a:t>
            </a:r>
          </a:p>
          <a:p>
            <a:r>
              <a:rPr lang="en-US" dirty="0" smtClean="0">
                <a:ea typeface="ＭＳ Ｐゴシック" charset="-128"/>
              </a:rPr>
              <a:t>Plans for Build 2c</a:t>
            </a:r>
            <a:endParaRPr lang="en-US" dirty="0">
              <a:ea typeface="ＭＳ Ｐゴシック" charset="-128"/>
            </a:endParaRPr>
          </a:p>
          <a:p>
            <a:r>
              <a:rPr lang="en-US" dirty="0" smtClean="0">
                <a:ea typeface="ＭＳ Ｐゴシック" charset="-128"/>
              </a:rPr>
              <a:t>Next </a:t>
            </a:r>
            <a:r>
              <a:rPr lang="en-US" dirty="0">
                <a:ea typeface="ＭＳ Ｐゴシック" charset="-128"/>
              </a:rPr>
              <a:t>Steps</a:t>
            </a:r>
          </a:p>
          <a:p>
            <a:endParaRPr lang="en-US" sz="2800" dirty="0" smtClean="0">
              <a:ea typeface="ＭＳ Ｐゴシック" charset="-128"/>
            </a:endParaRPr>
          </a:p>
          <a:p>
            <a:pPr>
              <a:buFont typeface="Arial" charset="0"/>
              <a:buNone/>
            </a:pPr>
            <a:endParaRPr lang="en-US" dirty="0" smtClean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6563-B1AA-4372-BAFE-D4D21DFF725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38100"/>
            <a:ext cx="7772400" cy="1143000"/>
          </a:xfrm>
        </p:spPr>
        <p:txBody>
          <a:bodyPr/>
          <a:lstStyle/>
          <a:p>
            <a:r>
              <a:rPr lang="en-US" sz="2800" dirty="0" smtClean="0">
                <a:ea typeface="ＭＳ Ｐゴシック" charset="-128"/>
              </a:rPr>
              <a:t>Summary of Progress to Date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33400" y="1181100"/>
            <a:ext cx="8178338" cy="4114800"/>
          </a:xfrm>
        </p:spPr>
        <p:txBody>
          <a:bodyPr/>
          <a:lstStyle/>
          <a:p>
            <a:pPr marL="341313" lvl="1" indent="-341313"/>
            <a:r>
              <a:rPr lang="en-US" b="1" dirty="0" smtClean="0">
                <a:ea typeface="ＭＳ Ｐゴシック" pitchFamily="34" charset="-128"/>
                <a:cs typeface="Arial" charset="0"/>
              </a:rPr>
              <a:t>Released PDS4 Data Standards </a:t>
            </a:r>
            <a:r>
              <a:rPr lang="en-US" b="1" dirty="0">
                <a:ea typeface="ＭＳ Ｐゴシック" pitchFamily="34" charset="-128"/>
                <a:cs typeface="Arial" charset="0"/>
              </a:rPr>
              <a:t>V0.600h </a:t>
            </a:r>
            <a:r>
              <a:rPr lang="en-US" b="1" dirty="0" smtClean="0">
                <a:ea typeface="ＭＳ Ｐゴシック" pitchFamily="34" charset="-128"/>
                <a:cs typeface="Arial" charset="0"/>
              </a:rPr>
              <a:t>for Build 2b on January 31</a:t>
            </a:r>
            <a:endParaRPr lang="en-US" dirty="0" smtClean="0">
              <a:ea typeface="ＭＳ Ｐゴシック" pitchFamily="34" charset="-128"/>
              <a:cs typeface="Arial" charset="0"/>
            </a:endParaRPr>
          </a:p>
          <a:p>
            <a:pPr lvl="1"/>
            <a:r>
              <a:rPr lang="en-US" dirty="0" smtClean="0">
                <a:ea typeface="ＭＳ Ｐゴシック" pitchFamily="34" charset="-128"/>
                <a:cs typeface="Arial" charset="0"/>
              </a:rPr>
              <a:t>Updated product label preamble</a:t>
            </a:r>
          </a:p>
          <a:p>
            <a:pPr lvl="1"/>
            <a:r>
              <a:rPr lang="en-US" dirty="0" smtClean="0">
                <a:ea typeface="ＭＳ Ｐゴシック" pitchFamily="34" charset="-128"/>
                <a:cs typeface="Arial" charset="0"/>
              </a:rPr>
              <a:t>Updated Table classes</a:t>
            </a:r>
          </a:p>
          <a:p>
            <a:pPr lvl="2"/>
            <a:r>
              <a:rPr lang="en-US" sz="2000" dirty="0" smtClean="0">
                <a:ea typeface="ＭＳ Ｐゴシック" pitchFamily="34" charset="-128"/>
                <a:cs typeface="Arial" charset="0"/>
              </a:rPr>
              <a:t> required for LADEE/MAVEN data products</a:t>
            </a:r>
          </a:p>
          <a:p>
            <a:pPr lvl="1"/>
            <a:r>
              <a:rPr lang="en-US" dirty="0" smtClean="0"/>
              <a:t>Implemented XML </a:t>
            </a:r>
            <a:r>
              <a:rPr lang="en-US" dirty="0"/>
              <a:t>Schema </a:t>
            </a:r>
            <a:r>
              <a:rPr lang="en-US" dirty="0" smtClean="0"/>
              <a:t>1.1 capabilities.</a:t>
            </a:r>
          </a:p>
          <a:p>
            <a:pPr lvl="1"/>
            <a:r>
              <a:rPr lang="en-US" dirty="0" smtClean="0"/>
              <a:t>Created a Data Provider Wiki with FAQ.</a:t>
            </a:r>
          </a:p>
          <a:p>
            <a:pPr lvl="1"/>
            <a:r>
              <a:rPr lang="en-US" dirty="0" smtClean="0">
                <a:ea typeface="ＭＳ Ｐゴシック" pitchFamily="34" charset="-128"/>
                <a:cs typeface="Arial" charset="0"/>
              </a:rPr>
              <a:t>Provided </a:t>
            </a:r>
            <a:r>
              <a:rPr lang="en-US" dirty="0">
                <a:ea typeface="ＭＳ Ｐゴシック" pitchFamily="34" charset="-128"/>
                <a:cs typeface="Arial" charset="0"/>
              </a:rPr>
              <a:t>“catalog” products for </a:t>
            </a:r>
            <a:r>
              <a:rPr lang="en-US" dirty="0" smtClean="0">
                <a:ea typeface="ＭＳ Ｐゴシック" pitchFamily="34" charset="-128"/>
                <a:cs typeface="Arial" charset="0"/>
              </a:rPr>
              <a:t>testing.</a:t>
            </a:r>
            <a:endParaRPr lang="en-US" dirty="0" smtClean="0"/>
          </a:p>
          <a:p>
            <a:pPr lvl="1"/>
            <a:r>
              <a:rPr lang="en-US" dirty="0" smtClean="0"/>
              <a:t>All </a:t>
            </a:r>
            <a:r>
              <a:rPr lang="en-US" dirty="0" smtClean="0"/>
              <a:t>DDWG Build </a:t>
            </a:r>
            <a:r>
              <a:rPr lang="en-US" dirty="0" smtClean="0"/>
              <a:t>2b RFAs have been </a:t>
            </a:r>
            <a:r>
              <a:rPr lang="en-US" dirty="0" smtClean="0"/>
              <a:t>delivered/ implemented</a:t>
            </a:r>
            <a:r>
              <a:rPr lang="en-US" dirty="0" smtClean="0"/>
              <a:t>.</a:t>
            </a:r>
          </a:p>
          <a:p>
            <a:pPr lvl="2"/>
            <a:endParaRPr lang="en-US" sz="2000" dirty="0"/>
          </a:p>
          <a:p>
            <a:pPr lvl="2"/>
            <a:endParaRPr lang="en-US" sz="20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2"/>
            <a:endParaRPr lang="en-US" sz="11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2"/>
            <a:endParaRPr lang="en-US" sz="24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buNone/>
            </a:pPr>
            <a:endParaRPr lang="en-US" sz="1400" dirty="0" smtClean="0"/>
          </a:p>
          <a:p>
            <a:endParaRPr lang="en-US" sz="1400" dirty="0" smtClean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6563-B1AA-4372-BAFE-D4D21DFF725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38100"/>
            <a:ext cx="7772400" cy="1143000"/>
          </a:xfrm>
        </p:spPr>
        <p:txBody>
          <a:bodyPr/>
          <a:lstStyle/>
          <a:p>
            <a:r>
              <a:rPr lang="en-US" sz="2800" dirty="0" smtClean="0">
                <a:ea typeface="ＭＳ Ｐゴシック" charset="-128"/>
              </a:rPr>
              <a:t>Summary of Progress to Date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33400" y="1181100"/>
            <a:ext cx="8178338" cy="4114800"/>
          </a:xfrm>
        </p:spPr>
        <p:txBody>
          <a:bodyPr/>
          <a:lstStyle/>
          <a:p>
            <a:pPr marL="341313" lvl="1" indent="-341313"/>
            <a:r>
              <a:rPr lang="en-US" b="1" dirty="0" smtClean="0">
                <a:ea typeface="ＭＳ Ｐゴシック" pitchFamily="34" charset="-128"/>
                <a:cs typeface="Arial" charset="0"/>
              </a:rPr>
              <a:t>Development since Build 2b</a:t>
            </a:r>
          </a:p>
          <a:p>
            <a:pPr marL="741363" lvl="2" indent="-341313"/>
            <a:r>
              <a:rPr lang="en-US" sz="2000" dirty="0">
                <a:ea typeface="ＭＳ Ｐゴシック" pitchFamily="34" charset="-128"/>
                <a:cs typeface="Arial" charset="0"/>
              </a:rPr>
              <a:t>Good progress in learning how to use </a:t>
            </a:r>
            <a:r>
              <a:rPr lang="en-US" sz="2000" dirty="0" smtClean="0">
                <a:ea typeface="ＭＳ Ｐゴシック" pitchFamily="34" charset="-128"/>
                <a:cs typeface="Arial" charset="0"/>
              </a:rPr>
              <a:t>“master” </a:t>
            </a:r>
            <a:r>
              <a:rPr lang="en-US" sz="2000" dirty="0" smtClean="0">
                <a:ea typeface="ＭＳ Ｐゴシック" pitchFamily="34" charset="-128"/>
                <a:cs typeface="Arial" charset="0"/>
              </a:rPr>
              <a:t>schemas</a:t>
            </a:r>
            <a:endParaRPr lang="en-US" sz="2000" dirty="0">
              <a:ea typeface="ＭＳ Ｐゴシック" pitchFamily="34" charset="-128"/>
              <a:cs typeface="Arial" charset="0"/>
            </a:endParaRPr>
          </a:p>
          <a:p>
            <a:pPr marL="741363" lvl="2" indent="-341313"/>
            <a:r>
              <a:rPr lang="en-US" sz="2000" dirty="0" smtClean="0">
                <a:ea typeface="ＭＳ Ｐゴシック" pitchFamily="34" charset="-128"/>
                <a:cs typeface="Arial" charset="0"/>
              </a:rPr>
              <a:t>Updated Array class</a:t>
            </a:r>
          </a:p>
          <a:p>
            <a:pPr marL="1198563" lvl="3" indent="-341313"/>
            <a:r>
              <a:rPr lang="en-US" sz="1800" dirty="0">
                <a:ea typeface="ＭＳ Ｐゴシック" pitchFamily="34" charset="-128"/>
                <a:cs typeface="Arial" charset="0"/>
              </a:rPr>
              <a:t>R</a:t>
            </a:r>
            <a:r>
              <a:rPr lang="en-US" sz="1800" dirty="0" smtClean="0">
                <a:ea typeface="ＭＳ Ｐゴシック" pitchFamily="34" charset="-128"/>
                <a:cs typeface="Arial" charset="0"/>
              </a:rPr>
              <a:t>equired for LADEE data product</a:t>
            </a:r>
          </a:p>
          <a:p>
            <a:pPr marL="741363" lvl="2" indent="-341313"/>
            <a:r>
              <a:rPr lang="en-US" sz="2000" dirty="0" smtClean="0">
                <a:ea typeface="ＭＳ Ｐゴシック" pitchFamily="34" charset="-128"/>
                <a:cs typeface="Arial" charset="0"/>
              </a:rPr>
              <a:t>Added </a:t>
            </a:r>
            <a:r>
              <a:rPr lang="en-US" sz="2000" dirty="0" err="1">
                <a:ea typeface="ＭＳ Ｐゴシック" pitchFamily="34" charset="-128"/>
                <a:cs typeface="Arial" charset="0"/>
              </a:rPr>
              <a:t>Packed_Data_Fields</a:t>
            </a:r>
            <a:r>
              <a:rPr lang="en-US" sz="2000" dirty="0">
                <a:ea typeface="ＭＳ Ｐゴシック" pitchFamily="34" charset="-128"/>
                <a:cs typeface="Arial" charset="0"/>
              </a:rPr>
              <a:t> </a:t>
            </a:r>
            <a:r>
              <a:rPr lang="en-US" sz="2000" dirty="0" smtClean="0">
                <a:ea typeface="ＭＳ Ｐゴシック" pitchFamily="34" charset="-128"/>
                <a:cs typeface="Arial" charset="0"/>
              </a:rPr>
              <a:t>for bit fields to </a:t>
            </a:r>
            <a:r>
              <a:rPr lang="en-US" sz="2000" dirty="0" err="1" smtClean="0">
                <a:ea typeface="ＭＳ Ｐゴシック" pitchFamily="34" charset="-128"/>
                <a:cs typeface="Arial" charset="0"/>
              </a:rPr>
              <a:t>Table_Binary</a:t>
            </a:r>
            <a:endParaRPr lang="en-US" sz="2000" dirty="0" smtClean="0">
              <a:ea typeface="ＭＳ Ｐゴシック" pitchFamily="34" charset="-128"/>
              <a:cs typeface="Arial" charset="0"/>
            </a:endParaRPr>
          </a:p>
          <a:p>
            <a:pPr marL="741363" lvl="2" indent="-341313"/>
            <a:r>
              <a:rPr lang="en-US" sz="2000" dirty="0" smtClean="0">
                <a:ea typeface="ＭＳ Ｐゴシック" pitchFamily="34" charset="-128"/>
                <a:cs typeface="Arial" charset="0"/>
              </a:rPr>
              <a:t>Simplified </a:t>
            </a:r>
            <a:r>
              <a:rPr lang="en-US" sz="2000" dirty="0" err="1" smtClean="0">
                <a:ea typeface="ＭＳ Ｐゴシック" pitchFamily="34" charset="-128"/>
                <a:cs typeface="Arial" charset="0"/>
              </a:rPr>
              <a:t>Product_Collection</a:t>
            </a:r>
            <a:r>
              <a:rPr lang="en-US" sz="2000" dirty="0" smtClean="0">
                <a:ea typeface="ＭＳ Ｐゴシック" pitchFamily="34" charset="-128"/>
                <a:cs typeface="Arial" charset="0"/>
              </a:rPr>
              <a:t>, </a:t>
            </a:r>
            <a:r>
              <a:rPr lang="en-US" sz="2000" dirty="0" err="1" smtClean="0">
                <a:ea typeface="ＭＳ Ｐゴシック" pitchFamily="34" charset="-128"/>
                <a:cs typeface="Arial" charset="0"/>
              </a:rPr>
              <a:t>Product_Context</a:t>
            </a:r>
            <a:r>
              <a:rPr lang="en-US" sz="2000" dirty="0" smtClean="0">
                <a:ea typeface="ＭＳ Ｐゴシック" pitchFamily="34" charset="-128"/>
                <a:cs typeface="Arial" charset="0"/>
              </a:rPr>
              <a:t>, and </a:t>
            </a:r>
            <a:r>
              <a:rPr lang="en-US" sz="2000" dirty="0" err="1" smtClean="0">
                <a:ea typeface="ＭＳ Ｐゴシック" pitchFamily="34" charset="-128"/>
                <a:cs typeface="Arial" charset="0"/>
              </a:rPr>
              <a:t>Product_SPICE_Kernel</a:t>
            </a:r>
            <a:r>
              <a:rPr lang="en-US" sz="2000" dirty="0" smtClean="0">
                <a:ea typeface="ＭＳ Ｐゴシック" pitchFamily="34" charset="-128"/>
                <a:cs typeface="Arial" charset="0"/>
              </a:rPr>
              <a:t>.</a:t>
            </a:r>
          </a:p>
          <a:p>
            <a:pPr marL="741363" lvl="2" indent="-341313"/>
            <a:r>
              <a:rPr lang="en-US" sz="2000" dirty="0" smtClean="0">
                <a:ea typeface="ＭＳ Ｐゴシック" pitchFamily="34" charset="-128"/>
                <a:cs typeface="Arial" charset="0"/>
              </a:rPr>
              <a:t>Using new validation mechanism for XML product labels.</a:t>
            </a:r>
          </a:p>
          <a:p>
            <a:pPr marL="1198563" lvl="3" indent="-341313"/>
            <a:r>
              <a:rPr lang="en-US" sz="1800" dirty="0" err="1" smtClean="0">
                <a:ea typeface="ＭＳ Ｐゴシック" pitchFamily="34" charset="-128"/>
                <a:cs typeface="Arial" charset="0"/>
              </a:rPr>
              <a:t>Schematron</a:t>
            </a:r>
            <a:r>
              <a:rPr lang="en-US" sz="1800" dirty="0" smtClean="0">
                <a:ea typeface="ＭＳ Ｐゴシック" pitchFamily="34" charset="-128"/>
                <a:cs typeface="Arial" charset="0"/>
              </a:rPr>
              <a:t> </a:t>
            </a:r>
            <a:r>
              <a:rPr lang="en-US" sz="1800" dirty="0" smtClean="0"/>
              <a:t>is </a:t>
            </a:r>
            <a:r>
              <a:rPr lang="en-US" sz="1800" dirty="0"/>
              <a:t>a rule-based validation language for making </a:t>
            </a:r>
            <a:r>
              <a:rPr lang="en-US" sz="1800" dirty="0" smtClean="0"/>
              <a:t>assertions.</a:t>
            </a:r>
            <a:endParaRPr lang="en-US" sz="1800" dirty="0" smtClean="0">
              <a:ea typeface="ＭＳ Ｐゴシック" pitchFamily="34" charset="-128"/>
              <a:cs typeface="Arial" charset="0"/>
            </a:endParaRPr>
          </a:p>
          <a:p>
            <a:pPr marL="741363" lvl="2" indent="-341313"/>
            <a:r>
              <a:rPr lang="en-US" sz="2000" dirty="0" smtClean="0">
                <a:ea typeface="ＭＳ Ｐゴシック" pitchFamily="34" charset="-128"/>
                <a:cs typeface="Arial" charset="0"/>
              </a:rPr>
              <a:t>Started adding meanings to the data dictionary “value meaning” section.</a:t>
            </a:r>
            <a:endParaRPr lang="en-US" sz="1800" dirty="0" smtClean="0">
              <a:ea typeface="ＭＳ Ｐゴシック" pitchFamily="34" charset="-128"/>
              <a:cs typeface="Arial" charset="0"/>
            </a:endParaRPr>
          </a:p>
          <a:p>
            <a:pPr marL="1198563" lvl="3" indent="-341313"/>
            <a:r>
              <a:rPr lang="en-US" sz="1800" dirty="0" smtClean="0">
                <a:ea typeface="ＭＳ Ｐゴシック" pitchFamily="34" charset="-128"/>
                <a:cs typeface="Arial" charset="0"/>
              </a:rPr>
              <a:t>For example, in </a:t>
            </a:r>
            <a:r>
              <a:rPr lang="en-US" sz="1800" dirty="0" err="1" smtClean="0">
                <a:ea typeface="ＭＳ Ｐゴシック" pitchFamily="34" charset="-128"/>
                <a:cs typeface="Arial" charset="0"/>
              </a:rPr>
              <a:t>filter_name</a:t>
            </a:r>
            <a:r>
              <a:rPr lang="en-US" sz="1800" dirty="0" smtClean="0">
                <a:ea typeface="ＭＳ Ｐゴシック" pitchFamily="34" charset="-128"/>
                <a:cs typeface="Arial" charset="0"/>
              </a:rPr>
              <a:t> = T15, what does T15 mean?</a:t>
            </a:r>
          </a:p>
          <a:p>
            <a:pPr marL="741363" lvl="2" indent="-341313"/>
            <a:r>
              <a:rPr lang="en-US" sz="2000" dirty="0" smtClean="0">
                <a:ea typeface="ＭＳ Ｐゴシック" pitchFamily="34" charset="-128"/>
                <a:cs typeface="Arial" charset="0"/>
              </a:rPr>
              <a:t>An incremental version is </a:t>
            </a:r>
            <a:r>
              <a:rPr lang="en-US" sz="2000" dirty="0" smtClean="0">
                <a:ea typeface="ＭＳ Ｐゴシック" pitchFamily="34" charset="-128"/>
                <a:cs typeface="Arial" charset="0"/>
              </a:rPr>
              <a:t>planned to support </a:t>
            </a:r>
            <a:r>
              <a:rPr lang="en-US" sz="2000" dirty="0" smtClean="0">
                <a:ea typeface="ＭＳ Ｐゴシック" pitchFamily="34" charset="-128"/>
                <a:cs typeface="Arial" charset="0"/>
              </a:rPr>
              <a:t>testing.</a:t>
            </a:r>
            <a:endParaRPr lang="en-US" sz="2500" dirty="0" smtClean="0"/>
          </a:p>
          <a:p>
            <a:pPr lvl="2"/>
            <a:endParaRPr lang="en-US" sz="2000" dirty="0"/>
          </a:p>
          <a:p>
            <a:pPr lvl="2"/>
            <a:endParaRPr lang="en-US" sz="20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2"/>
            <a:endParaRPr lang="en-US" sz="11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2"/>
            <a:endParaRPr lang="en-US" sz="24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buNone/>
            </a:pPr>
            <a:endParaRPr lang="en-US" sz="1400" dirty="0" smtClean="0"/>
          </a:p>
          <a:p>
            <a:endParaRPr lang="en-US" sz="1400" dirty="0" smtClean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6563-B1AA-4372-BAFE-D4D21DFF725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7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38100"/>
            <a:ext cx="7772400" cy="939800"/>
          </a:xfrm>
        </p:spPr>
        <p:txBody>
          <a:bodyPr/>
          <a:lstStyle/>
          <a:p>
            <a:r>
              <a:rPr lang="en-US" sz="2800" dirty="0" smtClean="0">
                <a:ea typeface="ＭＳ Ｐゴシック" charset="-128"/>
              </a:rPr>
              <a:t>RFA Summary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33400" y="977900"/>
            <a:ext cx="8178338" cy="4325629"/>
          </a:xfrm>
        </p:spPr>
        <p:txBody>
          <a:bodyPr/>
          <a:lstStyle/>
          <a:p>
            <a:r>
              <a:rPr lang="en-US" sz="2000" b="1" dirty="0" smtClean="0">
                <a:latin typeface="Arial" charset="0"/>
                <a:ea typeface="ＭＳ Ｐゴシック" pitchFamily="34" charset="-128"/>
                <a:cs typeface="Arial" charset="0"/>
              </a:rPr>
              <a:t>Build 2b</a:t>
            </a:r>
            <a:r>
              <a:rPr lang="en-US" sz="2000" dirty="0">
                <a:latin typeface="Arial" charset="0"/>
                <a:ea typeface="ＭＳ Ｐゴシック" pitchFamily="34" charset="-128"/>
                <a:cs typeface="Arial" charset="0"/>
              </a:rPr>
              <a:t>	</a:t>
            </a:r>
          </a:p>
          <a:p>
            <a:pPr lvl="1"/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The majority of the RFAs were DELIVERED by implementing the recommendations that resulted from the special teams process.</a:t>
            </a:r>
          </a:p>
          <a:p>
            <a:pPr lvl="2"/>
            <a:r>
              <a:rPr lang="en-US" sz="1800" dirty="0">
                <a:latin typeface="Arial" charset="0"/>
                <a:ea typeface="ＭＳ Ｐゴシック" pitchFamily="34" charset="-128"/>
                <a:cs typeface="Arial" charset="0"/>
              </a:rPr>
              <a:t>R</a:t>
            </a:r>
            <a:r>
              <a:rPr lang="en-US" sz="1800" dirty="0" smtClean="0">
                <a:latin typeface="Arial" charset="0"/>
                <a:ea typeface="ＭＳ Ｐゴシック" pitchFamily="34" charset="-128"/>
                <a:cs typeface="Arial" charset="0"/>
              </a:rPr>
              <a:t>eview/recommend team; recommendations review team; implementation team</a:t>
            </a:r>
          </a:p>
          <a:p>
            <a:pPr lvl="2"/>
            <a:r>
              <a:rPr lang="en-US" sz="1800" dirty="0" smtClean="0">
                <a:latin typeface="Arial" charset="0"/>
                <a:ea typeface="ＭＳ Ｐゴシック" pitchFamily="34" charset="-128"/>
                <a:cs typeface="Arial" charset="0"/>
              </a:rPr>
              <a:t>Special topics: e.g. </a:t>
            </a:r>
            <a:r>
              <a:rPr lang="en-US" sz="1800" dirty="0">
                <a:latin typeface="Arial" charset="0"/>
                <a:ea typeface="ＭＳ Ｐゴシック" pitchFamily="34" charset="-128"/>
                <a:cs typeface="Arial" charset="0"/>
              </a:rPr>
              <a:t>l</a:t>
            </a:r>
            <a:r>
              <a:rPr lang="en-US" sz="1800" dirty="0" smtClean="0">
                <a:latin typeface="Arial" charset="0"/>
                <a:ea typeface="ＭＳ Ｐゴシック" pitchFamily="34" charset="-128"/>
                <a:cs typeface="Arial" charset="0"/>
              </a:rPr>
              <a:t>abel preamble, table, array, bundle collection, </a:t>
            </a:r>
            <a:r>
              <a:rPr lang="en-US" sz="1800" dirty="0" err="1" smtClean="0">
                <a:latin typeface="Arial" charset="0"/>
                <a:ea typeface="ＭＳ Ｐゴシック" pitchFamily="34" charset="-128"/>
                <a:cs typeface="Arial" charset="0"/>
              </a:rPr>
              <a:t>schematron</a:t>
            </a:r>
            <a:endParaRPr lang="en-US" sz="20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/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The PDS4 data standards were delivered </a:t>
            </a:r>
            <a:r>
              <a:rPr lang="en-US" dirty="0">
                <a:latin typeface="Arial" charset="0"/>
                <a:ea typeface="ＭＳ Ｐゴシック" pitchFamily="34" charset="-128"/>
                <a:cs typeface="Arial" charset="0"/>
              </a:rPr>
              <a:t>for </a:t>
            </a:r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LADEE </a:t>
            </a:r>
            <a:r>
              <a:rPr lang="en-US" dirty="0">
                <a:latin typeface="Arial" charset="0"/>
                <a:ea typeface="ＭＳ Ｐゴシック" pitchFamily="34" charset="-128"/>
                <a:cs typeface="Arial" charset="0"/>
              </a:rPr>
              <a:t>&amp; MAVEN </a:t>
            </a:r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product development as scheduled on Jan 31</a:t>
            </a:r>
            <a:r>
              <a:rPr lang="en-US" baseline="30000" dirty="0" smtClean="0">
                <a:latin typeface="Arial" charset="0"/>
                <a:ea typeface="ＭＳ Ｐゴシック" pitchFamily="34" charset="-128"/>
                <a:cs typeface="Arial" charset="0"/>
              </a:rPr>
              <a:t>st</a:t>
            </a:r>
            <a:endParaRPr lang="en-US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2"/>
            <a:r>
              <a:rPr lang="en-US" sz="1800" dirty="0" smtClean="0">
                <a:latin typeface="Arial" charset="0"/>
                <a:ea typeface="ＭＳ Ｐゴシック" pitchFamily="34" charset="-128"/>
                <a:cs typeface="Arial" charset="0"/>
              </a:rPr>
              <a:t>The DDWG continues to support the lead nodes as needed.</a:t>
            </a:r>
            <a:endParaRPr lang="en-US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r>
              <a:rPr lang="en-US" sz="2000" b="1" dirty="0">
                <a:latin typeface="Arial" charset="0"/>
                <a:ea typeface="ＭＳ Ｐゴシック" pitchFamily="34" charset="-128"/>
                <a:cs typeface="Arial" charset="0"/>
              </a:rPr>
              <a:t>Build 2c</a:t>
            </a:r>
            <a:r>
              <a:rPr lang="en-US" sz="2000" dirty="0">
                <a:latin typeface="Arial" charset="0"/>
                <a:ea typeface="ＭＳ Ｐゴシック" pitchFamily="34" charset="-128"/>
                <a:cs typeface="Arial" charset="0"/>
              </a:rPr>
              <a:t>	</a:t>
            </a:r>
          </a:p>
          <a:p>
            <a:pPr lvl="1"/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Most of the pending </a:t>
            </a:r>
            <a:r>
              <a:rPr lang="en-US" dirty="0">
                <a:latin typeface="Arial" charset="0"/>
                <a:ea typeface="ＭＳ Ｐゴシック" pitchFamily="34" charset="-128"/>
                <a:cs typeface="Arial" charset="0"/>
              </a:rPr>
              <a:t>RFAs are documentation </a:t>
            </a:r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related; The </a:t>
            </a:r>
            <a:r>
              <a:rPr lang="en-US" dirty="0">
                <a:latin typeface="Arial" charset="0"/>
                <a:ea typeface="ＭＳ Ｐゴシック" pitchFamily="34" charset="-128"/>
                <a:cs typeface="Arial" charset="0"/>
              </a:rPr>
              <a:t>goal for Build 2c is a</a:t>
            </a:r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n-US" dirty="0">
                <a:latin typeface="Arial" charset="0"/>
                <a:ea typeface="ＭＳ Ｐゴシック" pitchFamily="34" charset="-128"/>
                <a:cs typeface="Arial" charset="0"/>
              </a:rPr>
              <a:t>significant update of PDS4 Data Standards </a:t>
            </a:r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documentation</a:t>
            </a:r>
            <a:r>
              <a:rPr lang="en-US" dirty="0">
                <a:latin typeface="Arial" charset="0"/>
                <a:ea typeface="ＭＳ Ｐゴシック" pitchFamily="34" charset="-128"/>
                <a:cs typeface="Arial" charset="0"/>
              </a:rPr>
              <a:t>.</a:t>
            </a:r>
          </a:p>
          <a:p>
            <a:pPr lvl="1"/>
            <a:endParaRPr lang="en-US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endParaRPr lang="en-US" sz="1400" dirty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6563-B1AA-4372-BAFE-D4D21DFF725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308350" y="32575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78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38100"/>
            <a:ext cx="7772400" cy="1143000"/>
          </a:xfrm>
        </p:spPr>
        <p:txBody>
          <a:bodyPr/>
          <a:lstStyle/>
          <a:p>
            <a:r>
              <a:rPr lang="en-US" sz="2800" dirty="0" smtClean="0">
                <a:ea typeface="ＭＳ Ｐゴシック" charset="-128"/>
              </a:rPr>
              <a:t>DDWG RFA Status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33400" y="3914775"/>
            <a:ext cx="8178338" cy="1381124"/>
          </a:xfrm>
        </p:spPr>
        <p:txBody>
          <a:bodyPr/>
          <a:lstStyle/>
          <a:p>
            <a:pPr marL="341313" lvl="1" indent="-341313"/>
            <a:r>
              <a:rPr lang="en-US" dirty="0" smtClean="0">
                <a:ea typeface="ＭＳ Ｐゴシック" pitchFamily="34" charset="-128"/>
                <a:cs typeface="Arial" charset="0"/>
              </a:rPr>
              <a:t>Pending	– 10 Documentation </a:t>
            </a:r>
          </a:p>
          <a:p>
            <a:pPr marL="0" lvl="1" indent="0">
              <a:buNone/>
            </a:pPr>
            <a:r>
              <a:rPr lang="en-US" dirty="0">
                <a:ea typeface="ＭＳ Ｐゴシック" pitchFamily="34" charset="-128"/>
                <a:cs typeface="Arial" charset="0"/>
              </a:rPr>
              <a:t> </a:t>
            </a:r>
            <a:r>
              <a:rPr lang="en-US" dirty="0" smtClean="0">
                <a:ea typeface="ＭＳ Ｐゴシック" pitchFamily="34" charset="-128"/>
                <a:cs typeface="Arial" charset="0"/>
              </a:rPr>
              <a:t>           	-   3 Local Data Dictionary</a:t>
            </a:r>
          </a:p>
          <a:p>
            <a:pPr marL="0" lvl="1" indent="0">
              <a:buNone/>
            </a:pPr>
            <a:r>
              <a:rPr lang="en-US" dirty="0">
                <a:ea typeface="ＭＳ Ｐゴシック" pitchFamily="34" charset="-128"/>
                <a:cs typeface="Arial" charset="0"/>
              </a:rPr>
              <a:t> </a:t>
            </a:r>
            <a:r>
              <a:rPr lang="en-US" dirty="0" smtClean="0">
                <a:ea typeface="ＭＳ Ｐゴシック" pitchFamily="34" charset="-128"/>
                <a:cs typeface="Arial" charset="0"/>
              </a:rPr>
              <a:t>    		-   1 RS Data Formats</a:t>
            </a:r>
          </a:p>
          <a:p>
            <a:pPr marL="0" lvl="1" indent="0">
              <a:buNone/>
            </a:pPr>
            <a:r>
              <a:rPr lang="en-US" dirty="0">
                <a:ea typeface="ＭＳ Ｐゴシック" pitchFamily="34" charset="-128"/>
                <a:cs typeface="Arial" charset="0"/>
              </a:rPr>
              <a:t> </a:t>
            </a:r>
            <a:r>
              <a:rPr lang="en-US" dirty="0" smtClean="0">
                <a:ea typeface="ＭＳ Ｐゴシック" pitchFamily="34" charset="-128"/>
                <a:cs typeface="Arial" charset="0"/>
              </a:rPr>
              <a:t>		-   1 Data Structure Issues</a:t>
            </a:r>
          </a:p>
          <a:p>
            <a:pPr marL="341313" lvl="1" indent="-341313"/>
            <a:r>
              <a:rPr lang="en-US" dirty="0" smtClean="0">
                <a:ea typeface="ＭＳ Ｐゴシック" pitchFamily="34" charset="-128"/>
                <a:cs typeface="Arial" charset="0"/>
              </a:rPr>
              <a:t>Follow-up	-   1 Magic Number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6563-B1AA-4372-BAFE-D4D21DFF725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33400" y="958849"/>
            <a:ext cx="3467100" cy="2203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marL="341313" indent="-341313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>
                <a:solidFill>
                  <a:schemeClr val="tx1"/>
                </a:solidFill>
                <a:latin typeface="+mj-lt"/>
                <a:ea typeface="ＭＳ Ｐゴシック" pitchFamily="24" charset="-128"/>
                <a:cs typeface="ＭＳ Ｐゴシック" pitchFamily="24" charset="-128"/>
              </a:defRPr>
            </a:lvl1pPr>
            <a:lvl2pPr marL="741363" indent="-284163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+mj-lt"/>
                <a:ea typeface="ＭＳ Ｐゴシック" pitchFamily="24" charset="-128"/>
              </a:defRPr>
            </a:lvl2pPr>
            <a:lvl3pPr marL="1141413" indent="-227013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500">
                <a:solidFill>
                  <a:schemeClr val="tx1"/>
                </a:solidFill>
                <a:latin typeface="+mj-lt"/>
                <a:ea typeface="ＭＳ Ｐゴシック" pitchFamily="24" charset="-128"/>
              </a:defRPr>
            </a:lvl3pPr>
            <a:lvl4pPr marL="1598613" indent="-227013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chemeClr val="tx1"/>
                </a:solidFill>
                <a:latin typeface="+mj-lt"/>
                <a:ea typeface="ＭＳ Ｐゴシック" pitchFamily="24" charset="-128"/>
              </a:defRPr>
            </a:lvl4pPr>
            <a:lvl5pPr marL="2054225" indent="-227013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chemeClr val="tx1"/>
                </a:solidFill>
                <a:latin typeface="+mj-lt"/>
                <a:ea typeface="ＭＳ Ｐゴシック" pitchFamily="24" charset="-128"/>
              </a:defRPr>
            </a:lvl5pPr>
            <a:lvl6pPr marL="2514433" indent="-228585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24" charset="-128"/>
              </a:defRPr>
            </a:lvl6pPr>
            <a:lvl7pPr marL="2971603" indent="-228585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24" charset="-128"/>
              </a:defRPr>
            </a:lvl7pPr>
            <a:lvl8pPr marL="3428772" indent="-228585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24" charset="-128"/>
              </a:defRPr>
            </a:lvl8pPr>
            <a:lvl9pPr marL="3885942" indent="-228585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24" charset="-128"/>
              </a:defRPr>
            </a:lvl9pPr>
          </a:lstStyle>
          <a:p>
            <a:r>
              <a:rPr lang="en-US" sz="2000" b="1" dirty="0" smtClean="0">
                <a:latin typeface="Arial" charset="0"/>
                <a:ea typeface="ＭＳ Ｐゴシック" pitchFamily="34" charset="-128"/>
                <a:cs typeface="Arial" charset="0"/>
              </a:rPr>
              <a:t>Build 2b</a:t>
            </a:r>
            <a:r>
              <a:rPr lang="en-US" sz="1800" dirty="0" smtClean="0">
                <a:latin typeface="Arial" charset="0"/>
                <a:ea typeface="ＭＳ Ｐゴシック" pitchFamily="34" charset="-128"/>
                <a:cs typeface="Arial" charset="0"/>
              </a:rPr>
              <a:t>	</a:t>
            </a:r>
          </a:p>
          <a:p>
            <a:pPr lvl="1"/>
            <a:r>
              <a:rPr lang="en-US" sz="1800" dirty="0" smtClean="0">
                <a:latin typeface="Arial" charset="0"/>
                <a:ea typeface="ＭＳ Ｐゴシック" pitchFamily="34" charset="-128"/>
                <a:cs typeface="Arial" charset="0"/>
              </a:rPr>
              <a:t>OPEN		  0</a:t>
            </a:r>
          </a:p>
          <a:p>
            <a:pPr lvl="1"/>
            <a:r>
              <a:rPr lang="en-US" sz="1800" dirty="0" smtClean="0">
                <a:latin typeface="Arial" charset="0"/>
                <a:ea typeface="ＭＳ Ｐゴシック" pitchFamily="34" charset="-128"/>
                <a:cs typeface="Arial" charset="0"/>
              </a:rPr>
              <a:t>PENDING		  0</a:t>
            </a:r>
          </a:p>
          <a:p>
            <a:pPr lvl="1"/>
            <a:r>
              <a:rPr lang="en-US" sz="1800" dirty="0" smtClean="0">
                <a:latin typeface="Arial" charset="0"/>
                <a:ea typeface="ＭＳ Ｐゴシック" pitchFamily="34" charset="-128"/>
                <a:cs typeface="Arial" charset="0"/>
              </a:rPr>
              <a:t>DELIVERED	26</a:t>
            </a:r>
          </a:p>
          <a:p>
            <a:pPr lvl="1"/>
            <a:r>
              <a:rPr lang="en-US" sz="1800" dirty="0" smtClean="0">
                <a:latin typeface="Arial" charset="0"/>
                <a:ea typeface="ＭＳ Ｐゴシック" pitchFamily="34" charset="-128"/>
                <a:cs typeface="Arial" charset="0"/>
              </a:rPr>
              <a:t>CLOSED		  3</a:t>
            </a:r>
          </a:p>
          <a:p>
            <a:pPr lvl="1"/>
            <a:r>
              <a:rPr lang="en-US" sz="1800" b="1" dirty="0" smtClean="0">
                <a:latin typeface="Arial" charset="0"/>
                <a:ea typeface="ＭＳ Ｐゴシック" pitchFamily="34" charset="-128"/>
                <a:cs typeface="Arial" charset="0"/>
              </a:rPr>
              <a:t>TOTAL</a:t>
            </a:r>
            <a:r>
              <a:rPr lang="en-US" sz="1800" dirty="0" smtClean="0">
                <a:latin typeface="Arial" charset="0"/>
                <a:ea typeface="ＭＳ Ｐゴシック" pitchFamily="34" charset="-128"/>
                <a:cs typeface="Arial" charset="0"/>
              </a:rPr>
              <a:t>		29</a:t>
            </a:r>
          </a:p>
          <a:p>
            <a:endParaRPr lang="en-US" sz="1400" dirty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362450" y="901700"/>
            <a:ext cx="4410075" cy="274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marL="341313" indent="-341313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>
                <a:solidFill>
                  <a:schemeClr val="tx1"/>
                </a:solidFill>
                <a:latin typeface="+mj-lt"/>
                <a:ea typeface="ＭＳ Ｐゴシック" pitchFamily="24" charset="-128"/>
                <a:cs typeface="ＭＳ Ｐゴシック" pitchFamily="24" charset="-128"/>
              </a:defRPr>
            </a:lvl1pPr>
            <a:lvl2pPr marL="741363" indent="-284163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+mj-lt"/>
                <a:ea typeface="ＭＳ Ｐゴシック" pitchFamily="24" charset="-128"/>
              </a:defRPr>
            </a:lvl2pPr>
            <a:lvl3pPr marL="1141413" indent="-227013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500">
                <a:solidFill>
                  <a:schemeClr val="tx1"/>
                </a:solidFill>
                <a:latin typeface="+mj-lt"/>
                <a:ea typeface="ＭＳ Ｐゴシック" pitchFamily="24" charset="-128"/>
              </a:defRPr>
            </a:lvl3pPr>
            <a:lvl4pPr marL="1598613" indent="-227013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chemeClr val="tx1"/>
                </a:solidFill>
                <a:latin typeface="+mj-lt"/>
                <a:ea typeface="ＭＳ Ｐゴシック" pitchFamily="24" charset="-128"/>
              </a:defRPr>
            </a:lvl4pPr>
            <a:lvl5pPr marL="2054225" indent="-227013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chemeClr val="tx1"/>
                </a:solidFill>
                <a:latin typeface="+mj-lt"/>
                <a:ea typeface="ＭＳ Ｐゴシック" pitchFamily="24" charset="-128"/>
              </a:defRPr>
            </a:lvl5pPr>
            <a:lvl6pPr marL="2514433" indent="-228585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24" charset="-128"/>
              </a:defRPr>
            </a:lvl6pPr>
            <a:lvl7pPr marL="2971603" indent="-228585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24" charset="-128"/>
              </a:defRPr>
            </a:lvl7pPr>
            <a:lvl8pPr marL="3428772" indent="-228585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24" charset="-128"/>
              </a:defRPr>
            </a:lvl8pPr>
            <a:lvl9pPr marL="3885942" indent="-228585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24" charset="-128"/>
              </a:defRPr>
            </a:lvl9pPr>
          </a:lstStyle>
          <a:p>
            <a:r>
              <a:rPr lang="en-US" sz="2000" b="1" dirty="0" smtClean="0">
                <a:latin typeface="Arial" charset="0"/>
                <a:ea typeface="ＭＳ Ｐゴシック" pitchFamily="34" charset="-128"/>
                <a:cs typeface="Arial" charset="0"/>
              </a:rPr>
              <a:t>Build 2c	</a:t>
            </a:r>
          </a:p>
          <a:p>
            <a:pPr lvl="1"/>
            <a:r>
              <a:rPr lang="en-US" sz="1800" dirty="0" smtClean="0">
                <a:latin typeface="Arial" charset="0"/>
                <a:ea typeface="ＭＳ Ｐゴシック" pitchFamily="34" charset="-128"/>
                <a:cs typeface="Arial" charset="0"/>
              </a:rPr>
              <a:t>OPEN					  0</a:t>
            </a:r>
          </a:p>
          <a:p>
            <a:pPr lvl="1"/>
            <a:r>
              <a:rPr lang="en-US" sz="1800" dirty="0" smtClean="0">
                <a:latin typeface="Arial" charset="0"/>
                <a:ea typeface="ＭＳ Ｐゴシック" pitchFamily="34" charset="-128"/>
                <a:cs typeface="Arial" charset="0"/>
              </a:rPr>
              <a:t>REQUIRES FOLLOW-UP	  1</a:t>
            </a:r>
          </a:p>
          <a:p>
            <a:pPr lvl="1"/>
            <a:r>
              <a:rPr lang="en-US" sz="1800" dirty="0" smtClean="0">
                <a:latin typeface="Arial" charset="0"/>
                <a:ea typeface="ＭＳ Ｐゴシック" pitchFamily="34" charset="-128"/>
                <a:cs typeface="Arial" charset="0"/>
              </a:rPr>
              <a:t>PENDING					15</a:t>
            </a:r>
          </a:p>
          <a:p>
            <a:pPr lvl="1"/>
            <a:r>
              <a:rPr lang="en-US" sz="1800" dirty="0" smtClean="0">
                <a:latin typeface="Arial" charset="0"/>
                <a:ea typeface="ＭＳ Ｐゴシック" pitchFamily="34" charset="-128"/>
                <a:cs typeface="Arial" charset="0"/>
              </a:rPr>
              <a:t>IMPLEMENTED			22</a:t>
            </a:r>
          </a:p>
          <a:p>
            <a:pPr lvl="1"/>
            <a:r>
              <a:rPr lang="en-US" sz="1800" dirty="0" smtClean="0">
                <a:latin typeface="Arial" charset="0"/>
                <a:ea typeface="ＭＳ Ｐゴシック" pitchFamily="34" charset="-128"/>
                <a:cs typeface="Arial" charset="0"/>
              </a:rPr>
              <a:t>CLOSED					  5</a:t>
            </a:r>
          </a:p>
          <a:p>
            <a:pPr lvl="1"/>
            <a:r>
              <a:rPr lang="en-US" sz="1800" b="1" dirty="0" smtClean="0">
                <a:latin typeface="Arial" charset="0"/>
                <a:ea typeface="ＭＳ Ｐゴシック" pitchFamily="34" charset="-128"/>
                <a:cs typeface="Arial" charset="0"/>
              </a:rPr>
              <a:t>TOTAL</a:t>
            </a:r>
            <a:r>
              <a:rPr lang="en-US" sz="1800" dirty="0" smtClean="0">
                <a:latin typeface="Arial" charset="0"/>
                <a:ea typeface="ＭＳ Ｐゴシック" pitchFamily="34" charset="-128"/>
                <a:cs typeface="Arial" charset="0"/>
              </a:rPr>
              <a:t>					33	</a:t>
            </a:r>
          </a:p>
        </p:txBody>
      </p:sp>
    </p:spTree>
    <p:extLst>
      <p:ext uri="{BB962C8B-B14F-4D97-AF65-F5344CB8AC3E}">
        <p14:creationId xmlns:p14="http://schemas.microsoft.com/office/powerpoint/2010/main" val="45253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38100"/>
            <a:ext cx="7772400" cy="1143000"/>
          </a:xfrm>
        </p:spPr>
        <p:txBody>
          <a:bodyPr/>
          <a:lstStyle/>
          <a:p>
            <a:r>
              <a:rPr lang="en-US" sz="2800" dirty="0">
                <a:ea typeface="ＭＳ Ｐゴシック" charset="-128"/>
              </a:rPr>
              <a:t>Plans for Build 2c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33400" y="1181100"/>
            <a:ext cx="8178338" cy="4114800"/>
          </a:xfrm>
        </p:spPr>
        <p:txBody>
          <a:bodyPr/>
          <a:lstStyle/>
          <a:p>
            <a:r>
              <a:rPr lang="en-US" sz="2000" dirty="0" smtClean="0"/>
              <a:t>Documentation, Documentation, Documentation</a:t>
            </a:r>
          </a:p>
          <a:p>
            <a:pPr lvl="1"/>
            <a:r>
              <a:rPr lang="en-US" dirty="0" smtClean="0"/>
              <a:t>Information </a:t>
            </a:r>
            <a:r>
              <a:rPr lang="en-US" dirty="0" smtClean="0"/>
              <a:t>Model being updated and deployed for online access to class, attribute, value, and term definitions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More details to follow.</a:t>
            </a:r>
            <a:endParaRPr lang="en-US" dirty="0" smtClean="0"/>
          </a:p>
          <a:p>
            <a:r>
              <a:rPr lang="en-US" sz="2000" dirty="0" smtClean="0"/>
              <a:t>Comprehensive testing of the core model is required.</a:t>
            </a:r>
          </a:p>
          <a:p>
            <a:pPr lvl="1"/>
            <a:r>
              <a:rPr lang="en-US" dirty="0" smtClean="0"/>
              <a:t>Includes n</a:t>
            </a:r>
            <a:r>
              <a:rPr lang="en-US" dirty="0" smtClean="0"/>
              <a:t>ode </a:t>
            </a:r>
            <a:r>
              <a:rPr lang="en-US" dirty="0" smtClean="0"/>
              <a:t>testing of the products and data objects, from binary tables to bundles and collections.</a:t>
            </a:r>
          </a:p>
          <a:p>
            <a:pPr lvl="1"/>
            <a:r>
              <a:rPr lang="en-US" dirty="0" smtClean="0"/>
              <a:t>Includes c</a:t>
            </a:r>
            <a:r>
              <a:rPr lang="en-US" dirty="0" smtClean="0"/>
              <a:t>ontinued </a:t>
            </a:r>
            <a:r>
              <a:rPr lang="en-US" dirty="0" smtClean="0"/>
              <a:t>development and testing of the validation rules in the </a:t>
            </a:r>
            <a:r>
              <a:rPr lang="en-US" dirty="0" err="1" smtClean="0"/>
              <a:t>schematron</a:t>
            </a:r>
            <a:r>
              <a:rPr lang="en-US" dirty="0" smtClean="0"/>
              <a:t> files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Identify missing discipline classes.</a:t>
            </a:r>
            <a:endParaRPr lang="en-US" dirty="0" smtClean="0"/>
          </a:p>
          <a:p>
            <a:r>
              <a:rPr lang="en-US" sz="2000" dirty="0" smtClean="0"/>
              <a:t>Significant </a:t>
            </a:r>
            <a:r>
              <a:rPr lang="en-US" sz="2000" dirty="0" smtClean="0"/>
              <a:t>updates to the </a:t>
            </a:r>
            <a:r>
              <a:rPr lang="en-US" sz="2000" dirty="0" err="1" smtClean="0"/>
              <a:t>schematron</a:t>
            </a:r>
            <a:r>
              <a:rPr lang="en-US" sz="2000" dirty="0" smtClean="0"/>
              <a:t> files are planned.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6563-B1AA-4372-BAFE-D4D21DFF725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0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38100"/>
            <a:ext cx="7772400" cy="939800"/>
          </a:xfrm>
        </p:spPr>
        <p:txBody>
          <a:bodyPr/>
          <a:lstStyle/>
          <a:p>
            <a:r>
              <a:rPr lang="en-US" sz="2800" dirty="0" smtClean="0">
                <a:ea typeface="ＭＳ Ｐゴシック" charset="-128"/>
              </a:rPr>
              <a:t>Next Steps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33400" y="977900"/>
            <a:ext cx="8178338" cy="4325629"/>
          </a:xfrm>
        </p:spPr>
        <p:txBody>
          <a:bodyPr/>
          <a:lstStyle/>
          <a:p>
            <a:r>
              <a:rPr lang="en-US" sz="2000" dirty="0">
                <a:latin typeface="Arial" charset="0"/>
                <a:ea typeface="ＭＳ Ｐゴシック" pitchFamily="34" charset="-128"/>
                <a:cs typeface="Arial" charset="0"/>
              </a:rPr>
              <a:t>Obtain MC support for node testing of the </a:t>
            </a:r>
            <a:r>
              <a:rPr lang="en-US" sz="2000" dirty="0"/>
              <a:t>core model.</a:t>
            </a:r>
          </a:p>
          <a:p>
            <a:endParaRPr lang="en-US" sz="20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r>
              <a:rPr 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Freeze an incremental  release of the schemas and information model for testing.</a:t>
            </a:r>
          </a:p>
          <a:p>
            <a:pPr marL="0" indent="0">
              <a:buNone/>
            </a:pPr>
            <a:endParaRPr lang="en-US" sz="2000" dirty="0">
              <a:cs typeface="Arial" charset="0"/>
            </a:endParaRPr>
          </a:p>
          <a:p>
            <a:r>
              <a:rPr lang="en-US" sz="2000" dirty="0" smtClean="0">
                <a:cs typeface="Arial" charset="0"/>
              </a:rPr>
              <a:t>Test the core model.</a:t>
            </a:r>
          </a:p>
          <a:p>
            <a:pPr lvl="1"/>
            <a:r>
              <a:rPr lang="en-US" sz="1800" dirty="0" smtClean="0">
                <a:cs typeface="Arial" charset="0"/>
              </a:rPr>
              <a:t>Address the issues found.</a:t>
            </a:r>
          </a:p>
          <a:p>
            <a:pPr lvl="1"/>
            <a:r>
              <a:rPr lang="en-US" sz="1800" dirty="0" smtClean="0">
                <a:cs typeface="Arial" charset="0"/>
              </a:rPr>
              <a:t>Update the </a:t>
            </a:r>
            <a:r>
              <a:rPr lang="en-US" sz="1800" dirty="0" err="1" smtClean="0">
                <a:cs typeface="Arial" charset="0"/>
              </a:rPr>
              <a:t>schematron</a:t>
            </a:r>
            <a:r>
              <a:rPr lang="en-US" sz="1800" dirty="0" smtClean="0">
                <a:cs typeface="Arial" charset="0"/>
              </a:rPr>
              <a:t> files as necessary</a:t>
            </a:r>
            <a:r>
              <a:rPr lang="en-US" sz="1800" dirty="0" smtClean="0">
                <a:cs typeface="Arial" charset="0"/>
              </a:rPr>
              <a:t>.</a:t>
            </a:r>
          </a:p>
          <a:p>
            <a:pPr lvl="1"/>
            <a:r>
              <a:rPr lang="en-US" sz="1800" dirty="0" smtClean="0">
                <a:cs typeface="Arial" charset="0"/>
              </a:rPr>
              <a:t>Identify missing discipline classes.</a:t>
            </a:r>
            <a:endParaRPr lang="en-US" sz="1800" dirty="0">
              <a:cs typeface="Arial" charset="0"/>
            </a:endParaRPr>
          </a:p>
          <a:p>
            <a:endParaRPr lang="en-US" sz="20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r>
              <a:rPr 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Deliver a updated suite of the data standards documentation.</a:t>
            </a:r>
          </a:p>
          <a:p>
            <a:endParaRPr lang="en-US" sz="20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r>
              <a:rPr 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Release a new version of the data standards and documentation for build 2c by May 31.</a:t>
            </a:r>
          </a:p>
          <a:p>
            <a:pPr marL="0" indent="0">
              <a:buNone/>
            </a:pPr>
            <a:endParaRPr lang="en-US" sz="2000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endParaRPr lang="en-US" sz="20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6563-B1AA-4372-BAFE-D4D21DFF725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38100"/>
            <a:ext cx="7772400" cy="939800"/>
          </a:xfrm>
        </p:spPr>
        <p:txBody>
          <a:bodyPr/>
          <a:lstStyle/>
          <a:p>
            <a:r>
              <a:rPr lang="en-US" sz="2800" dirty="0" smtClean="0">
                <a:ea typeface="ＭＳ Ｐゴシック" charset="-128"/>
              </a:rPr>
              <a:t>Liens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33400" y="977900"/>
            <a:ext cx="8178338" cy="4325629"/>
          </a:xfrm>
        </p:spPr>
        <p:txBody>
          <a:bodyPr/>
          <a:lstStyle/>
          <a:p>
            <a:r>
              <a:rPr 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Build 2c – Spice Products</a:t>
            </a:r>
          </a:p>
          <a:p>
            <a:pPr lvl="1"/>
            <a:r>
              <a:rPr lang="en-US" sz="1800" dirty="0">
                <a:latin typeface="Arial" charset="0"/>
                <a:ea typeface="ＭＳ Ｐゴシック" pitchFamily="34" charset="-128"/>
                <a:cs typeface="Arial" charset="0"/>
              </a:rPr>
              <a:t>D</a:t>
            </a:r>
            <a:r>
              <a:rPr lang="en-US" sz="1800" dirty="0" smtClean="0"/>
              <a:t>ue </a:t>
            </a:r>
            <a:r>
              <a:rPr lang="en-US" sz="1800" dirty="0"/>
              <a:t>to upcoming SPICE class (mid April) and large amount of work on the new toolkit release (planned for the end </a:t>
            </a:r>
            <a:r>
              <a:rPr lang="en-US" sz="1800" dirty="0" smtClean="0"/>
              <a:t>of April</a:t>
            </a:r>
            <a:r>
              <a:rPr lang="en-US" sz="1800" dirty="0"/>
              <a:t>) NAIF will not be able to participate in this test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smtClean="0"/>
              <a:t>NAIF </a:t>
            </a:r>
            <a:r>
              <a:rPr lang="en-US" sz="1800" dirty="0"/>
              <a:t>will need to test the SPICE part of the model as part of 2d activities.</a:t>
            </a:r>
          </a:p>
          <a:p>
            <a:endParaRPr lang="en-US" sz="20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0" indent="0">
              <a:buNone/>
            </a:pPr>
            <a:endParaRPr lang="en-US" sz="2000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endParaRPr lang="en-US" sz="20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6563-B1AA-4372-BAFE-D4D21DFF725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26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2">
  <a:themeElements>
    <a:clrScheme name="PDS_2009_Sr_Re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DS_2009_Sr_Rev">
      <a:majorFont>
        <a:latin typeface="Verdana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24" charset="0"/>
          </a:defRPr>
        </a:defPPr>
      </a:lstStyle>
    </a:lnDef>
  </a:objectDefaults>
  <a:extraClrSchemeLst>
    <a:extraClrScheme>
      <a:clrScheme name="PDS_2009_Sr_Re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new-tech-session-template.pot</Template>
  <TotalTime>1511</TotalTime>
  <Words>630</Words>
  <Application>Microsoft Office PowerPoint</Application>
  <PresentationFormat>On-screen Show (4:3)</PresentationFormat>
  <Paragraphs>178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Presentation2</vt:lpstr>
      <vt:lpstr>DDWG Update</vt:lpstr>
      <vt:lpstr>Topics</vt:lpstr>
      <vt:lpstr>Summary of Progress to Date</vt:lpstr>
      <vt:lpstr>Summary of Progress to Date</vt:lpstr>
      <vt:lpstr>RFA Summary</vt:lpstr>
      <vt:lpstr>DDWG RFA Status</vt:lpstr>
      <vt:lpstr>Plans for Build 2c</vt:lpstr>
      <vt:lpstr>Next Steps</vt:lpstr>
      <vt:lpstr>Liens</vt:lpstr>
      <vt:lpstr>Questions and Answers</vt:lpstr>
      <vt:lpstr>Backup</vt:lpstr>
      <vt:lpstr>Build 2b Scope</vt:lpstr>
      <vt:lpstr>Summary of Progress to Date</vt:lpstr>
      <vt:lpstr>PDS4 Documents and their Relationships</vt:lpstr>
    </vt:vector>
  </TitlesOfParts>
  <Company>JPL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PDS Assessment</dc:title>
  <dc:creator>crichton</dc:creator>
  <cp:lastModifiedBy>Hughes, John S (3880)</cp:lastModifiedBy>
  <cp:revision>112</cp:revision>
  <cp:lastPrinted>2012-03-14T20:23:13Z</cp:lastPrinted>
  <dcterms:created xsi:type="dcterms:W3CDTF">2010-11-02T16:06:31Z</dcterms:created>
  <dcterms:modified xsi:type="dcterms:W3CDTF">2012-03-27T16:22:42Z</dcterms:modified>
</cp:coreProperties>
</file>