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713" r:id="rId2"/>
    <p:sldId id="927" r:id="rId3"/>
    <p:sldId id="781" r:id="rId4"/>
    <p:sldId id="825" r:id="rId5"/>
    <p:sldId id="725" r:id="rId6"/>
    <p:sldId id="890" r:id="rId7"/>
    <p:sldId id="889" r:id="rId8"/>
    <p:sldId id="928" r:id="rId9"/>
    <p:sldId id="929" r:id="rId10"/>
    <p:sldId id="917" r:id="rId11"/>
    <p:sldId id="925" r:id="rId12"/>
    <p:sldId id="914" r:id="rId13"/>
    <p:sldId id="930" r:id="rId14"/>
    <p:sldId id="923" r:id="rId15"/>
    <p:sldId id="918" r:id="rId16"/>
    <p:sldId id="921" r:id="rId17"/>
    <p:sldId id="893" r:id="rId18"/>
    <p:sldId id="926" r:id="rId19"/>
  </p:sldIdLst>
  <p:sldSz cx="8686800" cy="64008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</p:showPr>
  <p:clrMru>
    <a:srgbClr val="CC6600"/>
    <a:srgbClr val="FF6600"/>
    <a:srgbClr val="969696"/>
    <a:srgbClr val="FFFF00"/>
    <a:srgbClr val="C0C0C0"/>
    <a:srgbClr val="000000"/>
    <a:srgbClr val="000066"/>
    <a:srgbClr val="6237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252" y="-90"/>
      </p:cViewPr>
      <p:guideLst>
        <p:guide orient="horz" pos="20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296" y="-11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384300" y="806450"/>
            <a:ext cx="4543425" cy="33480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613" y="4592638"/>
            <a:ext cx="5378450" cy="426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7332" tIns="46988" rIns="97332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510" y="1988397"/>
            <a:ext cx="7383780" cy="1372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3020" y="3627120"/>
            <a:ext cx="6080760" cy="1635760"/>
          </a:xfrm>
        </p:spPr>
        <p:txBody>
          <a:bodyPr/>
          <a:lstStyle>
            <a:lvl1pPr marL="0" indent="0" algn="ctr">
              <a:buNone/>
              <a:defRPr/>
            </a:lvl1pPr>
            <a:lvl2pPr marL="431048" indent="0" algn="ctr">
              <a:buNone/>
              <a:defRPr/>
            </a:lvl2pPr>
            <a:lvl3pPr marL="862096" indent="0" algn="ctr">
              <a:buNone/>
              <a:defRPr/>
            </a:lvl3pPr>
            <a:lvl4pPr marL="1293144" indent="0" algn="ctr">
              <a:buNone/>
              <a:defRPr/>
            </a:lvl4pPr>
            <a:lvl5pPr marL="1724193" indent="0" algn="ctr">
              <a:buNone/>
              <a:defRPr/>
            </a:lvl5pPr>
            <a:lvl6pPr marL="2155241" indent="0" algn="ctr">
              <a:buNone/>
              <a:defRPr/>
            </a:lvl6pPr>
            <a:lvl7pPr marL="2586289" indent="0" algn="ctr">
              <a:buNone/>
              <a:defRPr/>
            </a:lvl7pPr>
            <a:lvl8pPr marL="3017337" indent="0" algn="ctr">
              <a:buNone/>
              <a:defRPr/>
            </a:lvl8pPr>
            <a:lvl9pPr marL="34483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C0AB8-8A70-4E0A-8518-25AD2D97B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7B93C-6B13-4F26-AFE3-8BA4F9538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9345" y="568960"/>
            <a:ext cx="1845945" cy="5120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510" y="568960"/>
            <a:ext cx="5393055" cy="5120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AB8E-3088-4D53-8D49-F499A6B27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082A5-0DFA-4FF7-9CAA-05F6A5128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197" y="4113107"/>
            <a:ext cx="7383780" cy="127127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197" y="2712932"/>
            <a:ext cx="7383780" cy="140017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1048" indent="0">
              <a:buNone/>
              <a:defRPr sz="1700"/>
            </a:lvl2pPr>
            <a:lvl3pPr marL="862096" indent="0">
              <a:buNone/>
              <a:defRPr sz="1500"/>
            </a:lvl3pPr>
            <a:lvl4pPr marL="1293144" indent="0">
              <a:buNone/>
              <a:defRPr sz="1300"/>
            </a:lvl4pPr>
            <a:lvl5pPr marL="1724193" indent="0">
              <a:buNone/>
              <a:defRPr sz="1300"/>
            </a:lvl5pPr>
            <a:lvl6pPr marL="2155241" indent="0">
              <a:buNone/>
              <a:defRPr sz="1300"/>
            </a:lvl6pPr>
            <a:lvl7pPr marL="2586289" indent="0">
              <a:buNone/>
              <a:defRPr sz="1300"/>
            </a:lvl7pPr>
            <a:lvl8pPr marL="3017337" indent="0">
              <a:buNone/>
              <a:defRPr sz="1300"/>
            </a:lvl8pPr>
            <a:lvl9pPr marL="34483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01991-D2D1-4EF0-A302-1E099E55F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51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5790" y="1849120"/>
            <a:ext cx="3619500" cy="38404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BE6CE-9F4A-45D9-9B3C-5BD02AF22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256329"/>
            <a:ext cx="781812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340" y="1432772"/>
            <a:ext cx="3838179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" y="2029883"/>
            <a:ext cx="3838179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2774" y="1432772"/>
            <a:ext cx="3839686" cy="59711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1048" indent="0">
              <a:buNone/>
              <a:defRPr sz="1900" b="1"/>
            </a:lvl2pPr>
            <a:lvl3pPr marL="862096" indent="0">
              <a:buNone/>
              <a:defRPr sz="1700" b="1"/>
            </a:lvl3pPr>
            <a:lvl4pPr marL="1293144" indent="0">
              <a:buNone/>
              <a:defRPr sz="1500" b="1"/>
            </a:lvl4pPr>
            <a:lvl5pPr marL="1724193" indent="0">
              <a:buNone/>
              <a:defRPr sz="1500" b="1"/>
            </a:lvl5pPr>
            <a:lvl6pPr marL="2155241" indent="0">
              <a:buNone/>
              <a:defRPr sz="1500" b="1"/>
            </a:lvl6pPr>
            <a:lvl7pPr marL="2586289" indent="0">
              <a:buNone/>
              <a:defRPr sz="1500" b="1"/>
            </a:lvl7pPr>
            <a:lvl8pPr marL="3017337" indent="0">
              <a:buNone/>
              <a:defRPr sz="1500" b="1"/>
            </a:lvl8pPr>
            <a:lvl9pPr marL="344838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2774" y="2029883"/>
            <a:ext cx="3839686" cy="368786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D1245-BA5F-492E-B467-63ED85484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C8ADB-D7B7-4DBD-A8C8-FB2621F22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7D4EA-5035-4D74-AE4F-B31239AB4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1" y="254847"/>
            <a:ext cx="2857897" cy="108458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297" y="254847"/>
            <a:ext cx="4856163" cy="546290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341" y="1339427"/>
            <a:ext cx="2857897" cy="437832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B3FF9-3576-4A90-A29B-D7DECAC39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4" y="4480560"/>
            <a:ext cx="5212080" cy="52895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02674" y="571923"/>
            <a:ext cx="5212080" cy="3840480"/>
          </a:xfrm>
        </p:spPr>
        <p:txBody>
          <a:bodyPr/>
          <a:lstStyle>
            <a:lvl1pPr marL="0" indent="0">
              <a:buNone/>
              <a:defRPr sz="3000"/>
            </a:lvl1pPr>
            <a:lvl2pPr marL="431048" indent="0">
              <a:buNone/>
              <a:defRPr sz="2600"/>
            </a:lvl2pPr>
            <a:lvl3pPr marL="862096" indent="0">
              <a:buNone/>
              <a:defRPr sz="2300"/>
            </a:lvl3pPr>
            <a:lvl4pPr marL="1293144" indent="0">
              <a:buNone/>
              <a:defRPr sz="1900"/>
            </a:lvl4pPr>
            <a:lvl5pPr marL="1724193" indent="0">
              <a:buNone/>
              <a:defRPr sz="1900"/>
            </a:lvl5pPr>
            <a:lvl6pPr marL="2155241" indent="0">
              <a:buNone/>
              <a:defRPr sz="1900"/>
            </a:lvl6pPr>
            <a:lvl7pPr marL="2586289" indent="0">
              <a:buNone/>
              <a:defRPr sz="1900"/>
            </a:lvl7pPr>
            <a:lvl8pPr marL="3017337" indent="0">
              <a:buNone/>
              <a:defRPr sz="1900"/>
            </a:lvl8pPr>
            <a:lvl9pPr marL="3448385" indent="0">
              <a:buNone/>
              <a:defRPr sz="19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2674" y="5009515"/>
            <a:ext cx="5212080" cy="751205"/>
          </a:xfrm>
        </p:spPr>
        <p:txBody>
          <a:bodyPr/>
          <a:lstStyle>
            <a:lvl1pPr marL="0" indent="0">
              <a:buNone/>
              <a:defRPr sz="1300"/>
            </a:lvl1pPr>
            <a:lvl2pPr marL="431048" indent="0">
              <a:buNone/>
              <a:defRPr sz="1100"/>
            </a:lvl2pPr>
            <a:lvl3pPr marL="862096" indent="0">
              <a:buNone/>
              <a:defRPr sz="900"/>
            </a:lvl3pPr>
            <a:lvl4pPr marL="1293144" indent="0">
              <a:buNone/>
              <a:defRPr sz="800"/>
            </a:lvl4pPr>
            <a:lvl5pPr marL="1724193" indent="0">
              <a:buNone/>
              <a:defRPr sz="800"/>
            </a:lvl5pPr>
            <a:lvl6pPr marL="2155241" indent="0">
              <a:buNone/>
              <a:defRPr sz="800"/>
            </a:lvl6pPr>
            <a:lvl7pPr marL="2586289" indent="0">
              <a:buNone/>
              <a:defRPr sz="800"/>
            </a:lvl7pPr>
            <a:lvl8pPr marL="3017337" indent="0">
              <a:buNone/>
              <a:defRPr sz="800"/>
            </a:lvl8pPr>
            <a:lvl9pPr marL="344838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C6B54-6709-4367-B899-D6D95D58E3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568325"/>
            <a:ext cx="738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1849438"/>
            <a:ext cx="738505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51138" y="5832475"/>
            <a:ext cx="27511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PDS System Design Review II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6175" y="5832475"/>
            <a:ext cx="18097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8" charset="0"/>
              </a:defRPr>
            </a:lvl1pPr>
          </a:lstStyle>
          <a:p>
            <a:fld id="{CAFE885E-233E-40B6-BE67-BF34FA8BDE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  <a:ea typeface="ＭＳ Ｐゴシック" pitchFamily="24" charset="-128"/>
          <a:cs typeface="ＭＳ Ｐゴシック" pitchFamily="24" charset="-128"/>
        </a:defRPr>
      </a:lvl5pPr>
      <a:lvl6pPr marL="431048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6pPr>
      <a:lvl7pPr marL="862096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7pPr>
      <a:lvl8pPr marL="1293144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8pPr>
      <a:lvl9pPr marL="1724193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6229E"/>
          </a:solidFill>
          <a:latin typeface="Verdana" pitchFamily="24" charset="0"/>
        </a:defRPr>
      </a:lvl9pPr>
    </p:titleStyle>
    <p:bodyStyle>
      <a:lvl1pPr marL="322263" indent="-3222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>
          <a:solidFill>
            <a:schemeClr val="tx1"/>
          </a:solidFill>
          <a:latin typeface="+mj-lt"/>
          <a:ea typeface="ＭＳ Ｐゴシック" pitchFamily="24" charset="-128"/>
          <a:cs typeface="ＭＳ Ｐゴシック" pitchFamily="24" charset="-128"/>
        </a:defRPr>
      </a:lvl1pPr>
      <a:lvl2pPr marL="700088" indent="-2682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>
          <a:solidFill>
            <a:schemeClr val="tx1"/>
          </a:solidFill>
          <a:latin typeface="+mj-lt"/>
          <a:ea typeface="ＭＳ Ｐゴシック" pitchFamily="24" charset="-128"/>
        </a:defRPr>
      </a:lvl2pPr>
      <a:lvl3pPr marL="1076325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j-lt"/>
          <a:ea typeface="ＭＳ Ｐゴシック" pitchFamily="24" charset="-128"/>
        </a:defRPr>
      </a:lvl3pPr>
      <a:lvl4pPr marL="1508125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0">
          <a:solidFill>
            <a:schemeClr val="tx1"/>
          </a:solidFill>
          <a:latin typeface="+mj-lt"/>
          <a:ea typeface="ＭＳ Ｐゴシック" pitchFamily="24" charset="-128"/>
        </a:defRPr>
      </a:lvl4pPr>
      <a:lvl5pPr marL="1938338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">
          <a:solidFill>
            <a:schemeClr val="tx1"/>
          </a:solidFill>
          <a:latin typeface="+mj-lt"/>
          <a:ea typeface="ＭＳ Ｐゴシック" pitchFamily="24" charset="-128"/>
        </a:defRPr>
      </a:lvl5pPr>
      <a:lvl6pPr marL="2370765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6pPr>
      <a:lvl7pPr marL="2801813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7pPr>
      <a:lvl8pPr marL="3232861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8pPr>
      <a:lvl9pPr marL="3663909" indent="-215524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24" charset="-128"/>
        </a:defRPr>
      </a:lvl9pPr>
    </p:bodyStyle>
    <p:otherStyle>
      <a:defPPr>
        <a:defRPr lang="en-US"/>
      </a:defPPr>
      <a:lvl1pPr marL="0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048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096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144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193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241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89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337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8385" algn="l" defTabSz="4310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685800" y="2057400"/>
            <a:ext cx="7385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210" tIns="43105" rIns="86210" bIns="43105" anchor="ctr"/>
          <a:lstStyle/>
          <a:p>
            <a:pPr algn="ctr" defTabSz="862013" eaLnBrk="1" hangingPunct="1"/>
            <a:r>
              <a:rPr lang="en-US" sz="3000" b="1">
                <a:solidFill>
                  <a:srgbClr val="0408E0"/>
                </a:solidFill>
                <a:latin typeface="Verdana" pitchFamily="34" charset="0"/>
              </a:rPr>
              <a:t>PDS4 Project Report</a:t>
            </a:r>
          </a:p>
        </p:txBody>
      </p:sp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990600" y="3657600"/>
            <a:ext cx="6858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210" tIns="43105" rIns="86210" bIns="43105"/>
          <a:lstStyle/>
          <a:p>
            <a:pPr algn="ctr" defTabSz="862013">
              <a:buFont typeface="Arial" charset="0"/>
              <a:buNone/>
            </a:pPr>
            <a:r>
              <a:rPr lang="en-US" sz="2000">
                <a:latin typeface="Verdana" pitchFamily="34" charset="0"/>
              </a:rPr>
              <a:t>PDS MC F2F</a:t>
            </a:r>
          </a:p>
          <a:p>
            <a:pPr algn="ctr" defTabSz="862013">
              <a:buFont typeface="Arial" charset="0"/>
              <a:buNone/>
            </a:pPr>
            <a:r>
              <a:rPr lang="en-US" sz="2000">
                <a:latin typeface="Verdana" pitchFamily="34" charset="0"/>
              </a:rPr>
              <a:t>University of Maryland</a:t>
            </a:r>
          </a:p>
          <a:p>
            <a:pPr algn="ctr" defTabSz="862013">
              <a:buFont typeface="Arial" charset="0"/>
              <a:buNone/>
            </a:pPr>
            <a:endParaRPr lang="en-US" sz="2000">
              <a:latin typeface="Verdana" pitchFamily="34" charset="0"/>
            </a:endParaRPr>
          </a:p>
          <a:p>
            <a:pPr algn="ctr" defTabSz="862013">
              <a:buFont typeface="Arial" charset="0"/>
              <a:buNone/>
            </a:pPr>
            <a:endParaRPr lang="en-US">
              <a:latin typeface="Verdana" pitchFamily="34" charset="0"/>
            </a:endParaRPr>
          </a:p>
          <a:p>
            <a:pPr algn="ctr" defTabSz="862013">
              <a:buFont typeface="Arial" charset="0"/>
              <a:buNone/>
            </a:pPr>
            <a:r>
              <a:rPr lang="en-US" sz="1800">
                <a:latin typeface="Verdana" pitchFamily="34" charset="0"/>
              </a:rPr>
              <a:t>Dan Crichton</a:t>
            </a:r>
          </a:p>
          <a:p>
            <a:pPr algn="ctr" defTabSz="862013">
              <a:buFont typeface="Arial" charset="0"/>
              <a:buNone/>
            </a:pPr>
            <a:r>
              <a:rPr lang="en-US" sz="1800">
                <a:latin typeface="Verdana" pitchFamily="34" charset="0"/>
              </a:rPr>
              <a:t>March 27, 2012</a:t>
            </a:r>
          </a:p>
          <a:p>
            <a:pPr algn="ctr" defTabSz="862013">
              <a:buFont typeface="Arial" charset="0"/>
              <a:buNone/>
            </a:pPr>
            <a:endParaRPr lang="en-US" sz="2300" b="1">
              <a:latin typeface="Verdana" pitchFamily="34" charset="0"/>
            </a:endParaRPr>
          </a:p>
        </p:txBody>
      </p:sp>
      <p:pic>
        <p:nvPicPr>
          <p:cNvPr id="15363" name="Picture 8" descr="l2_top_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868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3DCA6A-4DB4-4C51-835F-85D91DDE4CA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RFA Status (Build 2b)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400" b="1" dirty="0">
                <a:solidFill>
                  <a:srgbClr val="000000"/>
                </a:solidFill>
              </a:rPr>
              <a:t>SUMMARY	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OPEN	</a:t>
            </a: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PENDING	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DELIVERED	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28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>
                <a:solidFill>
                  <a:srgbClr val="000000"/>
                </a:solidFill>
              </a:rPr>
              <a:t>CLOSED	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b="1" dirty="0">
                <a:solidFill>
                  <a:srgbClr val="000000"/>
                </a:solidFill>
              </a:rPr>
              <a:t>Total	</a:t>
            </a:r>
            <a:r>
              <a:rPr lang="en-US" sz="2400" b="1" dirty="0" smtClean="0">
                <a:solidFill>
                  <a:srgbClr val="000000"/>
                </a:solidFill>
              </a:rPr>
              <a:t>		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34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	</a:t>
            </a:r>
            <a:endParaRPr lang="en-US" sz="2400" dirty="0" smtClean="0">
              <a:solidFill>
                <a:srgbClr val="000000"/>
              </a:solidFill>
              <a:latin typeface="Calibri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0000"/>
              </a:solidFill>
              <a:latin typeface="Calibri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F93C52-1582-46E8-9DBE-0E4B5EA8398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RFA Status (Build 2c)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smtClean="0">
                <a:ea typeface="ＭＳ Ｐゴシック" pitchFamily="34" charset="-128"/>
              </a:rPr>
              <a:t>SUMMARY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OPEN 					0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REQUIRES FOLLOW-UP 		2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ACCEPTED 				1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PENDING 				20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IMPLEMENTED			31 </a:t>
            </a:r>
          </a:p>
          <a:p>
            <a:pPr marL="0" indent="0">
              <a:buFont typeface="Arial" charset="0"/>
              <a:buNone/>
            </a:pPr>
            <a:r>
              <a:rPr lang="en-US" smtClean="0">
                <a:ea typeface="ＭＳ Ｐゴシック" pitchFamily="34" charset="-128"/>
              </a:rPr>
              <a:t>CLOSED 				5 </a:t>
            </a:r>
          </a:p>
          <a:p>
            <a:pPr marL="0" indent="0">
              <a:buFont typeface="Arial" charset="0"/>
              <a:buNone/>
            </a:pPr>
            <a:r>
              <a:rPr lang="en-US" b="1" smtClean="0">
                <a:ea typeface="ＭＳ Ｐゴシック" pitchFamily="34" charset="-128"/>
              </a:rPr>
              <a:t>TOTAL</a:t>
            </a:r>
            <a:r>
              <a:rPr lang="en-US" smtClean="0">
                <a:ea typeface="ＭＳ Ｐゴシック" pitchFamily="34" charset="-128"/>
              </a:rPr>
              <a:t> 				</a:t>
            </a:r>
            <a:r>
              <a:rPr lang="en-US" b="1" smtClean="0">
                <a:ea typeface="ＭＳ Ｐゴシック" pitchFamily="34" charset="-128"/>
              </a:rPr>
              <a:t>59</a:t>
            </a: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8E0153-7BD9-48F1-9B8F-C8355FC05E2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50875" y="0"/>
            <a:ext cx="7385050" cy="1635125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Build 2c Scope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(Proposed)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1371600"/>
            <a:ext cx="7385050" cy="43180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Principal documents including the Standards Reference, Data Providers Handbook, and Concepts Document ready to be posted for public access. (NOTE: Documents may still have some TBD sections for more advanced aspects of PDS4).</a:t>
            </a:r>
          </a:p>
          <a:p>
            <a:pPr>
              <a:defRPr/>
            </a:pPr>
            <a:r>
              <a:rPr lang="en-US" sz="2000" dirty="0"/>
              <a:t>Support for additional data products including those with images and bit fields.</a:t>
            </a:r>
          </a:p>
          <a:p>
            <a:pPr>
              <a:defRPr/>
            </a:pPr>
            <a:r>
              <a:rPr lang="en-US" sz="2000" dirty="0"/>
              <a:t>Node testing of information model complete for build 2c DDWG test cases.</a:t>
            </a:r>
          </a:p>
          <a:p>
            <a:pPr>
              <a:defRPr/>
            </a:pPr>
            <a:r>
              <a:rPr lang="en-US" sz="2000" dirty="0"/>
              <a:t>Resolution of any major MAVEN and LADEE issues.</a:t>
            </a:r>
          </a:p>
          <a:p>
            <a:pPr>
              <a:defRPr/>
            </a:pPr>
            <a:r>
              <a:rPr lang="en-US" sz="2000" dirty="0"/>
              <a:t>Central catalog migrated to PDS4 infrastructure. </a:t>
            </a:r>
          </a:p>
          <a:p>
            <a:pPr>
              <a:defRPr/>
            </a:pPr>
            <a:r>
              <a:rPr lang="en-US" sz="2000" dirty="0"/>
              <a:t>Registry software ready for distribution to the nodes.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49F9A4-58F3-42F3-AE05-ADA6D8753B0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Build 2c Focus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Documentation</a:t>
            </a:r>
          </a:p>
          <a:p>
            <a:pPr lvl="1">
              <a:defRPr/>
            </a:pPr>
            <a:r>
              <a:rPr lang="en-US" dirty="0" smtClean="0"/>
              <a:t>A follow up report from DDWG on this will be given</a:t>
            </a:r>
            <a:endParaRPr lang="en-US" dirty="0"/>
          </a:p>
          <a:p>
            <a:pPr>
              <a:defRPr/>
            </a:pPr>
            <a:r>
              <a:rPr lang="en-US" dirty="0" smtClean="0"/>
              <a:t>PDS-wide Testing of IM</a:t>
            </a:r>
          </a:p>
          <a:p>
            <a:pPr lvl="1">
              <a:defRPr/>
            </a:pPr>
            <a:r>
              <a:rPr lang="en-US" dirty="0" smtClean="0"/>
              <a:t>This is important to identify major showstoppers and ensure the delivered RFAs can be closed</a:t>
            </a:r>
          </a:p>
          <a:p>
            <a:pPr lvl="1">
              <a:defRPr/>
            </a:pPr>
            <a:r>
              <a:rPr lang="en-US" dirty="0" smtClean="0"/>
              <a:t>More to come on this </a:t>
            </a:r>
            <a:endParaRPr lang="en-US" dirty="0"/>
          </a:p>
          <a:p>
            <a:pPr>
              <a:defRPr/>
            </a:pPr>
            <a:r>
              <a:rPr lang="en-US" dirty="0" smtClean="0"/>
              <a:t>Testing registry software @ EN in production state</a:t>
            </a:r>
            <a:endParaRPr lang="en-US" dirty="0"/>
          </a:p>
          <a:p>
            <a:pPr>
              <a:defRPr/>
            </a:pPr>
            <a:r>
              <a:rPr lang="en-US" dirty="0" smtClean="0"/>
              <a:t>Prepare deployment of software across PDS</a:t>
            </a:r>
          </a:p>
          <a:p>
            <a:pPr lvl="1">
              <a:defRPr/>
            </a:pPr>
            <a:r>
              <a:rPr lang="en-US" dirty="0" smtClean="0"/>
              <a:t>PDS-wide registration of data to the product level</a:t>
            </a:r>
          </a:p>
          <a:p>
            <a:pPr marL="431800" lvl="1" indent="0">
              <a:buFont typeface="Arial" charset="0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E5DC67-E006-4AAF-BDD5-0652DF9EEA8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Phasing/Planning</a:t>
            </a:r>
          </a:p>
        </p:txBody>
      </p:sp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PDS4 is maturing enough that we need to consider how we now build on PDS4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Mapping to internal development (e.g., upgrade PDS web applications)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Mapping to upcoming missions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Note that we have not mapped this to either mission forcing functions or any internal ones (e.g., migration)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To be discussed this afternoon</a:t>
            </a: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7A3F5F-CE5F-4CA9-9CEA-A8CC912B5D4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50875" y="76200"/>
            <a:ext cx="7385050" cy="914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Build Phasing</a:t>
            </a:r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2C59CA-396A-40F0-80A3-709E3FB792F0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7963" y="874713"/>
          <a:ext cx="8478837" cy="5513387"/>
        </p:xfrm>
        <a:graphic>
          <a:graphicData uri="http://schemas.openxmlformats.org/drawingml/2006/table">
            <a:tbl>
              <a:tblPr/>
              <a:tblGrid>
                <a:gridCol w="1100137"/>
                <a:gridCol w="2974975"/>
                <a:gridCol w="3667125"/>
                <a:gridCol w="736600"/>
              </a:tblGrid>
              <a:tr h="289557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Phase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Purpose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Release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Date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7148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Prototype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Build 1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Release a prototype Ingest Subsystem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Baseline PDS4 model, standards reference (beta release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testing of Node interfaces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PDS4 product prototypes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PDS4 beta info model, standards reference, data dictionary, schemas baseline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Beta release of Harvest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,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Registry,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Report and Security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First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set of process, documentation and tutorial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October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2010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76392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II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Operational 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Build 2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Initial operational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PDS4 system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and PDS4 Standards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Allow acceptance of PDS4 data into operational archive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Support LADEE, MAVEN and Migration Planning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Allow user to search and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access to </a:t>
                      </a: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both PDS3 and PDS4 data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PDS4 beta info model, standards reference, data dictionary, schemas baseline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Production release of Harvest, Registry, Report and Security services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Validation and catalog ingest tools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Updated documentation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Transition from PDS3 catalog to PDS4 registry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January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2012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280153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III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Operational 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Build 3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User Services 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Capabilities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Incremental release of operational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PDS4 system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data transformation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Support science 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services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PDS-wide deployment of PDS4 software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Registry, Harvest deployed at nodes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Initial PDS4 library software and transformation support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Search protocol deployed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August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2012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80138"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IV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Web/ Application Integration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Integrated PDS-wide Web Applications with PDS4</a:t>
                      </a:r>
                    </a:p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Updated look-n-feel for PDS4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Search protocol integrated into web applications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New PDS4 web infrastructure deployed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 Sharing of data/services among nodes and IPDA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0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  <a:ea typeface="ＭＳ Ｐゴシック" charset="0"/>
                          <a:cs typeface="ＭＳ Ｐゴシック" charset="0"/>
                        </a:rPr>
                        <a:t>April 2013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3072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Good progress on PDS4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Need to now work on preparing PDS4 for wider use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Testing of the standards is a major need now…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Need to plan development activities to build on top of PDS4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Need to ensuring we map PDS4 schedule to key drivers (e.g., missions, migration, etc)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6FBBC4-247C-4997-8FC1-14592D119BE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Backup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BE0A69-FDFB-4CE9-9FB2-AC959D7C46F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Schedule</a:t>
            </a: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464E6C-9030-4000-9347-C1DE76EEE7F3}" type="slidenum">
              <a:rPr lang="en-US"/>
              <a:pPr/>
              <a:t>18</a:t>
            </a:fld>
            <a:endParaRPr lang="en-US"/>
          </a:p>
        </p:txBody>
      </p:sp>
      <p:pic>
        <p:nvPicPr>
          <p:cNvPr id="32771" name="Picture 1" descr="pds2010rollupschedule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2835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Agenda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Project Update</a:t>
            </a:r>
          </a:p>
          <a:p>
            <a:r>
              <a:rPr lang="en-US" smtClean="0">
                <a:ea typeface="ＭＳ Ｐゴシック" pitchFamily="34" charset="-128"/>
              </a:rPr>
              <a:t>DDWG Update and Special Topics</a:t>
            </a:r>
          </a:p>
          <a:p>
            <a:r>
              <a:rPr lang="en-US" smtClean="0">
                <a:ea typeface="ＭＳ Ｐゴシック" pitchFamily="34" charset="-128"/>
              </a:rPr>
              <a:t>LADEE and MAVEN Update</a:t>
            </a:r>
          </a:p>
          <a:p>
            <a:r>
              <a:rPr lang="en-US" smtClean="0">
                <a:ea typeface="ＭＳ Ｐゴシック" pitchFamily="34" charset="-128"/>
              </a:rPr>
              <a:t>Data Migration</a:t>
            </a:r>
          </a:p>
          <a:p>
            <a:r>
              <a:rPr lang="en-US" smtClean="0">
                <a:ea typeface="ＭＳ Ｐゴシック" pitchFamily="34" charset="-128"/>
              </a:rPr>
              <a:t>SDWG</a:t>
            </a:r>
          </a:p>
          <a:p>
            <a:r>
              <a:rPr lang="en-US" smtClean="0">
                <a:ea typeface="ＭＳ Ｐゴシック" pitchFamily="34" charset="-128"/>
              </a:rPr>
              <a:t>Phasing Plan (beyond build 3)</a:t>
            </a:r>
          </a:p>
          <a:p>
            <a:r>
              <a:rPr lang="en-US" smtClean="0">
                <a:ea typeface="ＭＳ Ｐゴシック" pitchFamily="34" charset="-128"/>
              </a:rPr>
              <a:t>Marketing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B68CD-7E60-464E-A956-7902D986E60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50875" y="152400"/>
            <a:ext cx="7385050" cy="914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 of Progress to Date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385050" cy="4144963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Requirements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in place (approved by MC 3/2010)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PDS-wide Architecture defined </a:t>
            </a:r>
            <a:endParaRPr lang="en-US" sz="20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Major reviews conducted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Prototype PDS products defined using maturing PDS4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specification</a:t>
            </a:r>
          </a:p>
          <a:p>
            <a:pPr lvl="1"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LADEE team developing labels</a:t>
            </a:r>
          </a:p>
          <a:p>
            <a:pPr lvl="1"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Preparing for MAVEN use of PDS4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6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system builds completed: build 1a, 1b, 1c, </a:t>
            </a:r>
            <a:r>
              <a:rPr lang="en-US" sz="2000" dirty="0" smtClean="0">
                <a:ea typeface="ＭＳ Ｐゴシック" charset="0"/>
                <a:cs typeface="ＭＳ Ｐゴシック" charset="0"/>
              </a:rPr>
              <a:t>1d, 2a, 2b 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Initial transition to PDS4 in place at EN</a:t>
            </a:r>
          </a:p>
          <a:p>
            <a:pPr lvl="1"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Registry and Harvest infrastructure in place at EN</a:t>
            </a:r>
          </a:p>
          <a:p>
            <a:pPr lvl="1"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Central catalog migrated to registry; High level search migrated</a:t>
            </a:r>
          </a:p>
          <a:p>
            <a:pPr lvl="1"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Information model released for limited use.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Extensions now occurring for build 2c</a:t>
            </a:r>
          </a:p>
          <a:p>
            <a:pPr>
              <a:defRPr/>
            </a:pPr>
            <a:r>
              <a:rPr lang="en-US" sz="2000" dirty="0" smtClean="0">
                <a:ea typeface="ＭＳ Ｐゴシック" charset="0"/>
                <a:cs typeface="ＭＳ Ｐゴシック" charset="0"/>
              </a:rPr>
              <a:t>IPDA review of build 2b underway</a:t>
            </a:r>
          </a:p>
          <a:p>
            <a:pPr marL="431800" lvl="1" indent="0">
              <a:buFont typeface="Arial" charset="0"/>
              <a:buNone/>
              <a:defRPr/>
            </a:pPr>
            <a:endParaRPr lang="en-US" sz="1400" dirty="0" smtClean="0"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539701-4664-4B3B-AE06-154296CEF20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Project Lifecycle</a:t>
            </a:r>
          </a:p>
        </p:txBody>
      </p:sp>
      <p:sp>
        <p:nvSpPr>
          <p:cNvPr id="1843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354763" y="5832475"/>
            <a:ext cx="1809750" cy="425450"/>
          </a:xfrm>
          <a:noFill/>
        </p:spPr>
        <p:txBody>
          <a:bodyPr/>
          <a:lstStyle/>
          <a:p>
            <a:fld id="{02DFE2FD-86E8-4869-B826-7C82A63749E6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9700" y="1714500"/>
            <a:ext cx="8447088" cy="527050"/>
          </a:xfrm>
          <a:prstGeom prst="rect">
            <a:avLst/>
          </a:prstGeom>
          <a:solidFill>
            <a:srgbClr val="CC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7238" y="2222500"/>
            <a:ext cx="7827962" cy="3543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54163" y="1727200"/>
            <a:ext cx="7026275" cy="4041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05238" y="1725613"/>
            <a:ext cx="4779962" cy="404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7238" y="1725613"/>
            <a:ext cx="7827962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8113" y="1725613"/>
            <a:ext cx="8447087" cy="404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138113" y="2224088"/>
            <a:ext cx="8447087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87313" y="1795463"/>
            <a:ext cx="6810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Project </a:t>
            </a:r>
          </a:p>
          <a:p>
            <a:r>
              <a:rPr lang="en-US" sz="1100" b="1"/>
              <a:t>Lifecycle</a:t>
            </a:r>
          </a:p>
        </p:txBody>
      </p:sp>
      <p:sp>
        <p:nvSpPr>
          <p:cNvPr id="18443" name="TextBox 11"/>
          <p:cNvSpPr txBox="1">
            <a:spLocks noChangeArrowheads="1"/>
          </p:cNvSpPr>
          <p:nvPr/>
        </p:nvSpPr>
        <p:spPr bwMode="auto">
          <a:xfrm>
            <a:off x="706438" y="1817688"/>
            <a:ext cx="9032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Pre-</a:t>
            </a:r>
          </a:p>
          <a:p>
            <a:r>
              <a:rPr lang="en-US" sz="1100" b="1"/>
              <a:t>Formulation</a:t>
            </a:r>
          </a:p>
        </p:txBody>
      </p:sp>
      <p:sp>
        <p:nvSpPr>
          <p:cNvPr id="18444" name="TextBox 12"/>
          <p:cNvSpPr txBox="1">
            <a:spLocks noChangeArrowheads="1"/>
          </p:cNvSpPr>
          <p:nvPr/>
        </p:nvSpPr>
        <p:spPr bwMode="auto">
          <a:xfrm>
            <a:off x="2055813" y="1876425"/>
            <a:ext cx="90328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Formulation</a:t>
            </a:r>
          </a:p>
        </p:txBody>
      </p:sp>
      <p:sp>
        <p:nvSpPr>
          <p:cNvPr id="18445" name="TextBox 13"/>
          <p:cNvSpPr txBox="1">
            <a:spLocks noChangeArrowheads="1"/>
          </p:cNvSpPr>
          <p:nvPr/>
        </p:nvSpPr>
        <p:spPr bwMode="auto">
          <a:xfrm>
            <a:off x="4843463" y="1898650"/>
            <a:ext cx="1135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Implementation</a:t>
            </a:r>
          </a:p>
        </p:txBody>
      </p:sp>
      <p:sp>
        <p:nvSpPr>
          <p:cNvPr id="18446" name="TextBox 14"/>
          <p:cNvSpPr txBox="1">
            <a:spLocks noChangeArrowheads="1"/>
          </p:cNvSpPr>
          <p:nvPr/>
        </p:nvSpPr>
        <p:spPr bwMode="auto">
          <a:xfrm>
            <a:off x="76200" y="2482850"/>
            <a:ext cx="68103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Project </a:t>
            </a:r>
          </a:p>
          <a:p>
            <a:r>
              <a:rPr lang="en-US" sz="1100" b="1"/>
              <a:t>Lifecycle</a:t>
            </a:r>
          </a:p>
          <a:p>
            <a:r>
              <a:rPr lang="en-US" sz="1100" b="1"/>
              <a:t>Gates &amp;</a:t>
            </a:r>
          </a:p>
          <a:p>
            <a:r>
              <a:rPr lang="en-US" sz="1100" b="1"/>
              <a:t>Major</a:t>
            </a:r>
          </a:p>
          <a:p>
            <a:r>
              <a:rPr lang="en-US" sz="1100" b="1"/>
              <a:t>Events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38113" y="3621088"/>
            <a:ext cx="8447087" cy="214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48" name="TextBox 16"/>
          <p:cNvSpPr txBox="1">
            <a:spLocks noChangeArrowheads="1"/>
          </p:cNvSpPr>
          <p:nvPr/>
        </p:nvSpPr>
        <p:spPr bwMode="auto">
          <a:xfrm>
            <a:off x="138113" y="4225925"/>
            <a:ext cx="6635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/>
              <a:t>Project</a:t>
            </a:r>
          </a:p>
          <a:p>
            <a:r>
              <a:rPr lang="en-US" sz="1100" b="1"/>
              <a:t>Reviews</a:t>
            </a:r>
          </a:p>
        </p:txBody>
      </p:sp>
      <p:sp>
        <p:nvSpPr>
          <p:cNvPr id="18" name="Isosceles Triangle 17"/>
          <p:cNvSpPr/>
          <p:nvPr/>
        </p:nvSpPr>
        <p:spPr>
          <a:xfrm rot="10800000" flipV="1">
            <a:off x="1277326" y="4345149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50" name="TextBox 18"/>
          <p:cNvSpPr txBox="1">
            <a:spLocks noChangeArrowheads="1"/>
          </p:cNvSpPr>
          <p:nvPr/>
        </p:nvSpPr>
        <p:spPr bwMode="auto">
          <a:xfrm>
            <a:off x="1087438" y="4656138"/>
            <a:ext cx="8048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PDSMC</a:t>
            </a:r>
          </a:p>
          <a:p>
            <a:r>
              <a:rPr lang="en-US" sz="1100"/>
              <a:t>Concept</a:t>
            </a:r>
          </a:p>
          <a:p>
            <a:r>
              <a:rPr lang="en-US" sz="1100"/>
              <a:t>Review</a:t>
            </a:r>
          </a:p>
          <a:p>
            <a:r>
              <a:rPr lang="en-US" sz="1100"/>
              <a:t>(Dec 2007)</a:t>
            </a:r>
          </a:p>
        </p:txBody>
      </p:sp>
      <p:sp>
        <p:nvSpPr>
          <p:cNvPr id="18451" name="TextBox 19"/>
          <p:cNvSpPr txBox="1">
            <a:spLocks noChangeArrowheads="1"/>
          </p:cNvSpPr>
          <p:nvPr/>
        </p:nvSpPr>
        <p:spPr bwMode="auto">
          <a:xfrm>
            <a:off x="1020763" y="3040063"/>
            <a:ext cx="7143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Study/</a:t>
            </a:r>
          </a:p>
          <a:p>
            <a:r>
              <a:rPr lang="en-US" sz="1100"/>
              <a:t>Concepts</a:t>
            </a:r>
          </a:p>
          <a:p>
            <a:endParaRPr lang="en-US" sz="1100"/>
          </a:p>
        </p:txBody>
      </p:sp>
      <p:sp>
        <p:nvSpPr>
          <p:cNvPr id="18452" name="TextBox 20"/>
          <p:cNvSpPr txBox="1">
            <a:spLocks noChangeArrowheads="1"/>
          </p:cNvSpPr>
          <p:nvPr/>
        </p:nvSpPr>
        <p:spPr bwMode="auto">
          <a:xfrm>
            <a:off x="1643063" y="2917825"/>
            <a:ext cx="868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Project Plan</a:t>
            </a:r>
          </a:p>
          <a:p>
            <a:endParaRPr lang="en-US" sz="1100"/>
          </a:p>
        </p:txBody>
      </p:sp>
      <p:sp>
        <p:nvSpPr>
          <p:cNvPr id="22" name="Isosceles Triangle 21"/>
          <p:cNvSpPr>
            <a:spLocks noChangeArrowheads="1"/>
          </p:cNvSpPr>
          <p:nvPr/>
        </p:nvSpPr>
        <p:spPr bwMode="auto">
          <a:xfrm flipV="1">
            <a:off x="1428750" y="2308225"/>
            <a:ext cx="280988" cy="301625"/>
          </a:xfrm>
          <a:prstGeom prst="triangle">
            <a:avLst>
              <a:gd name="adj" fmla="val 50000"/>
            </a:avLst>
          </a:prstGeom>
          <a:solidFill>
            <a:srgbClr val="606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54" name="TextBox 22"/>
          <p:cNvSpPr txBox="1">
            <a:spLocks noChangeArrowheads="1"/>
          </p:cNvSpPr>
          <p:nvPr/>
        </p:nvSpPr>
        <p:spPr bwMode="auto">
          <a:xfrm>
            <a:off x="2511425" y="2947988"/>
            <a:ext cx="8937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PDS4 Prelim</a:t>
            </a:r>
          </a:p>
          <a:p>
            <a:r>
              <a:rPr lang="en-US" sz="1100"/>
              <a:t>Architecture</a:t>
            </a:r>
          </a:p>
          <a:p>
            <a:endParaRPr lang="en-US" sz="1100"/>
          </a:p>
        </p:txBody>
      </p:sp>
      <p:sp>
        <p:nvSpPr>
          <p:cNvPr id="18455" name="TextBox 23"/>
          <p:cNvSpPr txBox="1">
            <a:spLocks noChangeArrowheads="1"/>
          </p:cNvSpPr>
          <p:nvPr/>
        </p:nvSpPr>
        <p:spPr bwMode="auto">
          <a:xfrm>
            <a:off x="2051050" y="4660900"/>
            <a:ext cx="8032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PDSMC</a:t>
            </a:r>
          </a:p>
          <a:p>
            <a:r>
              <a:rPr lang="en-US" sz="1100"/>
              <a:t>Impl</a:t>
            </a:r>
          </a:p>
          <a:p>
            <a:r>
              <a:rPr lang="en-US" sz="1100"/>
              <a:t>Review</a:t>
            </a:r>
          </a:p>
          <a:p>
            <a:r>
              <a:rPr lang="en-US" sz="1100"/>
              <a:t>(July 2008)</a:t>
            </a:r>
          </a:p>
        </p:txBody>
      </p:sp>
      <p:sp>
        <p:nvSpPr>
          <p:cNvPr id="18456" name="TextBox 24"/>
          <p:cNvSpPr txBox="1">
            <a:spLocks noChangeArrowheads="1"/>
          </p:cNvSpPr>
          <p:nvPr/>
        </p:nvSpPr>
        <p:spPr bwMode="auto">
          <a:xfrm>
            <a:off x="3859213" y="4037013"/>
            <a:ext cx="984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PDSMC</a:t>
            </a:r>
          </a:p>
          <a:p>
            <a:r>
              <a:rPr lang="en-US" sz="1100"/>
              <a:t>Preliminary</a:t>
            </a:r>
          </a:p>
          <a:p>
            <a:r>
              <a:rPr lang="en-US" sz="1100"/>
              <a:t>Design</a:t>
            </a:r>
          </a:p>
          <a:p>
            <a:r>
              <a:rPr lang="en-US" sz="1100"/>
              <a:t>(August 2009)</a:t>
            </a:r>
          </a:p>
        </p:txBody>
      </p:sp>
      <p:sp>
        <p:nvSpPr>
          <p:cNvPr id="18457" name="TextBox 25"/>
          <p:cNvSpPr txBox="1">
            <a:spLocks noChangeArrowheads="1"/>
          </p:cNvSpPr>
          <p:nvPr/>
        </p:nvSpPr>
        <p:spPr bwMode="auto">
          <a:xfrm>
            <a:off x="2930525" y="4656138"/>
            <a:ext cx="8159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PDSMC</a:t>
            </a:r>
          </a:p>
          <a:p>
            <a:r>
              <a:rPr lang="en-US" sz="1100"/>
              <a:t>Arch</a:t>
            </a:r>
          </a:p>
          <a:p>
            <a:r>
              <a:rPr lang="en-US" sz="1100"/>
              <a:t>Review</a:t>
            </a:r>
          </a:p>
          <a:p>
            <a:r>
              <a:rPr lang="en-US" sz="1100"/>
              <a:t>(Nov 2008)</a:t>
            </a:r>
          </a:p>
        </p:txBody>
      </p:sp>
      <p:sp>
        <p:nvSpPr>
          <p:cNvPr id="18458" name="TextBox 26"/>
          <p:cNvSpPr txBox="1">
            <a:spLocks noChangeArrowheads="1"/>
          </p:cNvSpPr>
          <p:nvPr/>
        </p:nvSpPr>
        <p:spPr bwMode="auto">
          <a:xfrm>
            <a:off x="5157788" y="4037013"/>
            <a:ext cx="9842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Build 1b Internal Stds Assessment</a:t>
            </a:r>
          </a:p>
          <a:p>
            <a:r>
              <a:rPr lang="en-US" sz="1100"/>
              <a:t>(Dec 2010)</a:t>
            </a:r>
          </a:p>
        </p:txBody>
      </p:sp>
      <p:sp>
        <p:nvSpPr>
          <p:cNvPr id="18459" name="TextBox 27"/>
          <p:cNvSpPr txBox="1">
            <a:spLocks noChangeArrowheads="1"/>
          </p:cNvSpPr>
          <p:nvPr/>
        </p:nvSpPr>
        <p:spPr bwMode="auto">
          <a:xfrm>
            <a:off x="4548188" y="4860925"/>
            <a:ext cx="8159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PDS System</a:t>
            </a:r>
          </a:p>
          <a:p>
            <a:r>
              <a:rPr lang="en-US" sz="1100"/>
              <a:t>Review</a:t>
            </a:r>
          </a:p>
          <a:p>
            <a:r>
              <a:rPr lang="en-US" sz="1100"/>
              <a:t>(Mar 2010)</a:t>
            </a:r>
          </a:p>
        </p:txBody>
      </p:sp>
      <p:sp>
        <p:nvSpPr>
          <p:cNvPr id="18460" name="TextBox 28"/>
          <p:cNvSpPr txBox="1">
            <a:spLocks noChangeArrowheads="1"/>
          </p:cNvSpPr>
          <p:nvPr/>
        </p:nvSpPr>
        <p:spPr bwMode="auto">
          <a:xfrm>
            <a:off x="5692775" y="4916488"/>
            <a:ext cx="985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Build 1c</a:t>
            </a:r>
          </a:p>
          <a:p>
            <a:r>
              <a:rPr lang="en-US" sz="1100"/>
              <a:t> IPDA Stds Assessment</a:t>
            </a:r>
          </a:p>
          <a:p>
            <a:r>
              <a:rPr lang="en-US" sz="1100"/>
              <a:t> (April 2011)</a:t>
            </a:r>
          </a:p>
        </p:txBody>
      </p:sp>
      <p:sp>
        <p:nvSpPr>
          <p:cNvPr id="18461" name="TextBox 29"/>
          <p:cNvSpPr txBox="1">
            <a:spLocks noChangeArrowheads="1"/>
          </p:cNvSpPr>
          <p:nvPr/>
        </p:nvSpPr>
        <p:spPr bwMode="auto">
          <a:xfrm>
            <a:off x="6169025" y="4068763"/>
            <a:ext cx="984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PDS System Review II</a:t>
            </a:r>
          </a:p>
          <a:p>
            <a:r>
              <a:rPr lang="en-US" sz="1100"/>
              <a:t>(June 2011)</a:t>
            </a:r>
          </a:p>
        </p:txBody>
      </p:sp>
      <p:sp>
        <p:nvSpPr>
          <p:cNvPr id="18462" name="TextBox 30"/>
          <p:cNvSpPr txBox="1">
            <a:spLocks noChangeArrowheads="1"/>
          </p:cNvSpPr>
          <p:nvPr/>
        </p:nvSpPr>
        <p:spPr bwMode="auto">
          <a:xfrm>
            <a:off x="6694488" y="4937125"/>
            <a:ext cx="984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Build 1d External Stds Assessment</a:t>
            </a:r>
          </a:p>
          <a:p>
            <a:r>
              <a:rPr lang="en-US" sz="1100"/>
              <a:t>(Aug 2011)</a:t>
            </a:r>
          </a:p>
        </p:txBody>
      </p:sp>
      <p:sp>
        <p:nvSpPr>
          <p:cNvPr id="18463" name="TextBox 31"/>
          <p:cNvSpPr txBox="1">
            <a:spLocks noChangeArrowheads="1"/>
          </p:cNvSpPr>
          <p:nvPr/>
        </p:nvSpPr>
        <p:spPr bwMode="auto">
          <a:xfrm>
            <a:off x="7162800" y="4021138"/>
            <a:ext cx="985838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Operational Readiness Review</a:t>
            </a:r>
          </a:p>
          <a:p>
            <a:r>
              <a:rPr lang="en-US" sz="1100"/>
              <a:t>(November 2011)</a:t>
            </a:r>
          </a:p>
        </p:txBody>
      </p:sp>
      <p:sp>
        <p:nvSpPr>
          <p:cNvPr id="18464" name="TextBox 32"/>
          <p:cNvSpPr txBox="1">
            <a:spLocks noChangeArrowheads="1"/>
          </p:cNvSpPr>
          <p:nvPr/>
        </p:nvSpPr>
        <p:spPr bwMode="auto">
          <a:xfrm>
            <a:off x="3746500" y="2940050"/>
            <a:ext cx="898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PDS4 Design</a:t>
            </a:r>
          </a:p>
        </p:txBody>
      </p: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flipV="1">
            <a:off x="4953000" y="2554288"/>
            <a:ext cx="1541463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5" name="Isosceles Triangle 34"/>
          <p:cNvSpPr>
            <a:spLocks noChangeArrowheads="1"/>
          </p:cNvSpPr>
          <p:nvPr/>
        </p:nvSpPr>
        <p:spPr bwMode="auto">
          <a:xfrm flipV="1">
            <a:off x="4802188" y="2554288"/>
            <a:ext cx="234950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 rot="10800000" flipV="1">
            <a:off x="2137695" y="4362121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/>
          <p:cNvSpPr/>
          <p:nvPr/>
        </p:nvSpPr>
        <p:spPr>
          <a:xfrm rot="10800000" flipV="1">
            <a:off x="3065013" y="4362121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37"/>
          <p:cNvSpPr/>
          <p:nvPr/>
        </p:nvSpPr>
        <p:spPr>
          <a:xfrm rot="10800000" flipV="1">
            <a:off x="4095176" y="3778313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/>
          <p:cNvSpPr/>
          <p:nvPr/>
        </p:nvSpPr>
        <p:spPr>
          <a:xfrm rot="10800000" flipV="1">
            <a:off x="5364236" y="3795286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/>
          <p:cNvSpPr/>
          <p:nvPr/>
        </p:nvSpPr>
        <p:spPr>
          <a:xfrm rot="10800000" flipV="1">
            <a:off x="6408301" y="3795286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/>
          <p:cNvSpPr/>
          <p:nvPr/>
        </p:nvSpPr>
        <p:spPr>
          <a:xfrm rot="10800000" flipV="1">
            <a:off x="4841151" y="4618306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Isosceles Triangle 41"/>
          <p:cNvSpPr/>
          <p:nvPr/>
        </p:nvSpPr>
        <p:spPr>
          <a:xfrm rot="10800000" flipV="1">
            <a:off x="5882863" y="4620314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/>
          <p:cNvSpPr/>
          <p:nvPr/>
        </p:nvSpPr>
        <p:spPr>
          <a:xfrm rot="10800000" flipV="1">
            <a:off x="6868041" y="4587288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Isosceles Triangle 44"/>
          <p:cNvSpPr>
            <a:spLocks noChangeArrowheads="1"/>
          </p:cNvSpPr>
          <p:nvPr/>
        </p:nvSpPr>
        <p:spPr bwMode="auto">
          <a:xfrm flipV="1">
            <a:off x="6384925" y="2544763"/>
            <a:ext cx="234950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76" name="TextBox 45"/>
          <p:cNvSpPr txBox="1">
            <a:spLocks noChangeArrowheads="1"/>
          </p:cNvSpPr>
          <p:nvPr/>
        </p:nvSpPr>
        <p:spPr bwMode="auto">
          <a:xfrm>
            <a:off x="506413" y="2978150"/>
            <a:ext cx="58896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Begin</a:t>
            </a:r>
          </a:p>
          <a:p>
            <a:r>
              <a:rPr lang="en-US" sz="1100"/>
              <a:t>Study</a:t>
            </a:r>
          </a:p>
          <a:p>
            <a:r>
              <a:rPr lang="en-US" sz="1100"/>
              <a:t>Project</a:t>
            </a:r>
          </a:p>
        </p:txBody>
      </p:sp>
      <p:sp>
        <p:nvSpPr>
          <p:cNvPr id="18477" name="TextBox 46"/>
          <p:cNvSpPr txBox="1">
            <a:spLocks noChangeArrowheads="1"/>
          </p:cNvSpPr>
          <p:nvPr/>
        </p:nvSpPr>
        <p:spPr bwMode="auto">
          <a:xfrm>
            <a:off x="6553200" y="2514600"/>
            <a:ext cx="12176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Build 1: Prototype</a:t>
            </a:r>
          </a:p>
        </p:txBody>
      </p: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 flipV="1">
            <a:off x="6102350" y="2935288"/>
            <a:ext cx="1541463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49" name="Isosceles Triangle 48"/>
          <p:cNvSpPr>
            <a:spLocks noChangeArrowheads="1"/>
          </p:cNvSpPr>
          <p:nvPr/>
        </p:nvSpPr>
        <p:spPr bwMode="auto">
          <a:xfrm flipV="1">
            <a:off x="5929313" y="2947988"/>
            <a:ext cx="234950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0" name="Isosceles Triangle 49"/>
          <p:cNvSpPr>
            <a:spLocks noChangeArrowheads="1"/>
          </p:cNvSpPr>
          <p:nvPr/>
        </p:nvSpPr>
        <p:spPr bwMode="auto">
          <a:xfrm flipV="1">
            <a:off x="7512050" y="2938463"/>
            <a:ext cx="234950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81" name="TextBox 50"/>
          <p:cNvSpPr txBox="1">
            <a:spLocks noChangeArrowheads="1"/>
          </p:cNvSpPr>
          <p:nvPr/>
        </p:nvSpPr>
        <p:spPr bwMode="auto">
          <a:xfrm>
            <a:off x="7772400" y="2747963"/>
            <a:ext cx="812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Build 2: </a:t>
            </a:r>
          </a:p>
          <a:p>
            <a:r>
              <a:rPr lang="en-US" sz="1100"/>
              <a:t>Production</a:t>
            </a:r>
          </a:p>
        </p:txBody>
      </p: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flipV="1">
            <a:off x="6804025" y="3278188"/>
            <a:ext cx="1271588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3" name="Isosceles Triangle 52"/>
          <p:cNvSpPr>
            <a:spLocks noChangeArrowheads="1"/>
          </p:cNvSpPr>
          <p:nvPr/>
        </p:nvSpPr>
        <p:spPr bwMode="auto">
          <a:xfrm flipV="1">
            <a:off x="6686550" y="3278188"/>
            <a:ext cx="234950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4" name="Isosceles Triangle 53"/>
          <p:cNvSpPr>
            <a:spLocks noChangeArrowheads="1"/>
          </p:cNvSpPr>
          <p:nvPr/>
        </p:nvSpPr>
        <p:spPr bwMode="auto">
          <a:xfrm flipV="1">
            <a:off x="7981950" y="3268663"/>
            <a:ext cx="233363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85" name="TextBox 54"/>
          <p:cNvSpPr txBox="1">
            <a:spLocks noChangeArrowheads="1"/>
          </p:cNvSpPr>
          <p:nvPr/>
        </p:nvSpPr>
        <p:spPr bwMode="auto">
          <a:xfrm>
            <a:off x="8081963" y="3279775"/>
            <a:ext cx="57626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Build 3</a:t>
            </a:r>
          </a:p>
        </p:txBody>
      </p:sp>
      <p:sp>
        <p:nvSpPr>
          <p:cNvPr id="56" name="Isosceles Triangle 55"/>
          <p:cNvSpPr>
            <a:spLocks noChangeArrowheads="1"/>
          </p:cNvSpPr>
          <p:nvPr/>
        </p:nvSpPr>
        <p:spPr bwMode="auto">
          <a:xfrm flipV="1">
            <a:off x="5251450" y="2568575"/>
            <a:ext cx="234950" cy="174625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7" name="Isosceles Triangle 56"/>
          <p:cNvSpPr>
            <a:spLocks noChangeArrowheads="1"/>
          </p:cNvSpPr>
          <p:nvPr/>
        </p:nvSpPr>
        <p:spPr bwMode="auto">
          <a:xfrm flipV="1">
            <a:off x="5678488" y="2574925"/>
            <a:ext cx="234950" cy="173038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88" name="TextBox 57"/>
          <p:cNvSpPr txBox="1">
            <a:spLocks noChangeArrowheads="1"/>
          </p:cNvSpPr>
          <p:nvPr/>
        </p:nvSpPr>
        <p:spPr bwMode="auto">
          <a:xfrm>
            <a:off x="5160963" y="2667000"/>
            <a:ext cx="3254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1a </a:t>
            </a:r>
          </a:p>
        </p:txBody>
      </p:sp>
      <p:sp>
        <p:nvSpPr>
          <p:cNvPr id="59" name="Isosceles Triangle 58"/>
          <p:cNvSpPr>
            <a:spLocks noChangeArrowheads="1"/>
          </p:cNvSpPr>
          <p:nvPr/>
        </p:nvSpPr>
        <p:spPr bwMode="auto">
          <a:xfrm flipV="1">
            <a:off x="6019800" y="2563813"/>
            <a:ext cx="234950" cy="173037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90" name="TextBox 59"/>
          <p:cNvSpPr txBox="1">
            <a:spLocks noChangeArrowheads="1"/>
          </p:cNvSpPr>
          <p:nvPr/>
        </p:nvSpPr>
        <p:spPr bwMode="auto">
          <a:xfrm>
            <a:off x="5613400" y="2657475"/>
            <a:ext cx="33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1b </a:t>
            </a:r>
          </a:p>
        </p:txBody>
      </p:sp>
      <p:sp>
        <p:nvSpPr>
          <p:cNvPr id="18491" name="TextBox 60"/>
          <p:cNvSpPr txBox="1">
            <a:spLocks noChangeArrowheads="1"/>
          </p:cNvSpPr>
          <p:nvPr/>
        </p:nvSpPr>
        <p:spPr bwMode="auto">
          <a:xfrm>
            <a:off x="5943600" y="2659063"/>
            <a:ext cx="3254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1c </a:t>
            </a:r>
          </a:p>
        </p:txBody>
      </p:sp>
      <p:sp>
        <p:nvSpPr>
          <p:cNvPr id="18492" name="TextBox 61"/>
          <p:cNvSpPr txBox="1">
            <a:spLocks noChangeArrowheads="1"/>
          </p:cNvSpPr>
          <p:nvPr/>
        </p:nvSpPr>
        <p:spPr bwMode="auto">
          <a:xfrm>
            <a:off x="6324600" y="2647950"/>
            <a:ext cx="33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1d </a:t>
            </a:r>
          </a:p>
        </p:txBody>
      </p:sp>
      <p:sp>
        <p:nvSpPr>
          <p:cNvPr id="63" name="Isosceles Triangle 62"/>
          <p:cNvSpPr/>
          <p:nvPr/>
        </p:nvSpPr>
        <p:spPr>
          <a:xfrm rot="10800000" flipV="1">
            <a:off x="684519" y="2694264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4" name="Isosceles Triangle 63"/>
          <p:cNvSpPr/>
          <p:nvPr/>
        </p:nvSpPr>
        <p:spPr>
          <a:xfrm rot="10800000" flipV="1">
            <a:off x="1222464" y="2679582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Isosceles Triangle 64"/>
          <p:cNvSpPr/>
          <p:nvPr/>
        </p:nvSpPr>
        <p:spPr>
          <a:xfrm rot="10800000" flipV="1">
            <a:off x="1845630" y="2682021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Isosceles Triangle 65"/>
          <p:cNvSpPr/>
          <p:nvPr/>
        </p:nvSpPr>
        <p:spPr>
          <a:xfrm rot="10800000" flipV="1">
            <a:off x="2779266" y="2669695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97" name="TextBox 66"/>
          <p:cNvSpPr txBox="1">
            <a:spLocks noChangeArrowheads="1"/>
          </p:cNvSpPr>
          <p:nvPr/>
        </p:nvSpPr>
        <p:spPr bwMode="auto">
          <a:xfrm>
            <a:off x="1622425" y="2251075"/>
            <a:ext cx="8429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 KDP: Study</a:t>
            </a:r>
          </a:p>
          <a:p>
            <a:endParaRPr lang="en-US" sz="1100"/>
          </a:p>
        </p:txBody>
      </p:sp>
      <p:sp>
        <p:nvSpPr>
          <p:cNvPr id="68" name="Isosceles Triangle 67"/>
          <p:cNvSpPr/>
          <p:nvPr/>
        </p:nvSpPr>
        <p:spPr>
          <a:xfrm rot="10800000" flipV="1">
            <a:off x="3952302" y="2645327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9" name="Isosceles Triangle 68"/>
          <p:cNvSpPr>
            <a:spLocks noChangeArrowheads="1"/>
          </p:cNvSpPr>
          <p:nvPr/>
        </p:nvSpPr>
        <p:spPr bwMode="auto">
          <a:xfrm flipV="1">
            <a:off x="3952875" y="2271713"/>
            <a:ext cx="280988" cy="301625"/>
          </a:xfrm>
          <a:prstGeom prst="triangle">
            <a:avLst>
              <a:gd name="adj" fmla="val 50000"/>
            </a:avLst>
          </a:prstGeom>
          <a:solidFill>
            <a:srgbClr val="606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500" name="TextBox 69"/>
          <p:cNvSpPr txBox="1">
            <a:spLocks noChangeArrowheads="1"/>
          </p:cNvSpPr>
          <p:nvPr/>
        </p:nvSpPr>
        <p:spPr bwMode="auto">
          <a:xfrm>
            <a:off x="4146550" y="2214563"/>
            <a:ext cx="13033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 KDP: Prelim Design</a:t>
            </a:r>
          </a:p>
          <a:p>
            <a:endParaRPr lang="en-US" sz="1100"/>
          </a:p>
        </p:txBody>
      </p:sp>
      <p:sp>
        <p:nvSpPr>
          <p:cNvPr id="71" name="Isosceles Triangle 70"/>
          <p:cNvSpPr>
            <a:spLocks noChangeArrowheads="1"/>
          </p:cNvSpPr>
          <p:nvPr/>
        </p:nvSpPr>
        <p:spPr bwMode="auto">
          <a:xfrm flipV="1">
            <a:off x="7273925" y="2279650"/>
            <a:ext cx="280988" cy="301625"/>
          </a:xfrm>
          <a:prstGeom prst="triangle">
            <a:avLst>
              <a:gd name="adj" fmla="val 50000"/>
            </a:avLst>
          </a:prstGeom>
          <a:solidFill>
            <a:srgbClr val="606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3" name="Isosceles Triangle 72"/>
          <p:cNvSpPr>
            <a:spLocks noChangeArrowheads="1"/>
          </p:cNvSpPr>
          <p:nvPr/>
        </p:nvSpPr>
        <p:spPr bwMode="auto">
          <a:xfrm flipV="1">
            <a:off x="2765425" y="2282825"/>
            <a:ext cx="280988" cy="301625"/>
          </a:xfrm>
          <a:prstGeom prst="triangle">
            <a:avLst>
              <a:gd name="adj" fmla="val 50000"/>
            </a:avLst>
          </a:prstGeom>
          <a:solidFill>
            <a:srgbClr val="60606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503" name="TextBox 73"/>
          <p:cNvSpPr txBox="1">
            <a:spLocks noChangeArrowheads="1"/>
          </p:cNvSpPr>
          <p:nvPr/>
        </p:nvSpPr>
        <p:spPr bwMode="auto">
          <a:xfrm>
            <a:off x="2959100" y="2225675"/>
            <a:ext cx="9239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/>
              <a:t> KDP: Project</a:t>
            </a:r>
          </a:p>
          <a:p>
            <a:r>
              <a:rPr lang="en-US" sz="1100"/>
              <a:t>Plan &amp; Arch</a:t>
            </a:r>
          </a:p>
          <a:p>
            <a:endParaRPr lang="en-US" sz="1100"/>
          </a:p>
        </p:txBody>
      </p:sp>
      <p:sp>
        <p:nvSpPr>
          <p:cNvPr id="75" name="Isosceles Triangle 74"/>
          <p:cNvSpPr/>
          <p:nvPr/>
        </p:nvSpPr>
        <p:spPr>
          <a:xfrm rot="10800000" flipV="1">
            <a:off x="7391400" y="3657600"/>
            <a:ext cx="285746" cy="273157"/>
          </a:xfrm>
          <a:prstGeom prst="triangle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Key Design Decisions &amp; Recommendation from Aug 2009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Replace PDS3 ad hoc information model with a PDS4 information model that is now managed in modern tools (DDWG) (</a:t>
            </a:r>
            <a:r>
              <a:rPr lang="en-US" sz="1400" b="1" u="sng" smtClean="0">
                <a:solidFill>
                  <a:srgbClr val="FF0000"/>
                </a:solidFill>
                <a:ea typeface="ＭＳ Ｐゴシック" pitchFamily="34" charset="-128"/>
              </a:rPr>
              <a:t>delivered in build 2</a:t>
            </a:r>
            <a:r>
              <a:rPr lang="en-US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Replace ad hoc PDS3 product definitions with PDS4 products that are defined in the model (DDWG) (</a:t>
            </a:r>
            <a:r>
              <a:rPr lang="en-US" sz="1400" b="1" u="sng" smtClean="0">
                <a:solidFill>
                  <a:srgbClr val="FF0000"/>
                </a:solidFill>
                <a:ea typeface="ＭＳ Ｐゴシック" pitchFamily="34" charset="-128"/>
              </a:rPr>
              <a:t>delivered in build 2</a:t>
            </a:r>
            <a:r>
              <a:rPr lang="en-US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Require data product formats to be derivations from a core set; Support transformation from the core set (DDWG) (</a:t>
            </a:r>
            <a:r>
              <a:rPr lang="en-US" sz="1400" b="1" u="sng" smtClean="0">
                <a:solidFill>
                  <a:srgbClr val="FF0000"/>
                </a:solidFill>
                <a:ea typeface="ＭＳ Ｐゴシック" pitchFamily="34" charset="-128"/>
              </a:rPr>
              <a:t>delivered in build 2</a:t>
            </a:r>
            <a:r>
              <a:rPr lang="en-US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Replace </a:t>
            </a:r>
            <a:r>
              <a:rPr lang="ja-JP" altLang="en-US" sz="1400" smtClean="0">
                <a:ea typeface="ＭＳ Ｐゴシック" pitchFamily="34" charset="-128"/>
              </a:rPr>
              <a:t>“</a:t>
            </a:r>
            <a:r>
              <a:rPr lang="en-US" altLang="ja-JP" sz="1400" smtClean="0">
                <a:ea typeface="ＭＳ Ｐゴシック" pitchFamily="34" charset="-128"/>
              </a:rPr>
              <a:t>homegrown</a:t>
            </a:r>
            <a:r>
              <a:rPr lang="ja-JP" altLang="en-US" sz="1400" smtClean="0">
                <a:ea typeface="ＭＳ Ｐゴシック" pitchFamily="34" charset="-128"/>
              </a:rPr>
              <a:t>”</a:t>
            </a:r>
            <a:r>
              <a:rPr lang="en-US" altLang="ja-JP" sz="1400" smtClean="0">
                <a:ea typeface="ＭＳ Ｐゴシック" pitchFamily="34" charset="-128"/>
              </a:rPr>
              <a:t> PDS data dictionary structure with an international standard (ISO 11179 RIM) (DDWG) (</a:t>
            </a:r>
            <a:r>
              <a:rPr lang="en-US" altLang="ja-JP" sz="1400" b="1" u="sng" smtClean="0">
                <a:solidFill>
                  <a:srgbClr val="FF0000"/>
                </a:solidFill>
                <a:ea typeface="ＭＳ Ｐゴシック" pitchFamily="34" charset="-128"/>
              </a:rPr>
              <a:t>delivered in build 2</a:t>
            </a:r>
            <a:r>
              <a:rPr lang="en-US" altLang="ja-JP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Adopt a modern data language/grammar (XML) where possible for all tool implementations (SDWG) (</a:t>
            </a:r>
            <a:r>
              <a:rPr lang="en-US" sz="1400" b="1" u="sng" smtClean="0">
                <a:solidFill>
                  <a:srgbClr val="FF0000"/>
                </a:solidFill>
                <a:ea typeface="ＭＳ Ｐゴシック" pitchFamily="34" charset="-128"/>
              </a:rPr>
              <a:t>delivered in build 2</a:t>
            </a:r>
            <a:r>
              <a:rPr lang="en-US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Adopt system of registries to support improved tracking and access (SDWG) (</a:t>
            </a:r>
            <a:r>
              <a:rPr lang="en-US" sz="1400" b="1" u="sng" smtClean="0">
                <a:solidFill>
                  <a:srgbClr val="FF0000"/>
                </a:solidFill>
                <a:ea typeface="ＭＳ Ｐゴシック" pitchFamily="34" charset="-128"/>
              </a:rPr>
              <a:t>delivered in build 2</a:t>
            </a:r>
            <a:r>
              <a:rPr lang="en-US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r>
              <a:rPr lang="en-US" sz="1400" smtClean="0">
                <a:ea typeface="ＭＳ Ｐゴシック" pitchFamily="34" charset="-128"/>
              </a:rPr>
              <a:t>Support remote access to data and services to bring the federation together both for ingestion and distribution (SDWG) (</a:t>
            </a:r>
            <a:r>
              <a:rPr lang="en-US" sz="1400" smtClean="0">
                <a:solidFill>
                  <a:srgbClr val="FF0000"/>
                </a:solidFill>
                <a:ea typeface="ＭＳ Ｐゴシック" pitchFamily="34" charset="-128"/>
              </a:rPr>
              <a:t>planned for 3</a:t>
            </a:r>
            <a:r>
              <a:rPr lang="en-US" sz="1400" smtClean="0"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spcAft>
                <a:spcPts val="563"/>
              </a:spcAft>
            </a:pPr>
            <a:endParaRPr lang="en-US" sz="1400" smtClean="0">
              <a:ea typeface="ＭＳ Ｐゴシック" pitchFamily="34" charset="-128"/>
            </a:endParaRP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DA9EC5-CE56-4E2C-9FA6-045C2575A5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34975" y="255588"/>
            <a:ext cx="7816850" cy="10668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What</a:t>
            </a:r>
            <a:r>
              <a:rPr lang="en-US" altLang="en-US" smtClean="0">
                <a:ea typeface="ＭＳ Ｐゴシック" pitchFamily="34" charset="-128"/>
              </a:rPr>
              <a:t>’</a:t>
            </a:r>
            <a:r>
              <a:rPr lang="en-US" smtClean="0">
                <a:ea typeface="ＭＳ Ｐゴシック" pitchFamily="34" charset="-128"/>
              </a:rPr>
              <a:t>s been delivered for build 2a and 2b*</a:t>
            </a:r>
          </a:p>
        </p:txBody>
      </p:sp>
      <p:sp>
        <p:nvSpPr>
          <p:cNvPr id="20482" name="Text Placeholder 4"/>
          <p:cNvSpPr>
            <a:spLocks noGrp="1"/>
          </p:cNvSpPr>
          <p:nvPr>
            <p:ph type="body" idx="1"/>
          </p:nvPr>
        </p:nvSpPr>
        <p:spPr>
          <a:xfrm>
            <a:off x="434975" y="1433513"/>
            <a:ext cx="3836988" cy="596900"/>
          </a:xfrm>
        </p:spPr>
        <p:txBody>
          <a:bodyPr/>
          <a:lstStyle/>
          <a:p>
            <a:r>
              <a:rPr lang="en-US" u="sng" smtClean="0">
                <a:ea typeface="ＭＳ Ｐゴシック" pitchFamily="34" charset="-128"/>
              </a:rPr>
              <a:t>Software System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sz="half" idx="2"/>
          </p:nvPr>
        </p:nvSpPr>
        <p:spPr>
          <a:xfrm>
            <a:off x="434975" y="2030413"/>
            <a:ext cx="3836988" cy="3687762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Registry Service</a:t>
            </a:r>
          </a:p>
          <a:p>
            <a:r>
              <a:rPr lang="en-US" sz="2000" smtClean="0">
                <a:ea typeface="ＭＳ Ｐゴシック" pitchFamily="34" charset="-128"/>
              </a:rPr>
              <a:t>Harvest Tool</a:t>
            </a:r>
          </a:p>
          <a:p>
            <a:r>
              <a:rPr lang="en-US" sz="2000" smtClean="0">
                <a:ea typeface="ＭＳ Ｐゴシック" pitchFamily="34" charset="-128"/>
              </a:rPr>
              <a:t>Validate Tool</a:t>
            </a:r>
          </a:p>
          <a:p>
            <a:r>
              <a:rPr lang="en-US" sz="2000" smtClean="0">
                <a:ea typeface="ＭＳ Ｐゴシック" pitchFamily="34" charset="-128"/>
              </a:rPr>
              <a:t>Security Service</a:t>
            </a:r>
          </a:p>
          <a:p>
            <a:r>
              <a:rPr lang="en-US" sz="2000" smtClean="0">
                <a:ea typeface="ＭＳ Ｐゴシック" pitchFamily="34" charset="-128"/>
              </a:rPr>
              <a:t>Report Service</a:t>
            </a:r>
          </a:p>
          <a:p>
            <a:r>
              <a:rPr lang="en-US" sz="2000" smtClean="0">
                <a:ea typeface="ＭＳ Ｐゴシック" pitchFamily="34" charset="-128"/>
              </a:rPr>
              <a:t>Search Service</a:t>
            </a:r>
          </a:p>
          <a:p>
            <a:r>
              <a:rPr lang="en-US" sz="2000" smtClean="0">
                <a:ea typeface="ＭＳ Ｐゴシック" pitchFamily="34" charset="-128"/>
              </a:rPr>
              <a:t>CI Tool</a:t>
            </a:r>
          </a:p>
        </p:txBody>
      </p:sp>
      <p:sp>
        <p:nvSpPr>
          <p:cNvPr id="20484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13250" y="1433513"/>
            <a:ext cx="3838575" cy="596900"/>
          </a:xfrm>
        </p:spPr>
        <p:txBody>
          <a:bodyPr/>
          <a:lstStyle/>
          <a:p>
            <a:r>
              <a:rPr lang="en-US" u="sng" smtClean="0">
                <a:ea typeface="ＭＳ Ｐゴシック" pitchFamily="34" charset="-128"/>
              </a:rPr>
              <a:t>Data Standards</a:t>
            </a:r>
          </a:p>
        </p:txBody>
      </p:sp>
      <p:sp>
        <p:nvSpPr>
          <p:cNvPr id="20485" name="Content Placeholder 7"/>
          <p:cNvSpPr>
            <a:spLocks noGrp="1"/>
          </p:cNvSpPr>
          <p:nvPr>
            <p:ph sz="quarter" idx="4"/>
          </p:nvPr>
        </p:nvSpPr>
        <p:spPr>
          <a:xfrm>
            <a:off x="4413250" y="2030413"/>
            <a:ext cx="3838575" cy="3687762"/>
          </a:xfrm>
        </p:spPr>
        <p:txBody>
          <a:bodyPr/>
          <a:lstStyle/>
          <a:p>
            <a:r>
              <a:rPr lang="en-US" sz="2000" smtClean="0">
                <a:ea typeface="ＭＳ Ｐゴシック" pitchFamily="34" charset="-128"/>
              </a:rPr>
              <a:t>Information Model</a:t>
            </a:r>
          </a:p>
          <a:p>
            <a:r>
              <a:rPr lang="en-US" sz="2000" smtClean="0">
                <a:ea typeface="ＭＳ Ｐゴシック" pitchFamily="34" charset="-128"/>
              </a:rPr>
              <a:t>XML Schemas</a:t>
            </a:r>
          </a:p>
          <a:p>
            <a:r>
              <a:rPr lang="en-US" sz="2000" smtClean="0">
                <a:ea typeface="ＭＳ Ｐゴシック" pitchFamily="34" charset="-128"/>
              </a:rPr>
              <a:t>Data Dictionary</a:t>
            </a:r>
          </a:p>
          <a:p>
            <a:r>
              <a:rPr lang="en-US" sz="2000" smtClean="0">
                <a:ea typeface="ＭＳ Ｐゴシック" pitchFamily="34" charset="-128"/>
              </a:rPr>
              <a:t>Standards Documents**</a:t>
            </a:r>
          </a:p>
        </p:txBody>
      </p:sp>
      <p:sp>
        <p:nvSpPr>
          <p:cNvPr id="204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354756-328F-423B-BF50-FD5F4FEFB0D1}" type="slidenum">
              <a:rPr lang="en-US"/>
              <a:pPr/>
              <a:t>6</a:t>
            </a:fld>
            <a:endParaRPr lang="en-US"/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381000" y="4876800"/>
            <a:ext cx="769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1"/>
              <a:t>* PDS4 is following an iterative development model so additional phases will deliver additional capability.</a:t>
            </a:r>
          </a:p>
          <a:p>
            <a:r>
              <a:rPr lang="en-US" sz="1800" i="1"/>
              <a:t>** Documents between build 2a and build2b were not substantially revised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Build 2b Scope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(Delivered)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Begin PDS4 label design for LADEE and MAVEN; Begin planning/testing migration</a:t>
            </a:r>
          </a:p>
          <a:p>
            <a:pPr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Deploy a PDS4 standard that supports the Policy on </a:t>
            </a:r>
            <a:r>
              <a:rPr lang="en-US" altLang="en-US" smtClean="0">
                <a:ea typeface="ＭＳ Ｐゴシック" pitchFamily="34" charset="-128"/>
              </a:rPr>
              <a:t>“</a:t>
            </a:r>
            <a:r>
              <a:rPr lang="en-US" smtClean="0">
                <a:ea typeface="ＭＳ Ｐゴシック" pitchFamily="34" charset="-128"/>
              </a:rPr>
              <a:t>Acceptable PDS4 Data Formats</a:t>
            </a:r>
            <a:r>
              <a:rPr lang="en-US" altLang="en-US" smtClean="0">
                <a:ea typeface="ＭＳ Ｐゴシック" pitchFamily="34" charset="-128"/>
              </a:rPr>
              <a:t>”</a:t>
            </a:r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Transition the central catalog to the registry infrastructure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Deploy early PDS4 software tools and services 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9175BB-70E1-4876-8F27-235E8F581F8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RFA Process/Status</a:t>
            </a:r>
          </a:p>
        </p:txBody>
      </p:sp>
      <p:sp>
        <p:nvSpPr>
          <p:cNvPr id="22530" name="Content Placeholder 8"/>
          <p:cNvSpPr>
            <a:spLocks noGrp="1"/>
          </p:cNvSpPr>
          <p:nvPr>
            <p:ph idx="1"/>
          </p:nvPr>
        </p:nvSpPr>
        <p:spPr>
          <a:xfrm>
            <a:off x="650875" y="1371600"/>
            <a:ext cx="7385050" cy="3840163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RFAs have been captured from reviews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They are addressed and scheduled for implementation and deployment as part of the build/release process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Additional RFAs will be captured as part of testing in preparation for build 2c delivery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RFA categorization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OPEN, ACCEPTED, REQUIRES FOLLOW-UP, PENDING, IMPLEMENTED, DELIVERED, CLOSED, REJECTED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RFA spreadsheet posted at:</a:t>
            </a:r>
          </a:p>
          <a:p>
            <a:pPr lvl="1"/>
            <a:r>
              <a:rPr lang="en-US" u="sng" smtClean="0">
                <a:ea typeface="ＭＳ Ｐゴシック" pitchFamily="34" charset="-128"/>
              </a:rPr>
              <a:t>http://pds-engineering.jpl.nasa.gov/pds2010/build2bdeliverables/PDS4-RFA-LIST20120323.pdf</a:t>
            </a:r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287D42-C90A-4CA1-933E-E896B8ED073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Major RFA Areas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Information model/standards/schema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Many addressed for build 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Documentation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Deferred to build 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Marketing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Deferred to build 2c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9200B7-CB2A-4874-A05C-C6834990058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PDS_2009_Sr_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DS_2009_Sr_Rev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24" charset="0"/>
          </a:defRPr>
        </a:defPPr>
      </a:lstStyle>
    </a:lnDef>
  </a:objectDefaults>
  <a:extraClrSchemeLst>
    <a:extraClrScheme>
      <a:clrScheme name="PDS_2009_Sr_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DS_2009_Sr_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S_2009_Sr_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2080615329</TotalTime>
  <Words>1055</Words>
  <Application>Microsoft Macintosh PowerPoint</Application>
  <PresentationFormat>Custom</PresentationFormat>
  <Paragraphs>270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ＭＳ Ｐゴシック</vt:lpstr>
      <vt:lpstr>Arial</vt:lpstr>
      <vt:lpstr>Verdana</vt:lpstr>
      <vt:lpstr>Times</vt:lpstr>
      <vt:lpstr>Calibri</vt:lpstr>
      <vt:lpstr>Presentation2</vt:lpstr>
      <vt:lpstr>Slide 1</vt:lpstr>
      <vt:lpstr>Agenda</vt:lpstr>
      <vt:lpstr>Summary of Progress to Date</vt:lpstr>
      <vt:lpstr>Project Lifecycle</vt:lpstr>
      <vt:lpstr>Key Design Decisions &amp; Recommendation from Aug 2009 </vt:lpstr>
      <vt:lpstr>What’s been delivered for build 2a and 2b*</vt:lpstr>
      <vt:lpstr>Build 2b Scope (Delivered)</vt:lpstr>
      <vt:lpstr>RFA Process/Status</vt:lpstr>
      <vt:lpstr>Major RFA Areas</vt:lpstr>
      <vt:lpstr>RFA Status (Build 2b)</vt:lpstr>
      <vt:lpstr>RFA Status (Build 2c)</vt:lpstr>
      <vt:lpstr>Build 2c Scope (Proposed)</vt:lpstr>
      <vt:lpstr>Build 2c Focus Items</vt:lpstr>
      <vt:lpstr>Phasing/Planning</vt:lpstr>
      <vt:lpstr>Build Phasing</vt:lpstr>
      <vt:lpstr>Summary</vt:lpstr>
      <vt:lpstr>Backup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cp:lastModifiedBy>Elizabeth Warner</cp:lastModifiedBy>
  <cp:revision>1256</cp:revision>
  <cp:lastPrinted>2012-03-16T18:58:43Z</cp:lastPrinted>
  <dcterms:created xsi:type="dcterms:W3CDTF">2011-08-11T23:37:59Z</dcterms:created>
  <dcterms:modified xsi:type="dcterms:W3CDTF">2012-03-28T12:50:33Z</dcterms:modified>
</cp:coreProperties>
</file>