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908" r:id="rId2"/>
    <p:sldId id="911" r:id="rId3"/>
    <p:sldId id="912" r:id="rId4"/>
    <p:sldId id="896" r:id="rId5"/>
    <p:sldId id="909" r:id="rId6"/>
    <p:sldId id="913" r:id="rId7"/>
    <p:sldId id="914" r:id="rId8"/>
  </p:sldIdLst>
  <p:sldSz cx="8686800" cy="64008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6600"/>
    <a:srgbClr val="969696"/>
    <a:srgbClr val="FFFF00"/>
    <a:srgbClr val="C0C0C0"/>
    <a:srgbClr val="000000"/>
    <a:srgbClr val="000066"/>
    <a:srgbClr val="623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77" y="-82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notesViewPr>
    <p:cSldViewPr>
      <p:cViewPr varScale="1">
        <p:scale>
          <a:sx n="81" d="100"/>
          <a:sy n="81" d="100"/>
        </p:scale>
        <p:origin x="-1296" y="-11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735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4300" y="806450"/>
            <a:ext cx="4543425" cy="33480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592638"/>
            <a:ext cx="5378450" cy="426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332" tIns="46988" rIns="97332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24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988397"/>
            <a:ext cx="738378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3627120"/>
            <a:ext cx="6080760" cy="1635760"/>
          </a:xfrm>
        </p:spPr>
        <p:txBody>
          <a:bodyPr/>
          <a:lstStyle>
            <a:lvl1pPr marL="0" indent="0" algn="ctr">
              <a:buNone/>
              <a:defRPr/>
            </a:lvl1pPr>
            <a:lvl2pPr marL="431048" indent="0" algn="ctr">
              <a:buNone/>
              <a:defRPr/>
            </a:lvl2pPr>
            <a:lvl3pPr marL="862096" indent="0" algn="ctr">
              <a:buNone/>
              <a:defRPr/>
            </a:lvl3pPr>
            <a:lvl4pPr marL="1293144" indent="0" algn="ctr">
              <a:buNone/>
              <a:defRPr/>
            </a:lvl4pPr>
            <a:lvl5pPr marL="1724193" indent="0" algn="ctr">
              <a:buNone/>
              <a:defRPr/>
            </a:lvl5pPr>
            <a:lvl6pPr marL="2155241" indent="0" algn="ctr">
              <a:buNone/>
              <a:defRPr/>
            </a:lvl6pPr>
            <a:lvl7pPr marL="2586289" indent="0" algn="ctr">
              <a:buNone/>
              <a:defRPr/>
            </a:lvl7pPr>
            <a:lvl8pPr marL="3017337" indent="0" algn="ctr">
              <a:buNone/>
              <a:defRPr/>
            </a:lvl8pPr>
            <a:lvl9pPr marL="34483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1E969-2B45-43B1-A19E-472E6FC5D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907F4-9342-4707-8048-C464FD66D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9345" y="568960"/>
            <a:ext cx="1845945" cy="5120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510" y="568960"/>
            <a:ext cx="5393055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49724-7372-49C7-9766-A91AAF19C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B0C28-7BBF-4A7F-A748-39B8B447E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4113107"/>
            <a:ext cx="7383780" cy="127127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2712932"/>
            <a:ext cx="7383780" cy="140017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1048" indent="0">
              <a:buNone/>
              <a:defRPr sz="1700"/>
            </a:lvl2pPr>
            <a:lvl3pPr marL="862096" indent="0">
              <a:buNone/>
              <a:defRPr sz="1500"/>
            </a:lvl3pPr>
            <a:lvl4pPr marL="1293144" indent="0">
              <a:buNone/>
              <a:defRPr sz="1300"/>
            </a:lvl4pPr>
            <a:lvl5pPr marL="1724193" indent="0">
              <a:buNone/>
              <a:defRPr sz="1300"/>
            </a:lvl5pPr>
            <a:lvl6pPr marL="2155241" indent="0">
              <a:buNone/>
              <a:defRPr sz="1300"/>
            </a:lvl6pPr>
            <a:lvl7pPr marL="2586289" indent="0">
              <a:buNone/>
              <a:defRPr sz="1300"/>
            </a:lvl7pPr>
            <a:lvl8pPr marL="3017337" indent="0">
              <a:buNone/>
              <a:defRPr sz="1300"/>
            </a:lvl8pPr>
            <a:lvl9pPr marL="34483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5179A-AA51-47E3-9498-55357D657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1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B107-D1D9-490E-9E73-4CC650ABD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256329"/>
            <a:ext cx="781812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32772"/>
            <a:ext cx="3838179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2029883"/>
            <a:ext cx="3838179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1432772"/>
            <a:ext cx="3839686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2029883"/>
            <a:ext cx="3839686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FFB03-D5CB-40FD-9B98-BE4EEBD8D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775BF-2A00-4E1F-91CC-602018A73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D02C-C652-4121-936A-7AA9B27F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254847"/>
            <a:ext cx="2857897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254847"/>
            <a:ext cx="4856163" cy="546290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1339427"/>
            <a:ext cx="2857897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D2499-4E9D-4CB1-AA54-12516218D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4480560"/>
            <a:ext cx="5212080" cy="5289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571923"/>
            <a:ext cx="5212080" cy="3840480"/>
          </a:xfrm>
        </p:spPr>
        <p:txBody>
          <a:bodyPr/>
          <a:lstStyle>
            <a:lvl1pPr marL="0" indent="0">
              <a:buNone/>
              <a:defRPr sz="3000"/>
            </a:lvl1pPr>
            <a:lvl2pPr marL="431048" indent="0">
              <a:buNone/>
              <a:defRPr sz="2600"/>
            </a:lvl2pPr>
            <a:lvl3pPr marL="862096" indent="0">
              <a:buNone/>
              <a:defRPr sz="2300"/>
            </a:lvl3pPr>
            <a:lvl4pPr marL="1293144" indent="0">
              <a:buNone/>
              <a:defRPr sz="1900"/>
            </a:lvl4pPr>
            <a:lvl5pPr marL="1724193" indent="0">
              <a:buNone/>
              <a:defRPr sz="1900"/>
            </a:lvl5pPr>
            <a:lvl6pPr marL="2155241" indent="0">
              <a:buNone/>
              <a:defRPr sz="1900"/>
            </a:lvl6pPr>
            <a:lvl7pPr marL="2586289" indent="0">
              <a:buNone/>
              <a:defRPr sz="1900"/>
            </a:lvl7pPr>
            <a:lvl8pPr marL="3017337" indent="0">
              <a:buNone/>
              <a:defRPr sz="1900"/>
            </a:lvl8pPr>
            <a:lvl9pPr marL="3448385" indent="0">
              <a:buNone/>
              <a:defRPr sz="19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5009515"/>
            <a:ext cx="521208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BEE60-87DD-4CF4-A80B-A7D0A3DC7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68325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849438"/>
            <a:ext cx="738505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51138" y="5832475"/>
            <a:ext cx="27511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61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</a:defRPr>
            </a:lvl1pPr>
          </a:lstStyle>
          <a:p>
            <a:fld id="{5D8D7A4A-31DA-4285-8CFE-EE29EDBA73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31048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6pPr>
      <a:lvl7pPr marL="862096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7pPr>
      <a:lvl8pPr marL="1293144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8pPr>
      <a:lvl9pPr marL="1724193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9pPr>
    </p:titleStyle>
    <p:bodyStyle>
      <a:lvl1pPr marL="322263" indent="-3222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00088" indent="-2682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chemeClr val="tx1"/>
          </a:solidFill>
          <a:latin typeface="+mj-lt"/>
          <a:ea typeface="ＭＳ Ｐゴシック" pitchFamily="24" charset="-128"/>
        </a:defRPr>
      </a:lvl2pPr>
      <a:lvl3pPr marL="1076325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</a:defRPr>
      </a:lvl3pPr>
      <a:lvl4pPr marL="1508125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j-lt"/>
          <a:ea typeface="ＭＳ Ｐゴシック" pitchFamily="24" charset="-128"/>
        </a:defRPr>
      </a:lvl4pPr>
      <a:lvl5pPr marL="1938338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j-lt"/>
          <a:ea typeface="ＭＳ Ｐゴシック" pitchFamily="24" charset="-128"/>
        </a:defRPr>
      </a:lvl5pPr>
      <a:lvl6pPr marL="2370765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6pPr>
      <a:lvl7pPr marL="2801813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7pPr>
      <a:lvl8pPr marL="3232861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8pPr>
      <a:lvl9pPr marL="3663909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2c</a:t>
            </a:r>
            <a:r>
              <a:rPr lang="en-US" dirty="0"/>
              <a:t> </a:t>
            </a:r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March 27,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Goal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546600"/>
          </a:xfrm>
        </p:spPr>
        <p:txBody>
          <a:bodyPr/>
          <a:lstStyle/>
          <a:p>
            <a:pPr lvl="0"/>
            <a:r>
              <a:rPr lang="en-US" sz="2000" dirty="0" smtClean="0"/>
              <a:t>Identify and resolve any issues remaining in the core PDS4 Information Model.</a:t>
            </a:r>
          </a:p>
          <a:p>
            <a:pPr lvl="1"/>
            <a:r>
              <a:rPr lang="en-US" sz="2000" dirty="0" smtClean="0"/>
              <a:t>Validate the data products and data objects that have not been the focus of the LADEE and MAVEN development teams.</a:t>
            </a:r>
          </a:p>
          <a:p>
            <a:pPr lvl="2"/>
            <a:r>
              <a:rPr lang="en-US" sz="2000" dirty="0" smtClean="0"/>
              <a:t>Do the fundamental structures meet our needs? </a:t>
            </a:r>
          </a:p>
          <a:p>
            <a:pPr lvl="2"/>
            <a:r>
              <a:rPr lang="en-US" sz="2000" dirty="0" smtClean="0"/>
              <a:t>Are the products types an adequate </a:t>
            </a:r>
            <a:r>
              <a:rPr lang="en-US" sz="2000" dirty="0"/>
              <a:t>set of baseline templates for constructing </a:t>
            </a:r>
            <a:r>
              <a:rPr lang="en-US" sz="2000" dirty="0" smtClean="0"/>
              <a:t>products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dirty="0" smtClean="0"/>
              <a:t>What discipline classes are still needed?</a:t>
            </a:r>
          </a:p>
          <a:p>
            <a:pPr lvl="2"/>
            <a:r>
              <a:rPr lang="en-US" sz="2000" dirty="0" smtClean="0"/>
              <a:t>What additional validation should be done?</a:t>
            </a:r>
            <a:endParaRPr lang="en-US" sz="2000" dirty="0" smtClean="0"/>
          </a:p>
          <a:p>
            <a:pPr lvl="1"/>
            <a:r>
              <a:rPr lang="en-US" sz="2000" dirty="0" smtClean="0"/>
              <a:t>Resolve issues identified during the LADEE and MAVEN development task. 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Plan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546600"/>
          </a:xfrm>
        </p:spPr>
        <p:txBody>
          <a:bodyPr/>
          <a:lstStyle/>
          <a:p>
            <a:r>
              <a:rPr lang="en-US" sz="2000" dirty="0" smtClean="0"/>
              <a:t>A portion </a:t>
            </a:r>
            <a:r>
              <a:rPr lang="en-US" sz="2000" dirty="0"/>
              <a:t>of the </a:t>
            </a:r>
            <a:r>
              <a:rPr lang="en-US" sz="2000" dirty="0" smtClean="0"/>
              <a:t>core information model has been accepted for testing by each node.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Two-phased approached to be completed by end of May 2012</a:t>
            </a:r>
          </a:p>
          <a:p>
            <a:endParaRPr lang="en-US" sz="2000" dirty="0"/>
          </a:p>
          <a:p>
            <a:r>
              <a:rPr lang="en-US" sz="2000" dirty="0"/>
              <a:t>Phase 1: test </a:t>
            </a:r>
            <a:r>
              <a:rPr lang="en-US" sz="2000" dirty="0" smtClean="0"/>
              <a:t>the assigned </a:t>
            </a:r>
            <a:r>
              <a:rPr lang="en-US" sz="2000" dirty="0"/>
              <a:t>data </a:t>
            </a:r>
            <a:r>
              <a:rPr lang="en-US" sz="2000" dirty="0" smtClean="0"/>
              <a:t>products and data objects</a:t>
            </a:r>
            <a:endParaRPr lang="en-US" sz="2000" dirty="0"/>
          </a:p>
          <a:p>
            <a:pPr lvl="1"/>
            <a:r>
              <a:rPr lang="en-US" sz="2000" dirty="0"/>
              <a:t>PDS3 </a:t>
            </a:r>
            <a:r>
              <a:rPr lang="en-US" sz="2000" dirty="0" smtClean="0"/>
              <a:t>data products identified for early migration?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Phase 2: test </a:t>
            </a:r>
            <a:r>
              <a:rPr lang="en-US" sz="2000" dirty="0" smtClean="0"/>
              <a:t>aggregation and ancillary products</a:t>
            </a:r>
            <a:endParaRPr lang="en-US" sz="2000" dirty="0"/>
          </a:p>
          <a:p>
            <a:pPr lvl="1"/>
            <a:r>
              <a:rPr lang="en-US" sz="2000" dirty="0"/>
              <a:t>Collections, bundles, documents, etc.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Core Product </a:t>
            </a:r>
            <a:r>
              <a:rPr lang="en-US" sz="2800" dirty="0">
                <a:ea typeface="ＭＳ Ｐゴシック" charset="-128"/>
              </a:rPr>
              <a:t>and </a:t>
            </a:r>
            <a:r>
              <a:rPr lang="en-US" sz="2800" dirty="0" smtClean="0">
                <a:ea typeface="ＭＳ Ｐゴシック" charset="-128"/>
              </a:rPr>
              <a:t>Data Object Testing by Node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89491"/>
              </p:ext>
            </p:extLst>
          </p:nvPr>
        </p:nvGraphicFramePr>
        <p:xfrm>
          <a:off x="228600" y="990600"/>
          <a:ext cx="8153397" cy="518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/>
                <a:gridCol w="3657600"/>
                <a:gridCol w="429265"/>
                <a:gridCol w="548276"/>
                <a:gridCol w="548276"/>
                <a:gridCol w="548276"/>
                <a:gridCol w="548276"/>
                <a:gridCol w="548276"/>
                <a:gridCol w="548276"/>
                <a:gridCol w="548276"/>
              </a:tblGrid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PDS4 Product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Atm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Geo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Img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NAIF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PPI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 smtClean="0">
                          <a:effectLst/>
                        </a:rPr>
                        <a:t>Rgs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SBN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Product_Observational:Table_Binary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Product_Observational:Table_Character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Product_Observational:Table_Delimited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Product_Observational:Array_2D_Image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Product_Observational:Header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Product_Observational:Header_Binary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Product_SPICE_Kernel_Binary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Product_SPICE_Kernel_Text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Product_Document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Product_Thumbnail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Product_Browse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Product_Collection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Product_Archive_Bundle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Time Line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46600"/>
          </a:xfrm>
        </p:spPr>
        <p:txBody>
          <a:bodyPr/>
          <a:lstStyle/>
          <a:p>
            <a:r>
              <a:rPr lang="en-US" sz="1800" dirty="0" smtClean="0">
                <a:ea typeface="ＭＳ Ｐゴシック" charset="-128"/>
              </a:rPr>
              <a:t>Mar 28 – Test Plan reviewed and approved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Node assignments made and development started Mar 16.</a:t>
            </a: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Apr 13 – Data product labels available for review and testing; issues reported via RFAs.</a:t>
            </a: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>
                <a:ea typeface="ＭＳ Ｐゴシック" charset="-128"/>
              </a:rPr>
              <a:t>Apr </a:t>
            </a:r>
            <a:r>
              <a:rPr lang="en-US" sz="1800" dirty="0" smtClean="0">
                <a:ea typeface="ＭＳ Ｐゴシック" charset="-128"/>
              </a:rPr>
              <a:t>27 </a:t>
            </a:r>
            <a:r>
              <a:rPr lang="en-US" sz="1800" dirty="0">
                <a:ea typeface="ＭＳ Ｐゴシック" charset="-128"/>
              </a:rPr>
              <a:t>– </a:t>
            </a:r>
            <a:r>
              <a:rPr lang="en-US" sz="1800" dirty="0" smtClean="0">
                <a:ea typeface="ＭＳ Ｐゴシック" charset="-128"/>
              </a:rPr>
              <a:t>Collection and bundle product labels available </a:t>
            </a:r>
            <a:r>
              <a:rPr lang="en-US" sz="1800" dirty="0">
                <a:ea typeface="ＭＳ Ｐゴシック" charset="-128"/>
              </a:rPr>
              <a:t>for review and testing; issues reported via </a:t>
            </a:r>
            <a:r>
              <a:rPr lang="en-US" sz="1800" dirty="0" smtClean="0">
                <a:ea typeface="ＭＳ Ｐゴシック" charset="-128"/>
              </a:rPr>
              <a:t>RFAs.</a:t>
            </a:r>
            <a:endParaRPr lang="en-US" sz="1800" dirty="0">
              <a:ea typeface="ＭＳ Ｐゴシック" charset="-128"/>
            </a:endParaRP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May 18 – Final products available</a:t>
            </a:r>
          </a:p>
          <a:p>
            <a:pPr lvl="1"/>
            <a:r>
              <a:rPr lang="en-US" sz="1800" dirty="0">
                <a:ea typeface="ＭＳ Ｐゴシック" charset="-128"/>
              </a:rPr>
              <a:t>U</a:t>
            </a:r>
            <a:r>
              <a:rPr lang="en-US" sz="1800" dirty="0" smtClean="0">
                <a:ea typeface="ＭＳ Ｐゴシック" charset="-128"/>
              </a:rPr>
              <a:t>pdates have been applied to information model.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Information model has been frozen and released.</a:t>
            </a:r>
          </a:p>
          <a:p>
            <a:pPr lvl="1"/>
            <a:r>
              <a:rPr lang="en-US" sz="1800" dirty="0">
                <a:ea typeface="ＭＳ Ｐゴシック" charset="-128"/>
              </a:rPr>
              <a:t>S</a:t>
            </a:r>
            <a:r>
              <a:rPr lang="en-US" sz="1800" dirty="0" smtClean="0">
                <a:ea typeface="ＭＳ Ｐゴシック" charset="-128"/>
              </a:rPr>
              <a:t>chemas </a:t>
            </a:r>
            <a:r>
              <a:rPr lang="en-US" sz="1800" dirty="0" smtClean="0">
                <a:ea typeface="ＭＳ Ｐゴシック" charset="-128"/>
              </a:rPr>
              <a:t>have been re-generated.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Updated documentation has been </a:t>
            </a:r>
            <a:r>
              <a:rPr lang="en-US" sz="1800" dirty="0" smtClean="0">
                <a:ea typeface="ＭＳ Ｐゴシック" charset="-128"/>
              </a:rPr>
              <a:t>delivered</a:t>
            </a:r>
            <a:r>
              <a:rPr lang="en-US" sz="1800" dirty="0" smtClean="0">
                <a:ea typeface="ＭＳ Ｐゴシック" charset="-128"/>
              </a:rPr>
              <a:t>.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Wrap Up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46600"/>
          </a:xfrm>
        </p:spPr>
        <p:txBody>
          <a:bodyPr/>
          <a:lstStyle/>
          <a:p>
            <a:r>
              <a:rPr lang="en-US" sz="2000" dirty="0" smtClean="0">
                <a:ea typeface="ＭＳ Ｐゴシック" charset="-128"/>
              </a:rPr>
              <a:t>The core PDS Information Model and its implementation into XML Schema has matured to the point where comprehensive testing is required for further progress.</a:t>
            </a: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The node testing should cover all aspects of the core model, from individual data objects, e.g. the array, through to the archive bundle that is sent to the deep archive.</a:t>
            </a: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The data products chosen for testing should </a:t>
            </a:r>
            <a:r>
              <a:rPr lang="en-US" sz="2000" dirty="0" smtClean="0">
                <a:ea typeface="ＭＳ Ｐゴシック" charset="-128"/>
              </a:rPr>
              <a:t>be a broad </a:t>
            </a:r>
            <a:r>
              <a:rPr lang="en-US" sz="2000" dirty="0" smtClean="0">
                <a:ea typeface="ＭＳ Ｐゴシック" charset="-128"/>
              </a:rPr>
              <a:t>cross section of the data in the archive is preferred.</a:t>
            </a:r>
          </a:p>
          <a:p>
            <a:pPr lvl="1"/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Identified issues will be addressed as soon as they are </a:t>
            </a:r>
            <a:r>
              <a:rPr lang="en-US" sz="2000" dirty="0" smtClean="0">
                <a:ea typeface="ＭＳ Ｐゴシック" charset="-128"/>
              </a:rPr>
              <a:t>reported.</a:t>
            </a:r>
            <a:endParaRPr lang="en-US" sz="2000" dirty="0" smtClean="0">
              <a:ea typeface="ＭＳ Ｐゴシック" charset="-128"/>
            </a:endParaRPr>
          </a:p>
          <a:p>
            <a:pPr lvl="1"/>
            <a:r>
              <a:rPr lang="en-US" sz="2000" dirty="0" smtClean="0">
                <a:ea typeface="ＭＳ Ｐゴシック" charset="-128"/>
              </a:rPr>
              <a:t>Review the issue, determine impact</a:t>
            </a:r>
            <a:r>
              <a:rPr lang="en-US" sz="2000" dirty="0">
                <a:ea typeface="ＭＳ Ｐゴシック" charset="-128"/>
              </a:rPr>
              <a:t> </a:t>
            </a:r>
            <a:r>
              <a:rPr lang="en-US" sz="2000" dirty="0" smtClean="0">
                <a:ea typeface="ＭＳ Ｐゴシック" charset="-128"/>
              </a:rPr>
              <a:t>and fix, schedule implementation. </a:t>
            </a:r>
          </a:p>
          <a:p>
            <a:pPr lvl="1"/>
            <a:endParaRPr lang="en-US" sz="1400" dirty="0" smtClean="0">
              <a:ea typeface="ＭＳ Ｐゴシック" charset="-128"/>
            </a:endParaRPr>
          </a:p>
          <a:p>
            <a:pPr marL="0" indent="0">
              <a:buNone/>
            </a:pPr>
            <a:endParaRPr lang="en-US" sz="1800" dirty="0">
              <a:ea typeface="ＭＳ Ｐゴシック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Questions and Answers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2080612105</TotalTime>
  <Words>459</Words>
  <Application>Microsoft Office PowerPoint</Application>
  <PresentationFormat>Custom</PresentationFormat>
  <Paragraphs>132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Presentation2</vt:lpstr>
      <vt:lpstr>Build 2c Test Plan</vt:lpstr>
      <vt:lpstr>Goal</vt:lpstr>
      <vt:lpstr>Plan</vt:lpstr>
      <vt:lpstr>Core Product and Data Object Testing by Node</vt:lpstr>
      <vt:lpstr>Time Line</vt:lpstr>
      <vt:lpstr>Wrap Up</vt:lpstr>
      <vt:lpstr>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Hughes, John S (3880)</dc:creator>
  <cp:lastModifiedBy>Hughes, John S (3880)</cp:lastModifiedBy>
  <cp:revision>1244</cp:revision>
  <cp:lastPrinted>2011-11-28T22:23:33Z</cp:lastPrinted>
  <dcterms:created xsi:type="dcterms:W3CDTF">2011-08-11T23:37:59Z</dcterms:created>
  <dcterms:modified xsi:type="dcterms:W3CDTF">2012-03-27T16:22:47Z</dcterms:modified>
</cp:coreProperties>
</file>