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908" r:id="rId2"/>
    <p:sldId id="911" r:id="rId3"/>
    <p:sldId id="912" r:id="rId4"/>
    <p:sldId id="914" r:id="rId5"/>
    <p:sldId id="916" r:id="rId6"/>
    <p:sldId id="917" r:id="rId7"/>
    <p:sldId id="913" r:id="rId8"/>
    <p:sldId id="915" r:id="rId9"/>
    <p:sldId id="909" r:id="rId10"/>
  </p:sldIdLst>
  <p:sldSz cx="8686800" cy="6400800"/>
  <p:notesSz cx="7315200" cy="960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 useTimings="0">
    <p:present/>
    <p:sldAll/>
    <p:penClr>
      <a:schemeClr val="tx1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CC6600"/>
    <a:srgbClr val="FF6600"/>
    <a:srgbClr val="969696"/>
    <a:srgbClr val="FFFF00"/>
    <a:srgbClr val="C0C0C0"/>
    <a:srgbClr val="000000"/>
    <a:srgbClr val="000066"/>
    <a:srgbClr val="62371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61" autoAdjust="0"/>
    <p:restoredTop sz="94660"/>
  </p:normalViewPr>
  <p:slideViewPr>
    <p:cSldViewPr>
      <p:cViewPr varScale="1">
        <p:scale>
          <a:sx n="85" d="100"/>
          <a:sy n="85" d="100"/>
        </p:scale>
        <p:origin x="-125" y="-82"/>
      </p:cViewPr>
      <p:guideLst>
        <p:guide orient="horz" pos="2016"/>
        <p:guide pos="27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80"/>
    </p:cViewPr>
  </p:sorterViewPr>
  <p:notesViewPr>
    <p:cSldViewPr>
      <p:cViewPr varScale="1">
        <p:scale>
          <a:sx n="81" d="100"/>
          <a:sy n="81" d="100"/>
        </p:scale>
        <p:origin x="-1296" y="-112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45673524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84300" y="806450"/>
            <a:ext cx="4543425" cy="334803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3613" y="4592638"/>
            <a:ext cx="5378450" cy="426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7332" tIns="46988" rIns="97332" bIns="469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161824656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8" charset="-128"/>
        <a:cs typeface="ＭＳ Ｐゴシック" pitchFamily="-10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1510" y="1988397"/>
            <a:ext cx="7383780" cy="13720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3020" y="3627120"/>
            <a:ext cx="6080760" cy="1635760"/>
          </a:xfrm>
        </p:spPr>
        <p:txBody>
          <a:bodyPr/>
          <a:lstStyle>
            <a:lvl1pPr marL="0" indent="0" algn="ctr">
              <a:buNone/>
              <a:defRPr/>
            </a:lvl1pPr>
            <a:lvl2pPr marL="431048" indent="0" algn="ctr">
              <a:buNone/>
              <a:defRPr/>
            </a:lvl2pPr>
            <a:lvl3pPr marL="862096" indent="0" algn="ctr">
              <a:buNone/>
              <a:defRPr/>
            </a:lvl3pPr>
            <a:lvl4pPr marL="1293144" indent="0" algn="ctr">
              <a:buNone/>
              <a:defRPr/>
            </a:lvl4pPr>
            <a:lvl5pPr marL="1724193" indent="0" algn="ctr">
              <a:buNone/>
              <a:defRPr/>
            </a:lvl5pPr>
            <a:lvl6pPr marL="2155241" indent="0" algn="ctr">
              <a:buNone/>
              <a:defRPr/>
            </a:lvl6pPr>
            <a:lvl7pPr marL="2586289" indent="0" algn="ctr">
              <a:buNone/>
              <a:defRPr/>
            </a:lvl7pPr>
            <a:lvl8pPr marL="3017337" indent="0" algn="ctr">
              <a:buNone/>
              <a:defRPr/>
            </a:lvl8pPr>
            <a:lvl9pPr marL="3448385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PDS System Design Review II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21E969-2B45-43B1-A19E-472E6FC5D76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PDS System Design Review II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5907F4-9342-4707-8048-C464FD66DBA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89345" y="568960"/>
            <a:ext cx="1845945" cy="512064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1510" y="568960"/>
            <a:ext cx="5393055" cy="512064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PDS System Design Review II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849724-7372-49C7-9766-A91AAF19C1F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300"/>
            </a:lvl2pPr>
            <a:lvl3pPr>
              <a:defRPr sz="23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PDS System Design Review II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EB0C28-7BBF-4A7F-A748-39B8B447E17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197" y="4113107"/>
            <a:ext cx="7383780" cy="1271270"/>
          </a:xfrm>
        </p:spPr>
        <p:txBody>
          <a:bodyPr anchor="t"/>
          <a:lstStyle>
            <a:lvl1pPr algn="l">
              <a:defRPr sz="38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197" y="2712932"/>
            <a:ext cx="7383780" cy="1400175"/>
          </a:xfrm>
        </p:spPr>
        <p:txBody>
          <a:bodyPr anchor="b"/>
          <a:lstStyle>
            <a:lvl1pPr marL="0" indent="0">
              <a:buNone/>
              <a:defRPr sz="1900"/>
            </a:lvl1pPr>
            <a:lvl2pPr marL="431048" indent="0">
              <a:buNone/>
              <a:defRPr sz="1700"/>
            </a:lvl2pPr>
            <a:lvl3pPr marL="862096" indent="0">
              <a:buNone/>
              <a:defRPr sz="1500"/>
            </a:lvl3pPr>
            <a:lvl4pPr marL="1293144" indent="0">
              <a:buNone/>
              <a:defRPr sz="1300"/>
            </a:lvl4pPr>
            <a:lvl5pPr marL="1724193" indent="0">
              <a:buNone/>
              <a:defRPr sz="1300"/>
            </a:lvl5pPr>
            <a:lvl6pPr marL="2155241" indent="0">
              <a:buNone/>
              <a:defRPr sz="1300"/>
            </a:lvl6pPr>
            <a:lvl7pPr marL="2586289" indent="0">
              <a:buNone/>
              <a:defRPr sz="1300"/>
            </a:lvl7pPr>
            <a:lvl8pPr marL="3017337" indent="0">
              <a:buNone/>
              <a:defRPr sz="1300"/>
            </a:lvl8pPr>
            <a:lvl9pPr marL="3448385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PDS System Design Review II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85179A-AA51-47E3-9498-55357D657D2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1510" y="1849120"/>
            <a:ext cx="3619500" cy="3840480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5790" y="1849120"/>
            <a:ext cx="3619500" cy="3840480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PDS System Design Review II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5DB107-D1D9-490E-9E73-4CC650ABDA6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340" y="256329"/>
            <a:ext cx="7818120" cy="1066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4340" y="1432772"/>
            <a:ext cx="3838179" cy="597111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31048" indent="0">
              <a:buNone/>
              <a:defRPr sz="1900" b="1"/>
            </a:lvl2pPr>
            <a:lvl3pPr marL="862096" indent="0">
              <a:buNone/>
              <a:defRPr sz="1700" b="1"/>
            </a:lvl3pPr>
            <a:lvl4pPr marL="1293144" indent="0">
              <a:buNone/>
              <a:defRPr sz="1500" b="1"/>
            </a:lvl4pPr>
            <a:lvl5pPr marL="1724193" indent="0">
              <a:buNone/>
              <a:defRPr sz="1500" b="1"/>
            </a:lvl5pPr>
            <a:lvl6pPr marL="2155241" indent="0">
              <a:buNone/>
              <a:defRPr sz="1500" b="1"/>
            </a:lvl6pPr>
            <a:lvl7pPr marL="2586289" indent="0">
              <a:buNone/>
              <a:defRPr sz="1500" b="1"/>
            </a:lvl7pPr>
            <a:lvl8pPr marL="3017337" indent="0">
              <a:buNone/>
              <a:defRPr sz="1500" b="1"/>
            </a:lvl8pPr>
            <a:lvl9pPr marL="3448385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" y="2029883"/>
            <a:ext cx="3838179" cy="3687869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2774" y="1432772"/>
            <a:ext cx="3839686" cy="597111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31048" indent="0">
              <a:buNone/>
              <a:defRPr sz="1900" b="1"/>
            </a:lvl2pPr>
            <a:lvl3pPr marL="862096" indent="0">
              <a:buNone/>
              <a:defRPr sz="1700" b="1"/>
            </a:lvl3pPr>
            <a:lvl4pPr marL="1293144" indent="0">
              <a:buNone/>
              <a:defRPr sz="1500" b="1"/>
            </a:lvl4pPr>
            <a:lvl5pPr marL="1724193" indent="0">
              <a:buNone/>
              <a:defRPr sz="1500" b="1"/>
            </a:lvl5pPr>
            <a:lvl6pPr marL="2155241" indent="0">
              <a:buNone/>
              <a:defRPr sz="1500" b="1"/>
            </a:lvl6pPr>
            <a:lvl7pPr marL="2586289" indent="0">
              <a:buNone/>
              <a:defRPr sz="1500" b="1"/>
            </a:lvl7pPr>
            <a:lvl8pPr marL="3017337" indent="0">
              <a:buNone/>
              <a:defRPr sz="1500" b="1"/>
            </a:lvl8pPr>
            <a:lvl9pPr marL="3448385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2774" y="2029883"/>
            <a:ext cx="3839686" cy="3687869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PDS System Design Review II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0FFB03-D5CB-40FD-9B98-BE4EEBD8DA7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PDS System Design Review II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5775BF-2A00-4E1F-91CC-602018A739B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PDS System Design Review II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45D02C-C652-4121-936A-7AA9B27F90F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341" y="254847"/>
            <a:ext cx="2857897" cy="1084580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6297" y="254847"/>
            <a:ext cx="4856163" cy="546290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4341" y="1339427"/>
            <a:ext cx="2857897" cy="4378325"/>
          </a:xfrm>
        </p:spPr>
        <p:txBody>
          <a:bodyPr/>
          <a:lstStyle>
            <a:lvl1pPr marL="0" indent="0">
              <a:buNone/>
              <a:defRPr sz="1300"/>
            </a:lvl1pPr>
            <a:lvl2pPr marL="431048" indent="0">
              <a:buNone/>
              <a:defRPr sz="1100"/>
            </a:lvl2pPr>
            <a:lvl3pPr marL="862096" indent="0">
              <a:buNone/>
              <a:defRPr sz="900"/>
            </a:lvl3pPr>
            <a:lvl4pPr marL="1293144" indent="0">
              <a:buNone/>
              <a:defRPr sz="800"/>
            </a:lvl4pPr>
            <a:lvl5pPr marL="1724193" indent="0">
              <a:buNone/>
              <a:defRPr sz="800"/>
            </a:lvl5pPr>
            <a:lvl6pPr marL="2155241" indent="0">
              <a:buNone/>
              <a:defRPr sz="800"/>
            </a:lvl6pPr>
            <a:lvl7pPr marL="2586289" indent="0">
              <a:buNone/>
              <a:defRPr sz="800"/>
            </a:lvl7pPr>
            <a:lvl8pPr marL="3017337" indent="0">
              <a:buNone/>
              <a:defRPr sz="800"/>
            </a:lvl8pPr>
            <a:lvl9pPr marL="3448385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PDS System Design Review II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2D2499-4E9D-4CB1-AA54-12516218DDE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2674" y="4480560"/>
            <a:ext cx="5212080" cy="528955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02674" y="571923"/>
            <a:ext cx="5212080" cy="3840480"/>
          </a:xfrm>
        </p:spPr>
        <p:txBody>
          <a:bodyPr/>
          <a:lstStyle>
            <a:lvl1pPr marL="0" indent="0">
              <a:buNone/>
              <a:defRPr sz="3000"/>
            </a:lvl1pPr>
            <a:lvl2pPr marL="431048" indent="0">
              <a:buNone/>
              <a:defRPr sz="2600"/>
            </a:lvl2pPr>
            <a:lvl3pPr marL="862096" indent="0">
              <a:buNone/>
              <a:defRPr sz="2300"/>
            </a:lvl3pPr>
            <a:lvl4pPr marL="1293144" indent="0">
              <a:buNone/>
              <a:defRPr sz="1900"/>
            </a:lvl4pPr>
            <a:lvl5pPr marL="1724193" indent="0">
              <a:buNone/>
              <a:defRPr sz="1900"/>
            </a:lvl5pPr>
            <a:lvl6pPr marL="2155241" indent="0">
              <a:buNone/>
              <a:defRPr sz="1900"/>
            </a:lvl6pPr>
            <a:lvl7pPr marL="2586289" indent="0">
              <a:buNone/>
              <a:defRPr sz="1900"/>
            </a:lvl7pPr>
            <a:lvl8pPr marL="3017337" indent="0">
              <a:buNone/>
              <a:defRPr sz="1900"/>
            </a:lvl8pPr>
            <a:lvl9pPr marL="3448385" indent="0">
              <a:buNone/>
              <a:defRPr sz="19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02674" y="5009515"/>
            <a:ext cx="5212080" cy="751205"/>
          </a:xfrm>
        </p:spPr>
        <p:txBody>
          <a:bodyPr/>
          <a:lstStyle>
            <a:lvl1pPr marL="0" indent="0">
              <a:buNone/>
              <a:defRPr sz="1300"/>
            </a:lvl1pPr>
            <a:lvl2pPr marL="431048" indent="0">
              <a:buNone/>
              <a:defRPr sz="1100"/>
            </a:lvl2pPr>
            <a:lvl3pPr marL="862096" indent="0">
              <a:buNone/>
              <a:defRPr sz="900"/>
            </a:lvl3pPr>
            <a:lvl4pPr marL="1293144" indent="0">
              <a:buNone/>
              <a:defRPr sz="800"/>
            </a:lvl4pPr>
            <a:lvl5pPr marL="1724193" indent="0">
              <a:buNone/>
              <a:defRPr sz="800"/>
            </a:lvl5pPr>
            <a:lvl6pPr marL="2155241" indent="0">
              <a:buNone/>
              <a:defRPr sz="800"/>
            </a:lvl6pPr>
            <a:lvl7pPr marL="2586289" indent="0">
              <a:buNone/>
              <a:defRPr sz="800"/>
            </a:lvl7pPr>
            <a:lvl8pPr marL="3017337" indent="0">
              <a:buNone/>
              <a:defRPr sz="800"/>
            </a:lvl8pPr>
            <a:lvl9pPr marL="3448385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PDS System Design Review II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2BEE60-87DD-4CF4-A80B-A7D0A3DC7F2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50875" y="568325"/>
            <a:ext cx="73850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210" tIns="43105" rIns="86210" bIns="4310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50875" y="1849438"/>
            <a:ext cx="7385050" cy="3840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210" tIns="43105" rIns="86210" bIns="431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0875" y="5832475"/>
            <a:ext cx="180975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210" tIns="43105" rIns="86210" bIns="43105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51138" y="5832475"/>
            <a:ext cx="2751137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210" tIns="43105" rIns="86210" bIns="43105" numCol="1" anchor="t" anchorCtr="0" compatLnSpc="1">
            <a:prstTxWarp prst="textNoShape">
              <a:avLst/>
            </a:prstTxWarp>
          </a:bodyPr>
          <a:lstStyle>
            <a:lvl1pPr algn="ctr">
              <a:defRPr sz="13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PDS System Design Review II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226175" y="5832475"/>
            <a:ext cx="180975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210" tIns="43105" rIns="86210" bIns="43105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" charset="0"/>
              </a:defRPr>
            </a:lvl1pPr>
          </a:lstStyle>
          <a:p>
            <a:fld id="{5D8D7A4A-31DA-4285-8CFE-EE29EDBA739F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26229E"/>
          </a:solidFill>
          <a:latin typeface="+mj-lt"/>
          <a:ea typeface="ＭＳ Ｐゴシック" pitchFamily="24" charset="-128"/>
          <a:cs typeface="ＭＳ Ｐゴシック" pitchFamily="2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26229E"/>
          </a:solidFill>
          <a:latin typeface="Verdana" pitchFamily="24" charset="0"/>
          <a:ea typeface="ＭＳ Ｐゴシック" pitchFamily="24" charset="-128"/>
          <a:cs typeface="ＭＳ Ｐゴシック" pitchFamily="2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26229E"/>
          </a:solidFill>
          <a:latin typeface="Verdana" pitchFamily="24" charset="0"/>
          <a:ea typeface="ＭＳ Ｐゴシック" pitchFamily="24" charset="-128"/>
          <a:cs typeface="ＭＳ Ｐゴシック" pitchFamily="2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26229E"/>
          </a:solidFill>
          <a:latin typeface="Verdana" pitchFamily="24" charset="0"/>
          <a:ea typeface="ＭＳ Ｐゴシック" pitchFamily="24" charset="-128"/>
          <a:cs typeface="ＭＳ Ｐゴシック" pitchFamily="2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26229E"/>
          </a:solidFill>
          <a:latin typeface="Verdana" pitchFamily="24" charset="0"/>
          <a:ea typeface="ＭＳ Ｐゴシック" pitchFamily="24" charset="-128"/>
          <a:cs typeface="ＭＳ Ｐゴシック" pitchFamily="24" charset="-128"/>
        </a:defRPr>
      </a:lvl5pPr>
      <a:lvl6pPr marL="431048" algn="ctr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26229E"/>
          </a:solidFill>
          <a:latin typeface="Verdana" pitchFamily="24" charset="0"/>
        </a:defRPr>
      </a:lvl6pPr>
      <a:lvl7pPr marL="862096" algn="ctr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26229E"/>
          </a:solidFill>
          <a:latin typeface="Verdana" pitchFamily="24" charset="0"/>
        </a:defRPr>
      </a:lvl7pPr>
      <a:lvl8pPr marL="1293144" algn="ctr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26229E"/>
          </a:solidFill>
          <a:latin typeface="Verdana" pitchFamily="24" charset="0"/>
        </a:defRPr>
      </a:lvl8pPr>
      <a:lvl9pPr marL="1724193" algn="ctr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26229E"/>
          </a:solidFill>
          <a:latin typeface="Verdana" pitchFamily="24" charset="0"/>
        </a:defRPr>
      </a:lvl9pPr>
    </p:titleStyle>
    <p:bodyStyle>
      <a:lvl1pPr marL="322263" indent="-32226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300">
          <a:solidFill>
            <a:schemeClr val="tx1"/>
          </a:solidFill>
          <a:latin typeface="+mj-lt"/>
          <a:ea typeface="ＭＳ Ｐゴシック" pitchFamily="24" charset="-128"/>
          <a:cs typeface="ＭＳ Ｐゴシック" pitchFamily="24" charset="-128"/>
        </a:defRPr>
      </a:lvl1pPr>
      <a:lvl2pPr marL="700088" indent="-268288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900">
          <a:solidFill>
            <a:schemeClr val="tx1"/>
          </a:solidFill>
          <a:latin typeface="+mj-lt"/>
          <a:ea typeface="ＭＳ Ｐゴシック" pitchFamily="24" charset="-128"/>
        </a:defRPr>
      </a:lvl2pPr>
      <a:lvl3pPr marL="1076325" indent="-2143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>
          <a:solidFill>
            <a:schemeClr val="tx1"/>
          </a:solidFill>
          <a:latin typeface="+mj-lt"/>
          <a:ea typeface="ＭＳ Ｐゴシック" pitchFamily="24" charset="-128"/>
        </a:defRPr>
      </a:lvl3pPr>
      <a:lvl4pPr marL="1508125" indent="-2143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500">
          <a:solidFill>
            <a:schemeClr val="tx1"/>
          </a:solidFill>
          <a:latin typeface="+mj-lt"/>
          <a:ea typeface="ＭＳ Ｐゴシック" pitchFamily="24" charset="-128"/>
        </a:defRPr>
      </a:lvl4pPr>
      <a:lvl5pPr marL="1938338" indent="-2143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300">
          <a:solidFill>
            <a:schemeClr val="tx1"/>
          </a:solidFill>
          <a:latin typeface="+mj-lt"/>
          <a:ea typeface="ＭＳ Ｐゴシック" pitchFamily="24" charset="-128"/>
        </a:defRPr>
      </a:lvl5pPr>
      <a:lvl6pPr marL="2370765" indent="-215524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ＭＳ Ｐゴシック" pitchFamily="24" charset="-128"/>
        </a:defRPr>
      </a:lvl6pPr>
      <a:lvl7pPr marL="2801813" indent="-215524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ＭＳ Ｐゴシック" pitchFamily="24" charset="-128"/>
        </a:defRPr>
      </a:lvl7pPr>
      <a:lvl8pPr marL="3232861" indent="-215524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ＭＳ Ｐゴシック" pitchFamily="24" charset="-128"/>
        </a:defRPr>
      </a:lvl8pPr>
      <a:lvl9pPr marL="3663909" indent="-215524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ＭＳ Ｐゴシック" pitchFamily="24" charset="-128"/>
        </a:defRPr>
      </a:lvl9pPr>
    </p:bodyStyle>
    <p:otherStyle>
      <a:defPPr>
        <a:defRPr lang="en-US"/>
      </a:defPPr>
      <a:lvl1pPr marL="0" algn="l" defTabSz="43104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1048" algn="l" defTabSz="43104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62096" algn="l" defTabSz="43104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93144" algn="l" defTabSz="43104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24193" algn="l" defTabSz="43104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55241" algn="l" defTabSz="43104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86289" algn="l" defTabSz="43104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17337" algn="l" defTabSz="43104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48385" algn="l" defTabSz="43104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Build 2c</a:t>
            </a:r>
            <a:r>
              <a:rPr lang="en-US" dirty="0"/>
              <a:t> </a:t>
            </a:r>
            <a:r>
              <a:rPr lang="en-US" dirty="0" smtClean="0"/>
              <a:t>Documentation Plan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Mitch Gordon</a:t>
            </a:r>
          </a:p>
          <a:p>
            <a:r>
              <a:rPr lang="en-US" dirty="0" smtClean="0"/>
              <a:t>March 27, 2012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1657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650875" y="0"/>
            <a:ext cx="7385050" cy="990600"/>
          </a:xfrm>
        </p:spPr>
        <p:txBody>
          <a:bodyPr/>
          <a:lstStyle/>
          <a:p>
            <a:r>
              <a:rPr lang="en-US" dirty="0" smtClean="0">
                <a:ea typeface="ＭＳ Ｐゴシック" charset="-128"/>
              </a:rPr>
              <a:t>Goals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650875" y="1143000"/>
            <a:ext cx="7385050" cy="4546600"/>
          </a:xfrm>
        </p:spPr>
        <p:txBody>
          <a:bodyPr/>
          <a:lstStyle/>
          <a:p>
            <a:pPr lvl="0"/>
            <a:r>
              <a:rPr lang="en-US" sz="2000" dirty="0" smtClean="0"/>
              <a:t>Update the documentation prepared for </a:t>
            </a:r>
            <a:r>
              <a:rPr lang="en-US" sz="2000" b="1" dirty="0" smtClean="0"/>
              <a:t>Build 2a</a:t>
            </a:r>
            <a:r>
              <a:rPr lang="en-US" sz="2000" dirty="0" smtClean="0"/>
              <a:t> to be consistent with the current version of the Information Model and implementation.</a:t>
            </a:r>
          </a:p>
          <a:p>
            <a:pPr lvl="0"/>
            <a:endParaRPr lang="en-US" sz="2000" dirty="0" smtClean="0"/>
          </a:p>
          <a:p>
            <a:pPr lvl="0"/>
            <a:r>
              <a:rPr lang="en-US" sz="2000" dirty="0" smtClean="0"/>
              <a:t>Support concurrent prototyping – PDS &amp; IPDA</a:t>
            </a:r>
          </a:p>
          <a:p>
            <a:pPr lvl="0"/>
            <a:endParaRPr lang="en-US" sz="2000" dirty="0" smtClean="0"/>
          </a:p>
          <a:p>
            <a:pPr lvl="0"/>
            <a:r>
              <a:rPr lang="en-US" sz="2000" dirty="0" smtClean="0"/>
              <a:t>Quick turn the first revisions of critical sections to support the reviews.</a:t>
            </a:r>
          </a:p>
          <a:p>
            <a:pPr lvl="0"/>
            <a:endParaRPr lang="en-US" sz="2000" dirty="0" smtClean="0"/>
          </a:p>
          <a:p>
            <a:pPr lvl="0"/>
            <a:r>
              <a:rPr lang="en-US" sz="2000" dirty="0" smtClean="0"/>
              <a:t>Resolve all outstanding RFA’s associated with the PDS4 Data Standards documentation.</a:t>
            </a:r>
          </a:p>
          <a:p>
            <a:pPr lvl="1"/>
            <a:endParaRPr lang="en-US" sz="2000" dirty="0" smtClean="0">
              <a:ea typeface="ＭＳ Ｐゴシック" pitchFamily="34" charset="-128"/>
              <a:cs typeface="Arial" charset="0"/>
            </a:endParaRPr>
          </a:p>
          <a:p>
            <a:pPr lvl="0"/>
            <a:r>
              <a:rPr lang="en-US" sz="2000" dirty="0" smtClean="0"/>
              <a:t>Release the updated documentation for </a:t>
            </a:r>
            <a:r>
              <a:rPr lang="en-US" sz="2000" b="1" dirty="0" smtClean="0"/>
              <a:t>Build 2c</a:t>
            </a:r>
            <a:r>
              <a:rPr lang="en-US" sz="2000" dirty="0" smtClean="0"/>
              <a:t>. </a:t>
            </a: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B71FA5-56DD-44C6-8BDB-1ACA94209462}" type="slidenum">
              <a:rPr lang="en-US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5325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650875" y="0"/>
            <a:ext cx="7385050" cy="990600"/>
          </a:xfrm>
        </p:spPr>
        <p:txBody>
          <a:bodyPr/>
          <a:lstStyle/>
          <a:p>
            <a:r>
              <a:rPr lang="en-US" dirty="0" smtClean="0">
                <a:ea typeface="ＭＳ Ｐゴシック" charset="-128"/>
              </a:rPr>
              <a:t>The Documents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650875" y="1143000"/>
            <a:ext cx="7385050" cy="4546600"/>
          </a:xfrm>
        </p:spPr>
        <p:txBody>
          <a:bodyPr/>
          <a:lstStyle/>
          <a:p>
            <a:r>
              <a:rPr lang="en-US" sz="2000" dirty="0" smtClean="0"/>
              <a:t>Update the PDS4 Document Set</a:t>
            </a:r>
            <a:endParaRPr lang="en-US" sz="2000" dirty="0"/>
          </a:p>
          <a:p>
            <a:pPr lvl="1"/>
            <a:r>
              <a:rPr lang="en-US" sz="2000" dirty="0" smtClean="0"/>
              <a:t>Include the Information Model</a:t>
            </a:r>
          </a:p>
          <a:p>
            <a:pPr lvl="1"/>
            <a:r>
              <a:rPr lang="en-US" sz="2000" dirty="0" smtClean="0"/>
              <a:t>Online access to core definitions</a:t>
            </a:r>
          </a:p>
          <a:p>
            <a:pPr lvl="1"/>
            <a:r>
              <a:rPr lang="en-US" sz="2000" dirty="0" smtClean="0"/>
              <a:t>wiki</a:t>
            </a:r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  <a:p>
            <a:pPr lvl="1"/>
            <a:endParaRPr lang="en-US" sz="2000" dirty="0" smtClean="0"/>
          </a:p>
          <a:p>
            <a:endParaRPr lang="en-US" sz="2000" dirty="0"/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B71FA5-56DD-44C6-8BDB-1ACA94209462}" type="slidenum">
              <a:rPr lang="en-US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4442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650875" y="0"/>
            <a:ext cx="7385050" cy="990600"/>
          </a:xfrm>
        </p:spPr>
        <p:txBody>
          <a:bodyPr/>
          <a:lstStyle/>
          <a:p>
            <a:r>
              <a:rPr lang="en-US" dirty="0" smtClean="0">
                <a:ea typeface="ＭＳ Ｐゴシック" charset="-128"/>
              </a:rPr>
              <a:t>The Documents</a:t>
            </a:r>
            <a:br>
              <a:rPr lang="en-US" dirty="0" smtClean="0">
                <a:ea typeface="ＭＳ Ｐゴシック" charset="-128"/>
              </a:rPr>
            </a:br>
            <a:r>
              <a:rPr lang="en-US" dirty="0" smtClean="0">
                <a:ea typeface="ＭＳ Ｐゴシック" charset="-128"/>
              </a:rPr>
              <a:t>Recent Highlights (1)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650875" y="1143000"/>
            <a:ext cx="7385050" cy="4876800"/>
          </a:xfrm>
        </p:spPr>
        <p:txBody>
          <a:bodyPr/>
          <a:lstStyle/>
          <a:p>
            <a:r>
              <a:rPr lang="en-US" sz="2000" dirty="0" smtClean="0"/>
              <a:t>October 31 – Build 2a</a:t>
            </a:r>
          </a:p>
          <a:p>
            <a:endParaRPr lang="en-US" sz="2000" dirty="0" smtClean="0"/>
          </a:p>
          <a:p>
            <a:r>
              <a:rPr lang="en-US" sz="2000" dirty="0" smtClean="0"/>
              <a:t>November MC</a:t>
            </a:r>
          </a:p>
          <a:p>
            <a:pPr lvl="1"/>
            <a:r>
              <a:rPr lang="en-US" sz="2000" dirty="0" smtClean="0"/>
              <a:t>XML Schema 1.1</a:t>
            </a:r>
          </a:p>
          <a:p>
            <a:pPr lvl="1"/>
            <a:r>
              <a:rPr lang="en-US" sz="2000" dirty="0" smtClean="0"/>
              <a:t>Document moratorium</a:t>
            </a:r>
          </a:p>
          <a:p>
            <a:pPr lvl="1"/>
            <a:endParaRPr lang="en-US" sz="2000" dirty="0" smtClean="0"/>
          </a:p>
          <a:p>
            <a:r>
              <a:rPr lang="en-US" sz="2000" dirty="0" smtClean="0"/>
              <a:t>January</a:t>
            </a:r>
          </a:p>
          <a:p>
            <a:pPr lvl="1"/>
            <a:r>
              <a:rPr lang="en-US" sz="2000" dirty="0" smtClean="0"/>
              <a:t>Experiments with Schematron</a:t>
            </a:r>
          </a:p>
          <a:p>
            <a:pPr lvl="1"/>
            <a:r>
              <a:rPr lang="en-US" sz="2000" dirty="0" smtClean="0"/>
              <a:t>Node testing</a:t>
            </a:r>
          </a:p>
          <a:p>
            <a:pPr lvl="1"/>
            <a:r>
              <a:rPr lang="en-US" sz="2000" dirty="0" smtClean="0"/>
              <a:t>Wiki FAQ</a:t>
            </a:r>
          </a:p>
          <a:p>
            <a:pPr lvl="1"/>
            <a:r>
              <a:rPr lang="en-US" sz="2000" dirty="0" smtClean="0"/>
              <a:t>Build 2b</a:t>
            </a:r>
          </a:p>
          <a:p>
            <a:endParaRPr lang="en-US" sz="2000" dirty="0" smtClean="0"/>
          </a:p>
          <a:p>
            <a:pPr lvl="1"/>
            <a:endParaRPr lang="en-US" sz="2000" dirty="0" smtClean="0"/>
          </a:p>
          <a:p>
            <a:endParaRPr lang="en-US" sz="2000" dirty="0"/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B71FA5-56DD-44C6-8BDB-1ACA94209462}" type="slidenum">
              <a:rPr lang="en-US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4442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650875" y="0"/>
            <a:ext cx="7385050" cy="990600"/>
          </a:xfrm>
        </p:spPr>
        <p:txBody>
          <a:bodyPr/>
          <a:lstStyle/>
          <a:p>
            <a:r>
              <a:rPr lang="en-US" dirty="0" smtClean="0">
                <a:ea typeface="ＭＳ Ｐゴシック" charset="-128"/>
              </a:rPr>
              <a:t>The Documents</a:t>
            </a:r>
            <a:br>
              <a:rPr lang="en-US" dirty="0" smtClean="0">
                <a:ea typeface="ＭＳ Ｐゴシック" charset="-128"/>
              </a:rPr>
            </a:br>
            <a:r>
              <a:rPr lang="en-US" dirty="0" smtClean="0">
                <a:ea typeface="ＭＳ Ｐゴシック" charset="-128"/>
              </a:rPr>
              <a:t>Recent Highlights (2)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650875" y="1143000"/>
            <a:ext cx="7385050" cy="4876800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February</a:t>
            </a:r>
          </a:p>
          <a:p>
            <a:pPr lvl="1"/>
            <a:r>
              <a:rPr lang="en-US" sz="2000" dirty="0" smtClean="0"/>
              <a:t>Adopt  Schematron</a:t>
            </a:r>
          </a:p>
          <a:p>
            <a:pPr lvl="1"/>
            <a:r>
              <a:rPr lang="en-US" sz="2000" dirty="0" smtClean="0"/>
              <a:t>Start SR updates</a:t>
            </a:r>
          </a:p>
          <a:p>
            <a:pPr lvl="1"/>
            <a:r>
              <a:rPr lang="en-US" sz="2000" dirty="0" smtClean="0"/>
              <a:t>Decide to use wiki for more volatile material</a:t>
            </a:r>
          </a:p>
          <a:p>
            <a:pPr lvl="1"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March</a:t>
            </a:r>
          </a:p>
          <a:p>
            <a:pPr lvl="1"/>
            <a:r>
              <a:rPr lang="en-US" sz="2000" dirty="0" smtClean="0"/>
              <a:t>wiki design</a:t>
            </a:r>
          </a:p>
          <a:p>
            <a:pPr lvl="1"/>
            <a:r>
              <a:rPr lang="en-US" sz="2000" dirty="0" smtClean="0"/>
              <a:t>Triage for the DPH</a:t>
            </a:r>
          </a:p>
          <a:p>
            <a:pPr lvl="1"/>
            <a:r>
              <a:rPr lang="en-US" sz="2000" dirty="0" smtClean="0"/>
              <a:t>wiki pages initial assignments</a:t>
            </a:r>
          </a:p>
          <a:p>
            <a:pPr lvl="1"/>
            <a:endParaRPr lang="en-US" sz="2000" dirty="0" smtClean="0"/>
          </a:p>
          <a:p>
            <a:endParaRPr lang="en-US" sz="2000" dirty="0"/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B71FA5-56DD-44C6-8BDB-1ACA94209462}" type="slidenum">
              <a:rPr lang="en-US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4442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650875" y="0"/>
            <a:ext cx="7385050" cy="990600"/>
          </a:xfrm>
        </p:spPr>
        <p:txBody>
          <a:bodyPr/>
          <a:lstStyle/>
          <a:p>
            <a:r>
              <a:rPr lang="en-US" dirty="0" smtClean="0">
                <a:ea typeface="ＭＳ Ｐゴシック" charset="-128"/>
              </a:rPr>
              <a:t>The wiki (1)</a:t>
            </a: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B71FA5-56DD-44C6-8BDB-1ACA94209462}" type="slidenum">
              <a:rPr lang="en-US"/>
              <a:pPr/>
              <a:t>6</a:t>
            </a:fld>
            <a:endParaRPr lang="en-US" dirty="0"/>
          </a:p>
        </p:txBody>
      </p:sp>
      <p:pic>
        <p:nvPicPr>
          <p:cNvPr id="6" name="Content Placeholder 5" descr="Screen shot 2012-03-24 at 9.11.05 AM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87316" y="838201"/>
            <a:ext cx="6317890" cy="5257800"/>
          </a:xfrm>
        </p:spPr>
      </p:pic>
    </p:spTree>
    <p:extLst>
      <p:ext uri="{BB962C8B-B14F-4D97-AF65-F5344CB8AC3E}">
        <p14:creationId xmlns="" xmlns:p14="http://schemas.microsoft.com/office/powerpoint/2010/main" val="374442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650875" y="0"/>
            <a:ext cx="7385050" cy="990600"/>
          </a:xfrm>
        </p:spPr>
        <p:txBody>
          <a:bodyPr/>
          <a:lstStyle/>
          <a:p>
            <a:r>
              <a:rPr lang="en-US" dirty="0" smtClean="0">
                <a:ea typeface="ＭＳ Ｐゴシック" charset="-128"/>
              </a:rPr>
              <a:t>The wiki (2)</a:t>
            </a: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B71FA5-56DD-44C6-8BDB-1ACA94209462}" type="slidenum">
              <a:rPr lang="en-US"/>
              <a:pPr/>
              <a:t>7</a:t>
            </a:fld>
            <a:endParaRPr lang="en-US" dirty="0"/>
          </a:p>
        </p:txBody>
      </p:sp>
      <p:pic>
        <p:nvPicPr>
          <p:cNvPr id="6" name="Content Placeholder 5" descr="Screen shot 2012-03-24 at 9.11.05 AM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87316" y="838201"/>
            <a:ext cx="6317890" cy="5257800"/>
          </a:xfrm>
        </p:spPr>
      </p:pic>
      <p:cxnSp>
        <p:nvCxnSpPr>
          <p:cNvPr id="12" name="Straight Arrow Connector 11"/>
          <p:cNvCxnSpPr/>
          <p:nvPr/>
        </p:nvCxnSpPr>
        <p:spPr bwMode="auto">
          <a:xfrm>
            <a:off x="1524000" y="3429000"/>
            <a:ext cx="45720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7030A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>
            <a:off x="1524000" y="5181600"/>
            <a:ext cx="45720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7030A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>
            <a:off x="1524000" y="5410200"/>
            <a:ext cx="45720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7030A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1524000" y="5562600"/>
            <a:ext cx="45720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7030A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1524000" y="3810000"/>
            <a:ext cx="45720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7030A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1524000" y="4038600"/>
            <a:ext cx="45720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7030A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1524000" y="4343400"/>
            <a:ext cx="45720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7030A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1524000" y="3657600"/>
            <a:ext cx="45720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7030A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="" xmlns:p14="http://schemas.microsoft.com/office/powerpoint/2010/main" val="374442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650875" y="0"/>
            <a:ext cx="7385050" cy="990600"/>
          </a:xfrm>
        </p:spPr>
        <p:txBody>
          <a:bodyPr/>
          <a:lstStyle/>
          <a:p>
            <a:r>
              <a:rPr lang="en-US" dirty="0" smtClean="0">
                <a:ea typeface="ＭＳ Ｐゴシック" charset="-128"/>
              </a:rPr>
              <a:t>The Documents</a:t>
            </a:r>
            <a:br>
              <a:rPr lang="en-US" dirty="0" smtClean="0">
                <a:ea typeface="ＭＳ Ｐゴシック" charset="-128"/>
              </a:rPr>
            </a:br>
            <a:r>
              <a:rPr lang="en-US" dirty="0" smtClean="0">
                <a:ea typeface="ＭＳ Ｐゴシック" charset="-128"/>
              </a:rPr>
              <a:t>Biggest Effort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650875" y="1168400"/>
            <a:ext cx="7385050" cy="4546600"/>
          </a:xfrm>
        </p:spPr>
        <p:txBody>
          <a:bodyPr/>
          <a:lstStyle/>
          <a:p>
            <a:r>
              <a:rPr lang="en-US" sz="2000" dirty="0" smtClean="0"/>
              <a:t>Standards Reference</a:t>
            </a:r>
          </a:p>
          <a:p>
            <a:endParaRPr lang="en-US" sz="2000" dirty="0" smtClean="0"/>
          </a:p>
          <a:p>
            <a:r>
              <a:rPr lang="en-US" sz="2000" dirty="0" smtClean="0"/>
              <a:t>DPH</a:t>
            </a:r>
          </a:p>
          <a:p>
            <a:pPr lvl="1"/>
            <a:r>
              <a:rPr lang="en-US" sz="2000" dirty="0" smtClean="0"/>
              <a:t>Remove out of date material</a:t>
            </a:r>
          </a:p>
          <a:p>
            <a:pPr lvl="1"/>
            <a:r>
              <a:rPr lang="en-US" sz="2000" dirty="0" smtClean="0"/>
              <a:t>Reorganize &amp; revise the remainder</a:t>
            </a:r>
          </a:p>
          <a:p>
            <a:pPr lvl="1"/>
            <a:r>
              <a:rPr lang="en-US" sz="2000" dirty="0" smtClean="0"/>
              <a:t>Couple with wiki</a:t>
            </a:r>
          </a:p>
          <a:p>
            <a:endParaRPr lang="en-US" sz="2000" dirty="0" smtClean="0"/>
          </a:p>
          <a:p>
            <a:r>
              <a:rPr lang="en-US" sz="2000" dirty="0" smtClean="0"/>
              <a:t>Wiki</a:t>
            </a:r>
          </a:p>
          <a:p>
            <a:pPr lvl="1"/>
            <a:r>
              <a:rPr lang="en-US" sz="2000" dirty="0" smtClean="0"/>
              <a:t>oXygen centric</a:t>
            </a:r>
          </a:p>
          <a:p>
            <a:pPr lvl="1"/>
            <a:r>
              <a:rPr lang="en-US" sz="2000" dirty="0" smtClean="0"/>
              <a:t>Most recent changes to the implementation</a:t>
            </a:r>
          </a:p>
          <a:p>
            <a:pPr lvl="2"/>
            <a:r>
              <a:rPr lang="en-US" sz="2000" dirty="0" smtClean="0"/>
              <a:t>LDD methodology</a:t>
            </a:r>
          </a:p>
          <a:p>
            <a:pPr lvl="2"/>
            <a:r>
              <a:rPr lang="en-US" sz="2000" dirty="0" smtClean="0"/>
              <a:t>Schematron use</a:t>
            </a:r>
          </a:p>
          <a:p>
            <a:pPr lvl="2"/>
            <a:r>
              <a:rPr lang="en-US" sz="2000" dirty="0" smtClean="0"/>
              <a:t>Label design and production</a:t>
            </a:r>
          </a:p>
          <a:p>
            <a:pPr lvl="1"/>
            <a:endParaRPr lang="en-US" sz="2000" dirty="0" smtClean="0"/>
          </a:p>
          <a:p>
            <a:endParaRPr lang="en-US" sz="2000" dirty="0"/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B71FA5-56DD-44C6-8BDB-1ACA94209462}" type="slidenum">
              <a:rPr lang="en-US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4442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650875" y="0"/>
            <a:ext cx="7385050" cy="990600"/>
          </a:xfrm>
        </p:spPr>
        <p:txBody>
          <a:bodyPr/>
          <a:lstStyle/>
          <a:p>
            <a:r>
              <a:rPr lang="en-US" dirty="0" smtClean="0">
                <a:ea typeface="ＭＳ Ｐゴシック" charset="-128"/>
              </a:rPr>
              <a:t>Time Line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229600" cy="4546600"/>
          </a:xfrm>
        </p:spPr>
        <p:txBody>
          <a:bodyPr/>
          <a:lstStyle/>
          <a:p>
            <a:r>
              <a:rPr lang="en-US" sz="2000" dirty="0" smtClean="0">
                <a:ea typeface="ＭＳ Ｐゴシック" charset="-128"/>
              </a:rPr>
              <a:t>Mar 28 – DDWG mini-F2F</a:t>
            </a:r>
          </a:p>
          <a:p>
            <a:endParaRPr lang="en-US" sz="2000" dirty="0" smtClean="0">
              <a:ea typeface="ＭＳ Ｐゴシック" charset="-128"/>
            </a:endParaRPr>
          </a:p>
          <a:p>
            <a:r>
              <a:rPr lang="en-US" sz="2000" dirty="0" smtClean="0">
                <a:ea typeface="ＭＳ Ｐゴシック" charset="-128"/>
              </a:rPr>
              <a:t>Apr 5   – Document section assignments finalized.</a:t>
            </a:r>
          </a:p>
          <a:p>
            <a:endParaRPr lang="en-US" sz="2000" dirty="0" smtClean="0">
              <a:ea typeface="ＭＳ Ｐゴシック" charset="-128"/>
            </a:endParaRPr>
          </a:p>
          <a:p>
            <a:pPr marL="322263" lvl="3" indent="-322263"/>
            <a:r>
              <a:rPr lang="en-US" sz="2000" dirty="0" smtClean="0">
                <a:ea typeface="ＭＳ Ｐゴシック" charset="-128"/>
              </a:rPr>
              <a:t>Apr 13 – Core definitions accessible online.</a:t>
            </a:r>
          </a:p>
          <a:p>
            <a:pPr>
              <a:buNone/>
            </a:pPr>
            <a:r>
              <a:rPr lang="en-US" sz="2000" dirty="0" smtClean="0">
                <a:ea typeface="ＭＳ Ｐゴシック" charset="-128"/>
              </a:rPr>
              <a:t>              – Initial drafts, critical sections for IPDA review </a:t>
            </a:r>
          </a:p>
          <a:p>
            <a:pPr>
              <a:buNone/>
            </a:pPr>
            <a:r>
              <a:rPr lang="en-US" sz="2000" dirty="0" smtClean="0">
                <a:ea typeface="ＭＳ Ｐゴシック" charset="-128"/>
              </a:rPr>
              <a:t>            </a:t>
            </a:r>
          </a:p>
          <a:p>
            <a:r>
              <a:rPr lang="en-US" sz="2000" dirty="0" smtClean="0">
                <a:ea typeface="ＭＳ Ｐゴシック" charset="-128"/>
              </a:rPr>
              <a:t>Apr 20 – Draft sections available for review and comment.</a:t>
            </a:r>
          </a:p>
          <a:p>
            <a:endParaRPr lang="en-US" sz="2000" dirty="0" smtClean="0">
              <a:ea typeface="ＭＳ Ｐゴシック" charset="-128"/>
            </a:endParaRPr>
          </a:p>
          <a:p>
            <a:r>
              <a:rPr lang="en-US" sz="2000" dirty="0" smtClean="0">
                <a:ea typeface="ＭＳ Ｐゴシック" charset="-128"/>
              </a:rPr>
              <a:t>May 5  </a:t>
            </a:r>
            <a:r>
              <a:rPr lang="en-US" sz="2000" dirty="0">
                <a:ea typeface="ＭＳ Ｐゴシック" charset="-128"/>
              </a:rPr>
              <a:t>– </a:t>
            </a:r>
            <a:r>
              <a:rPr lang="en-US" sz="2000" dirty="0" smtClean="0">
                <a:ea typeface="ＭＳ Ｐゴシック" charset="-128"/>
              </a:rPr>
              <a:t>Revised drafts available.</a:t>
            </a:r>
            <a:endParaRPr lang="en-US" sz="2000" dirty="0">
              <a:ea typeface="ＭＳ Ｐゴシック" charset="-128"/>
            </a:endParaRPr>
          </a:p>
          <a:p>
            <a:endParaRPr lang="en-US" sz="2000" dirty="0" smtClean="0">
              <a:ea typeface="ＭＳ Ｐゴシック" charset="-128"/>
            </a:endParaRPr>
          </a:p>
          <a:p>
            <a:r>
              <a:rPr lang="en-US" sz="2000" dirty="0" smtClean="0">
                <a:ea typeface="ＭＳ Ｐゴシック" charset="-128"/>
              </a:rPr>
              <a:t>May 18 – Final documents available for distribution.</a:t>
            </a:r>
          </a:p>
          <a:p>
            <a:pPr lvl="1"/>
            <a:endParaRPr lang="en-US" sz="1800" dirty="0">
              <a:ea typeface="ＭＳ Ｐゴシック" charset="-128"/>
            </a:endParaRP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B71FA5-56DD-44C6-8BDB-1ACA94209462}" type="slidenum">
              <a:rPr lang="en-US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1465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2">
  <a:themeElements>
    <a:clrScheme name="PDS_2009_Sr_Re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DS_2009_Sr_Rev">
      <a:majorFont>
        <a:latin typeface="Verdana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2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24" charset="0"/>
          </a:defRPr>
        </a:defPPr>
      </a:lstStyle>
    </a:lnDef>
  </a:objectDefaults>
  <a:extraClrSchemeLst>
    <a:extraClrScheme>
      <a:clrScheme name="PDS_2009_Sr_Re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DS_2009_Sr_Re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DS_2009_Sr_Re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DS_2009_Sr_Re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DS_2009_Sr_Re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DS_2009_Sr_Re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DS_2009_Sr_Re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DS_2009_Sr_Re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DS_2009_Sr_Re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DS_2009_Sr_Re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DS_2009_Sr_Re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DS_2009_Sr_Re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2080612057</TotalTime>
  <Words>254</Words>
  <Application>Microsoft Office PowerPoint</Application>
  <PresentationFormat>Custom</PresentationFormat>
  <Paragraphs>81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Presentation2</vt:lpstr>
      <vt:lpstr>Build 2c Documentation Plan</vt:lpstr>
      <vt:lpstr>Goals</vt:lpstr>
      <vt:lpstr>The Documents</vt:lpstr>
      <vt:lpstr>The Documents Recent Highlights (1)</vt:lpstr>
      <vt:lpstr>The Documents Recent Highlights (2)</vt:lpstr>
      <vt:lpstr>The wiki (1)</vt:lpstr>
      <vt:lpstr>The wiki (2)</vt:lpstr>
      <vt:lpstr>The Documents Biggest Effort</vt:lpstr>
      <vt:lpstr>Time Line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Hughes, John S (3880)</dc:creator>
  <cp:lastModifiedBy>mgordon</cp:lastModifiedBy>
  <cp:revision>1244</cp:revision>
  <cp:lastPrinted>2011-11-28T22:23:33Z</cp:lastPrinted>
  <dcterms:created xsi:type="dcterms:W3CDTF">2011-08-11T23:37:59Z</dcterms:created>
  <dcterms:modified xsi:type="dcterms:W3CDTF">2012-03-27T14:08:56Z</dcterms:modified>
</cp:coreProperties>
</file>