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Default Extension="tiff" ContentType="image/tiff"/>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2"/>
  </p:notesMasterIdLst>
  <p:handoutMasterIdLst>
    <p:handoutMasterId r:id="rId13"/>
  </p:handoutMasterIdLst>
  <p:sldIdLst>
    <p:sldId id="256" r:id="rId2"/>
    <p:sldId id="338" r:id="rId3"/>
    <p:sldId id="339" r:id="rId4"/>
    <p:sldId id="342" r:id="rId5"/>
    <p:sldId id="343" r:id="rId6"/>
    <p:sldId id="336" r:id="rId7"/>
    <p:sldId id="340" r:id="rId8"/>
    <p:sldId id="345" r:id="rId9"/>
    <p:sldId id="341" r:id="rId10"/>
    <p:sldId id="344" r:id="rId11"/>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pitchFamily="1" charset="0"/>
        <a:ea typeface="+mn-ea"/>
        <a:cs typeface="+mn-cs"/>
      </a:defRPr>
    </a:lvl1pPr>
    <a:lvl2pPr marL="457200" algn="ctr" rtl="0" eaLnBrk="0" fontAlgn="base" hangingPunct="0">
      <a:spcBef>
        <a:spcPct val="0"/>
      </a:spcBef>
      <a:spcAft>
        <a:spcPct val="0"/>
      </a:spcAft>
      <a:defRPr sz="2400" kern="1200">
        <a:solidFill>
          <a:schemeClr val="tx1"/>
        </a:solidFill>
        <a:latin typeface="Times" pitchFamily="1" charset="0"/>
        <a:ea typeface="+mn-ea"/>
        <a:cs typeface="+mn-cs"/>
      </a:defRPr>
    </a:lvl2pPr>
    <a:lvl3pPr marL="914400" algn="ctr" rtl="0" eaLnBrk="0" fontAlgn="base" hangingPunct="0">
      <a:spcBef>
        <a:spcPct val="0"/>
      </a:spcBef>
      <a:spcAft>
        <a:spcPct val="0"/>
      </a:spcAft>
      <a:defRPr sz="2400" kern="1200">
        <a:solidFill>
          <a:schemeClr val="tx1"/>
        </a:solidFill>
        <a:latin typeface="Times" pitchFamily="1" charset="0"/>
        <a:ea typeface="+mn-ea"/>
        <a:cs typeface="+mn-cs"/>
      </a:defRPr>
    </a:lvl3pPr>
    <a:lvl4pPr marL="1371600" algn="ctr" rtl="0" eaLnBrk="0" fontAlgn="base" hangingPunct="0">
      <a:spcBef>
        <a:spcPct val="0"/>
      </a:spcBef>
      <a:spcAft>
        <a:spcPct val="0"/>
      </a:spcAft>
      <a:defRPr sz="2400" kern="1200">
        <a:solidFill>
          <a:schemeClr val="tx1"/>
        </a:solidFill>
        <a:latin typeface="Times" pitchFamily="1" charset="0"/>
        <a:ea typeface="+mn-ea"/>
        <a:cs typeface="+mn-cs"/>
      </a:defRPr>
    </a:lvl4pPr>
    <a:lvl5pPr marL="1828800" algn="ctr" rtl="0" eaLnBrk="0" fontAlgn="base" hangingPunct="0">
      <a:spcBef>
        <a:spcPct val="0"/>
      </a:spcBef>
      <a:spcAft>
        <a:spcPct val="0"/>
      </a:spcAft>
      <a:defRPr sz="2400" kern="1200">
        <a:solidFill>
          <a:schemeClr val="tx1"/>
        </a:solidFill>
        <a:latin typeface="Times" pitchFamily="1" charset="0"/>
        <a:ea typeface="+mn-ea"/>
        <a:cs typeface="+mn-cs"/>
      </a:defRPr>
    </a:lvl5pPr>
    <a:lvl6pPr marL="2286000" algn="l" defTabSz="457200" rtl="0" eaLnBrk="1" latinLnBrk="0" hangingPunct="1">
      <a:defRPr sz="2400" kern="1200">
        <a:solidFill>
          <a:schemeClr val="tx1"/>
        </a:solidFill>
        <a:latin typeface="Times" pitchFamily="1" charset="0"/>
        <a:ea typeface="+mn-ea"/>
        <a:cs typeface="+mn-cs"/>
      </a:defRPr>
    </a:lvl6pPr>
    <a:lvl7pPr marL="2743200" algn="l" defTabSz="457200" rtl="0" eaLnBrk="1" latinLnBrk="0" hangingPunct="1">
      <a:defRPr sz="2400" kern="1200">
        <a:solidFill>
          <a:schemeClr val="tx1"/>
        </a:solidFill>
        <a:latin typeface="Times" pitchFamily="1" charset="0"/>
        <a:ea typeface="+mn-ea"/>
        <a:cs typeface="+mn-cs"/>
      </a:defRPr>
    </a:lvl7pPr>
    <a:lvl8pPr marL="3200400" algn="l" defTabSz="457200" rtl="0" eaLnBrk="1" latinLnBrk="0" hangingPunct="1">
      <a:defRPr sz="2400" kern="1200">
        <a:solidFill>
          <a:schemeClr val="tx1"/>
        </a:solidFill>
        <a:latin typeface="Times" pitchFamily="1" charset="0"/>
        <a:ea typeface="+mn-ea"/>
        <a:cs typeface="+mn-cs"/>
      </a:defRPr>
    </a:lvl8pPr>
    <a:lvl9pPr marL="3657600" algn="l" defTabSz="457200" rtl="0" eaLnBrk="1" latinLnBrk="0" hangingPunct="1">
      <a:defRPr sz="2400" kern="1200">
        <a:solidFill>
          <a:schemeClr val="tx1"/>
        </a:solidFill>
        <a:latin typeface="Times"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A50021"/>
    <a:srgbClr val="914B3F"/>
    <a:srgbClr val="000000"/>
    <a:srgbClr val="F4D5D0"/>
    <a:srgbClr val="ECBAB2"/>
    <a:srgbClr val="F42D0C"/>
    <a:srgbClr val="E1561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60" d="100"/>
          <a:sy n="60" d="100"/>
        </p:scale>
        <p:origin x="-880"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91A93BA-F829-7C42-926F-1562C0727D1D}" type="datetimeFigureOut">
              <a:rPr lang="en-US" smtClean="0"/>
              <a:pPr/>
              <a:t>3/28/12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752306-AE83-434E-A903-6788E40E9EF0}"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l">
              <a:defRPr sz="1200">
                <a:latin typeface="Times"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latin typeface="Times"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l">
              <a:defRPr sz="1200">
                <a:latin typeface="Times"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lvl1pPr>
          </a:lstStyle>
          <a:p>
            <a:pPr>
              <a:defRPr/>
            </a:pPr>
            <a:fld id="{B737194A-BC83-6448-80B6-05CDBD8DD8D1}"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miter lim="800000"/>
            <a:headEnd/>
            <a:tailEnd/>
          </a:ln>
        </p:spPr>
        <p:txBody>
          <a:bodyPr/>
          <a:lstStyle/>
          <a:p>
            <a:fld id="{EF5D7B52-E63F-7D49-94C0-999B79ADED5C}" type="slidenum">
              <a:rPr lang="en-US"/>
              <a:pPr/>
              <a:t>1</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atin typeface="Times" pitchFamily="1"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3/28/12</a:t>
            </a:r>
            <a:endParaRPr lang="en-US" sz="1400">
              <a:latin typeface="Times" pitchFamily="1" charset="0"/>
            </a:endParaRPr>
          </a:p>
        </p:txBody>
      </p:sp>
      <p:sp>
        <p:nvSpPr>
          <p:cNvPr id="5" name="Rectangle 5"/>
          <p:cNvSpPr>
            <a:spLocks noGrp="1" noChangeArrowheads="1"/>
          </p:cNvSpPr>
          <p:nvPr>
            <p:ph type="ftr" sz="quarter" idx="11"/>
          </p:nvPr>
        </p:nvSpPr>
        <p:spPr/>
        <p:txBody>
          <a:bodyPr/>
          <a:lstStyle>
            <a:lvl1pPr>
              <a:defRPr/>
            </a:lvl1pPr>
          </a:lstStyle>
          <a:p>
            <a:pPr>
              <a:defRPr/>
            </a:pPr>
            <a:r>
              <a:rPr lang="en-US" smtClean="0"/>
              <a:t>SBN report for PDS Management Council                </a:t>
            </a:r>
            <a:endParaRPr lang="en-US" sz="1400">
              <a:latin typeface="Times" pitchFamily="1" charset="0"/>
            </a:endParaRPr>
          </a:p>
        </p:txBody>
      </p:sp>
      <p:sp>
        <p:nvSpPr>
          <p:cNvPr id="6" name="Rectangle 6"/>
          <p:cNvSpPr>
            <a:spLocks noGrp="1" noChangeArrowheads="1"/>
          </p:cNvSpPr>
          <p:nvPr>
            <p:ph type="sldNum" sz="quarter" idx="12"/>
          </p:nvPr>
        </p:nvSpPr>
        <p:spPr/>
        <p:txBody>
          <a:bodyPr/>
          <a:lstStyle>
            <a:lvl1pPr>
              <a:defRPr/>
            </a:lvl1pPr>
          </a:lstStyle>
          <a:p>
            <a:pPr>
              <a:defRPr/>
            </a:pPr>
            <a:r>
              <a:rPr lang="en-US"/>
              <a:t>mfa </a:t>
            </a:r>
            <a:fld id="{985F9721-BC1A-4948-8277-A97EC5D9525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3/28/12</a:t>
            </a:r>
            <a:endParaRPr lang="en-US" sz="1400">
              <a:latin typeface="Times" pitchFamily="1" charset="0"/>
            </a:endParaRPr>
          </a:p>
        </p:txBody>
      </p:sp>
      <p:sp>
        <p:nvSpPr>
          <p:cNvPr id="5" name="Rectangle 5"/>
          <p:cNvSpPr>
            <a:spLocks noGrp="1" noChangeArrowheads="1"/>
          </p:cNvSpPr>
          <p:nvPr>
            <p:ph type="ftr" sz="quarter" idx="11"/>
          </p:nvPr>
        </p:nvSpPr>
        <p:spPr/>
        <p:txBody>
          <a:bodyPr/>
          <a:lstStyle>
            <a:lvl1pPr>
              <a:defRPr/>
            </a:lvl1pPr>
          </a:lstStyle>
          <a:p>
            <a:pPr>
              <a:defRPr/>
            </a:pPr>
            <a:r>
              <a:rPr lang="en-US" smtClean="0"/>
              <a:t>SBN report for PDS Management Council                </a:t>
            </a:r>
            <a:endParaRPr lang="en-US" sz="1400">
              <a:latin typeface="Times" pitchFamily="1" charset="0"/>
            </a:endParaRPr>
          </a:p>
        </p:txBody>
      </p:sp>
      <p:sp>
        <p:nvSpPr>
          <p:cNvPr id="6" name="Rectangle 6"/>
          <p:cNvSpPr>
            <a:spLocks noGrp="1" noChangeArrowheads="1"/>
          </p:cNvSpPr>
          <p:nvPr>
            <p:ph type="sldNum" sz="quarter" idx="12"/>
          </p:nvPr>
        </p:nvSpPr>
        <p:spPr/>
        <p:txBody>
          <a:bodyPr/>
          <a:lstStyle>
            <a:lvl1pPr>
              <a:defRPr/>
            </a:lvl1pPr>
          </a:lstStyle>
          <a:p>
            <a:pPr>
              <a:defRPr/>
            </a:pPr>
            <a:r>
              <a:rPr lang="en-US"/>
              <a:t>mfa </a:t>
            </a:r>
            <a:fld id="{8236351B-29DB-F44A-8A94-DB384435A94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7690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3/28/12</a:t>
            </a:r>
            <a:endParaRPr lang="en-US" sz="1400">
              <a:latin typeface="Times" pitchFamily="1" charset="0"/>
            </a:endParaRPr>
          </a:p>
        </p:txBody>
      </p:sp>
      <p:sp>
        <p:nvSpPr>
          <p:cNvPr id="5" name="Rectangle 5"/>
          <p:cNvSpPr>
            <a:spLocks noGrp="1" noChangeArrowheads="1"/>
          </p:cNvSpPr>
          <p:nvPr>
            <p:ph type="ftr" sz="quarter" idx="11"/>
          </p:nvPr>
        </p:nvSpPr>
        <p:spPr/>
        <p:txBody>
          <a:bodyPr/>
          <a:lstStyle>
            <a:lvl1pPr>
              <a:defRPr/>
            </a:lvl1pPr>
          </a:lstStyle>
          <a:p>
            <a:pPr>
              <a:defRPr/>
            </a:pPr>
            <a:r>
              <a:rPr lang="en-US" smtClean="0"/>
              <a:t>SBN report for PDS Management Council                </a:t>
            </a:r>
            <a:endParaRPr lang="en-US" sz="1400">
              <a:latin typeface="Times" pitchFamily="1" charset="0"/>
            </a:endParaRPr>
          </a:p>
        </p:txBody>
      </p:sp>
      <p:sp>
        <p:nvSpPr>
          <p:cNvPr id="6" name="Rectangle 6"/>
          <p:cNvSpPr>
            <a:spLocks noGrp="1" noChangeArrowheads="1"/>
          </p:cNvSpPr>
          <p:nvPr>
            <p:ph type="sldNum" sz="quarter" idx="12"/>
          </p:nvPr>
        </p:nvSpPr>
        <p:spPr/>
        <p:txBody>
          <a:bodyPr/>
          <a:lstStyle>
            <a:lvl1pPr>
              <a:defRPr/>
            </a:lvl1pPr>
          </a:lstStyle>
          <a:p>
            <a:pPr>
              <a:defRPr/>
            </a:pPr>
            <a:r>
              <a:rPr lang="en-US"/>
              <a:t>mfa </a:t>
            </a:r>
            <a:fld id="{D12DC687-576E-4248-A4E2-509C1B287BB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67056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066800"/>
            <a:ext cx="38100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38100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3/28/12</a:t>
            </a:r>
            <a:endParaRPr lang="en-US" sz="1400">
              <a:latin typeface="Times" pitchFamily="1" charset="0"/>
            </a:endParaRPr>
          </a:p>
        </p:txBody>
      </p:sp>
      <p:sp>
        <p:nvSpPr>
          <p:cNvPr id="6" name="Rectangle 5"/>
          <p:cNvSpPr>
            <a:spLocks noGrp="1" noChangeArrowheads="1"/>
          </p:cNvSpPr>
          <p:nvPr>
            <p:ph type="ftr" sz="quarter" idx="11"/>
          </p:nvPr>
        </p:nvSpPr>
        <p:spPr/>
        <p:txBody>
          <a:bodyPr/>
          <a:lstStyle>
            <a:lvl1pPr>
              <a:defRPr/>
            </a:lvl1pPr>
          </a:lstStyle>
          <a:p>
            <a:pPr>
              <a:defRPr/>
            </a:pPr>
            <a:r>
              <a:rPr lang="en-US" smtClean="0"/>
              <a:t>SBN report for PDS Management Council                </a:t>
            </a:r>
            <a:endParaRPr lang="en-US" sz="1400">
              <a:latin typeface="Times" pitchFamily="1" charset="0"/>
            </a:endParaRPr>
          </a:p>
        </p:txBody>
      </p:sp>
      <p:sp>
        <p:nvSpPr>
          <p:cNvPr id="7" name="Rectangle 6"/>
          <p:cNvSpPr>
            <a:spLocks noGrp="1" noChangeArrowheads="1"/>
          </p:cNvSpPr>
          <p:nvPr>
            <p:ph type="sldNum" sz="quarter" idx="12"/>
          </p:nvPr>
        </p:nvSpPr>
        <p:spPr/>
        <p:txBody>
          <a:bodyPr/>
          <a:lstStyle>
            <a:lvl1pPr>
              <a:defRPr/>
            </a:lvl1pPr>
          </a:lstStyle>
          <a:p>
            <a:pPr>
              <a:defRPr/>
            </a:pPr>
            <a:r>
              <a:rPr lang="en-US"/>
              <a:t>mfa </a:t>
            </a:r>
            <a:fld id="{C055DDC1-4DA8-4244-9796-149421E8F63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3/28/12</a:t>
            </a:r>
            <a:endParaRPr lang="en-US" sz="1400">
              <a:latin typeface="Times" pitchFamily="1" charset="0"/>
            </a:endParaRPr>
          </a:p>
        </p:txBody>
      </p:sp>
      <p:sp>
        <p:nvSpPr>
          <p:cNvPr id="5" name="Rectangle 5"/>
          <p:cNvSpPr>
            <a:spLocks noGrp="1" noChangeArrowheads="1"/>
          </p:cNvSpPr>
          <p:nvPr>
            <p:ph type="ftr" sz="quarter" idx="11"/>
          </p:nvPr>
        </p:nvSpPr>
        <p:spPr/>
        <p:txBody>
          <a:bodyPr/>
          <a:lstStyle>
            <a:lvl1pPr>
              <a:defRPr/>
            </a:lvl1pPr>
          </a:lstStyle>
          <a:p>
            <a:pPr>
              <a:defRPr/>
            </a:pPr>
            <a:r>
              <a:rPr lang="en-US" smtClean="0"/>
              <a:t>SBN report for PDS Management Council                </a:t>
            </a:r>
            <a:endParaRPr lang="en-US" sz="1400">
              <a:latin typeface="Times" pitchFamily="1" charset="0"/>
            </a:endParaRPr>
          </a:p>
        </p:txBody>
      </p:sp>
      <p:sp>
        <p:nvSpPr>
          <p:cNvPr id="6" name="Rectangle 6"/>
          <p:cNvSpPr>
            <a:spLocks noGrp="1" noChangeArrowheads="1"/>
          </p:cNvSpPr>
          <p:nvPr>
            <p:ph type="sldNum" sz="quarter" idx="12"/>
          </p:nvPr>
        </p:nvSpPr>
        <p:spPr/>
        <p:txBody>
          <a:bodyPr/>
          <a:lstStyle>
            <a:lvl1pPr>
              <a:defRPr/>
            </a:lvl1pPr>
          </a:lstStyle>
          <a:p>
            <a:pPr>
              <a:defRPr/>
            </a:pPr>
            <a:r>
              <a:rPr lang="en-US"/>
              <a:t>mfa </a:t>
            </a:r>
            <a:fld id="{81DCF9BB-AAD2-1143-B950-71FB16B491F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3/28/12</a:t>
            </a:r>
            <a:endParaRPr lang="en-US" sz="1400">
              <a:latin typeface="Times" pitchFamily="1" charset="0"/>
            </a:endParaRPr>
          </a:p>
        </p:txBody>
      </p:sp>
      <p:sp>
        <p:nvSpPr>
          <p:cNvPr id="5" name="Rectangle 5"/>
          <p:cNvSpPr>
            <a:spLocks noGrp="1" noChangeArrowheads="1"/>
          </p:cNvSpPr>
          <p:nvPr>
            <p:ph type="ftr" sz="quarter" idx="11"/>
          </p:nvPr>
        </p:nvSpPr>
        <p:spPr/>
        <p:txBody>
          <a:bodyPr/>
          <a:lstStyle>
            <a:lvl1pPr>
              <a:defRPr/>
            </a:lvl1pPr>
          </a:lstStyle>
          <a:p>
            <a:pPr>
              <a:defRPr/>
            </a:pPr>
            <a:r>
              <a:rPr lang="en-US" smtClean="0"/>
              <a:t>SBN report for PDS Management Council                </a:t>
            </a:r>
            <a:endParaRPr lang="en-US" sz="1400">
              <a:latin typeface="Times" pitchFamily="1" charset="0"/>
            </a:endParaRPr>
          </a:p>
        </p:txBody>
      </p:sp>
      <p:sp>
        <p:nvSpPr>
          <p:cNvPr id="6" name="Rectangle 6"/>
          <p:cNvSpPr>
            <a:spLocks noGrp="1" noChangeArrowheads="1"/>
          </p:cNvSpPr>
          <p:nvPr>
            <p:ph type="sldNum" sz="quarter" idx="12"/>
          </p:nvPr>
        </p:nvSpPr>
        <p:spPr/>
        <p:txBody>
          <a:bodyPr/>
          <a:lstStyle>
            <a:lvl1pPr>
              <a:defRPr/>
            </a:lvl1pPr>
          </a:lstStyle>
          <a:p>
            <a:pPr>
              <a:defRPr/>
            </a:pPr>
            <a:r>
              <a:rPr lang="en-US"/>
              <a:t>mfa </a:t>
            </a:r>
            <a:fld id="{1C8C2EC3-C54E-EB4D-82C3-BD9FF054138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066800"/>
            <a:ext cx="38100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38100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3/28/12</a:t>
            </a:r>
            <a:endParaRPr lang="en-US" sz="1400">
              <a:latin typeface="Times" pitchFamily="1" charset="0"/>
            </a:endParaRPr>
          </a:p>
        </p:txBody>
      </p:sp>
      <p:sp>
        <p:nvSpPr>
          <p:cNvPr id="6" name="Rectangle 5"/>
          <p:cNvSpPr>
            <a:spLocks noGrp="1" noChangeArrowheads="1"/>
          </p:cNvSpPr>
          <p:nvPr>
            <p:ph type="ftr" sz="quarter" idx="11"/>
          </p:nvPr>
        </p:nvSpPr>
        <p:spPr/>
        <p:txBody>
          <a:bodyPr/>
          <a:lstStyle>
            <a:lvl1pPr>
              <a:defRPr/>
            </a:lvl1pPr>
          </a:lstStyle>
          <a:p>
            <a:pPr>
              <a:defRPr/>
            </a:pPr>
            <a:r>
              <a:rPr lang="en-US" smtClean="0"/>
              <a:t>SBN report for PDS Management Council                </a:t>
            </a:r>
            <a:endParaRPr lang="en-US" sz="1400">
              <a:latin typeface="Times" pitchFamily="1" charset="0"/>
            </a:endParaRPr>
          </a:p>
        </p:txBody>
      </p:sp>
      <p:sp>
        <p:nvSpPr>
          <p:cNvPr id="7" name="Rectangle 6"/>
          <p:cNvSpPr>
            <a:spLocks noGrp="1" noChangeArrowheads="1"/>
          </p:cNvSpPr>
          <p:nvPr>
            <p:ph type="sldNum" sz="quarter" idx="12"/>
          </p:nvPr>
        </p:nvSpPr>
        <p:spPr/>
        <p:txBody>
          <a:bodyPr/>
          <a:lstStyle>
            <a:lvl1pPr>
              <a:defRPr/>
            </a:lvl1pPr>
          </a:lstStyle>
          <a:p>
            <a:pPr>
              <a:defRPr/>
            </a:pPr>
            <a:r>
              <a:rPr lang="en-US"/>
              <a:t>mfa </a:t>
            </a:r>
            <a:fld id="{9ADDA3DA-4097-D94C-A320-2A67C9243A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3/28/12</a:t>
            </a:r>
            <a:endParaRPr lang="en-US" sz="1400">
              <a:latin typeface="Times" pitchFamily="1" charset="0"/>
            </a:endParaRPr>
          </a:p>
        </p:txBody>
      </p:sp>
      <p:sp>
        <p:nvSpPr>
          <p:cNvPr id="8" name="Rectangle 5"/>
          <p:cNvSpPr>
            <a:spLocks noGrp="1" noChangeArrowheads="1"/>
          </p:cNvSpPr>
          <p:nvPr>
            <p:ph type="ftr" sz="quarter" idx="11"/>
          </p:nvPr>
        </p:nvSpPr>
        <p:spPr/>
        <p:txBody>
          <a:bodyPr/>
          <a:lstStyle>
            <a:lvl1pPr>
              <a:defRPr/>
            </a:lvl1pPr>
          </a:lstStyle>
          <a:p>
            <a:pPr>
              <a:defRPr/>
            </a:pPr>
            <a:r>
              <a:rPr lang="en-US" smtClean="0"/>
              <a:t>SBN report for PDS Management Council                </a:t>
            </a:r>
            <a:endParaRPr lang="en-US" sz="1400">
              <a:latin typeface="Times" pitchFamily="1" charset="0"/>
            </a:endParaRPr>
          </a:p>
        </p:txBody>
      </p:sp>
      <p:sp>
        <p:nvSpPr>
          <p:cNvPr id="9" name="Rectangle 6"/>
          <p:cNvSpPr>
            <a:spLocks noGrp="1" noChangeArrowheads="1"/>
          </p:cNvSpPr>
          <p:nvPr>
            <p:ph type="sldNum" sz="quarter" idx="12"/>
          </p:nvPr>
        </p:nvSpPr>
        <p:spPr/>
        <p:txBody>
          <a:bodyPr/>
          <a:lstStyle>
            <a:lvl1pPr>
              <a:defRPr/>
            </a:lvl1pPr>
          </a:lstStyle>
          <a:p>
            <a:pPr>
              <a:defRPr/>
            </a:pPr>
            <a:r>
              <a:rPr lang="en-US"/>
              <a:t>mfa </a:t>
            </a:r>
            <a:fld id="{5B8A61F2-526C-5C45-A471-F516E54739E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3/28/12</a:t>
            </a:r>
            <a:endParaRPr lang="en-US" sz="1400">
              <a:latin typeface="Times" pitchFamily="1" charset="0"/>
            </a:endParaRPr>
          </a:p>
        </p:txBody>
      </p:sp>
      <p:sp>
        <p:nvSpPr>
          <p:cNvPr id="4" name="Rectangle 5"/>
          <p:cNvSpPr>
            <a:spLocks noGrp="1" noChangeArrowheads="1"/>
          </p:cNvSpPr>
          <p:nvPr>
            <p:ph type="ftr" sz="quarter" idx="11"/>
          </p:nvPr>
        </p:nvSpPr>
        <p:spPr/>
        <p:txBody>
          <a:bodyPr/>
          <a:lstStyle>
            <a:lvl1pPr>
              <a:defRPr/>
            </a:lvl1pPr>
          </a:lstStyle>
          <a:p>
            <a:pPr>
              <a:defRPr/>
            </a:pPr>
            <a:r>
              <a:rPr lang="en-US" smtClean="0"/>
              <a:t>SBN report for PDS Management Council                </a:t>
            </a:r>
            <a:endParaRPr lang="en-US" sz="1400">
              <a:latin typeface="Times" pitchFamily="1" charset="0"/>
            </a:endParaRPr>
          </a:p>
        </p:txBody>
      </p:sp>
      <p:sp>
        <p:nvSpPr>
          <p:cNvPr id="5" name="Rectangle 6"/>
          <p:cNvSpPr>
            <a:spLocks noGrp="1" noChangeArrowheads="1"/>
          </p:cNvSpPr>
          <p:nvPr>
            <p:ph type="sldNum" sz="quarter" idx="12"/>
          </p:nvPr>
        </p:nvSpPr>
        <p:spPr/>
        <p:txBody>
          <a:bodyPr/>
          <a:lstStyle>
            <a:lvl1pPr>
              <a:defRPr/>
            </a:lvl1pPr>
          </a:lstStyle>
          <a:p>
            <a:pPr>
              <a:defRPr/>
            </a:pPr>
            <a:r>
              <a:rPr lang="en-US"/>
              <a:t>mfa </a:t>
            </a:r>
            <a:fld id="{7525B11B-48DA-D742-B237-B75A96ADEB7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3/28/12</a:t>
            </a:r>
            <a:endParaRPr lang="en-US" sz="1400">
              <a:latin typeface="Times" pitchFamily="1" charset="0"/>
            </a:endParaRPr>
          </a:p>
        </p:txBody>
      </p:sp>
      <p:sp>
        <p:nvSpPr>
          <p:cNvPr id="3" name="Rectangle 5"/>
          <p:cNvSpPr>
            <a:spLocks noGrp="1" noChangeArrowheads="1"/>
          </p:cNvSpPr>
          <p:nvPr>
            <p:ph type="ftr" sz="quarter" idx="11"/>
          </p:nvPr>
        </p:nvSpPr>
        <p:spPr/>
        <p:txBody>
          <a:bodyPr/>
          <a:lstStyle>
            <a:lvl1pPr>
              <a:defRPr/>
            </a:lvl1pPr>
          </a:lstStyle>
          <a:p>
            <a:pPr>
              <a:defRPr/>
            </a:pPr>
            <a:r>
              <a:rPr lang="en-US" smtClean="0"/>
              <a:t>SBN report for PDS Management Council                </a:t>
            </a:r>
            <a:endParaRPr lang="en-US" sz="1400">
              <a:latin typeface="Times" pitchFamily="1" charset="0"/>
            </a:endParaRPr>
          </a:p>
        </p:txBody>
      </p:sp>
      <p:sp>
        <p:nvSpPr>
          <p:cNvPr id="4" name="Rectangle 6"/>
          <p:cNvSpPr>
            <a:spLocks noGrp="1" noChangeArrowheads="1"/>
          </p:cNvSpPr>
          <p:nvPr>
            <p:ph type="sldNum" sz="quarter" idx="12"/>
          </p:nvPr>
        </p:nvSpPr>
        <p:spPr/>
        <p:txBody>
          <a:bodyPr/>
          <a:lstStyle>
            <a:lvl1pPr>
              <a:defRPr/>
            </a:lvl1pPr>
          </a:lstStyle>
          <a:p>
            <a:pPr>
              <a:defRPr/>
            </a:pPr>
            <a:r>
              <a:rPr lang="en-US"/>
              <a:t>mfa </a:t>
            </a:r>
            <a:fld id="{4733DC63-D14E-994A-AAF5-146097CC7FA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3/28/12</a:t>
            </a:r>
            <a:endParaRPr lang="en-US" sz="1400">
              <a:latin typeface="Times" pitchFamily="1" charset="0"/>
            </a:endParaRPr>
          </a:p>
        </p:txBody>
      </p:sp>
      <p:sp>
        <p:nvSpPr>
          <p:cNvPr id="6" name="Rectangle 5"/>
          <p:cNvSpPr>
            <a:spLocks noGrp="1" noChangeArrowheads="1"/>
          </p:cNvSpPr>
          <p:nvPr>
            <p:ph type="ftr" sz="quarter" idx="11"/>
          </p:nvPr>
        </p:nvSpPr>
        <p:spPr/>
        <p:txBody>
          <a:bodyPr/>
          <a:lstStyle>
            <a:lvl1pPr>
              <a:defRPr/>
            </a:lvl1pPr>
          </a:lstStyle>
          <a:p>
            <a:pPr>
              <a:defRPr/>
            </a:pPr>
            <a:r>
              <a:rPr lang="en-US" smtClean="0"/>
              <a:t>SBN report for PDS Management Council                </a:t>
            </a:r>
            <a:endParaRPr lang="en-US" sz="1400">
              <a:latin typeface="Times" pitchFamily="1" charset="0"/>
            </a:endParaRPr>
          </a:p>
        </p:txBody>
      </p:sp>
      <p:sp>
        <p:nvSpPr>
          <p:cNvPr id="7" name="Rectangle 6"/>
          <p:cNvSpPr>
            <a:spLocks noGrp="1" noChangeArrowheads="1"/>
          </p:cNvSpPr>
          <p:nvPr>
            <p:ph type="sldNum" sz="quarter" idx="12"/>
          </p:nvPr>
        </p:nvSpPr>
        <p:spPr/>
        <p:txBody>
          <a:bodyPr/>
          <a:lstStyle>
            <a:lvl1pPr>
              <a:defRPr/>
            </a:lvl1pPr>
          </a:lstStyle>
          <a:p>
            <a:pPr>
              <a:defRPr/>
            </a:pPr>
            <a:r>
              <a:rPr lang="en-US"/>
              <a:t>mfa </a:t>
            </a:r>
            <a:fld id="{875B00AA-3C36-8F4D-80F3-DB57E47DDA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3/28/12</a:t>
            </a:r>
            <a:endParaRPr lang="en-US" sz="1400">
              <a:latin typeface="Times" pitchFamily="1" charset="0"/>
            </a:endParaRPr>
          </a:p>
        </p:txBody>
      </p:sp>
      <p:sp>
        <p:nvSpPr>
          <p:cNvPr id="6" name="Rectangle 5"/>
          <p:cNvSpPr>
            <a:spLocks noGrp="1" noChangeArrowheads="1"/>
          </p:cNvSpPr>
          <p:nvPr>
            <p:ph type="ftr" sz="quarter" idx="11"/>
          </p:nvPr>
        </p:nvSpPr>
        <p:spPr/>
        <p:txBody>
          <a:bodyPr/>
          <a:lstStyle>
            <a:lvl1pPr>
              <a:defRPr/>
            </a:lvl1pPr>
          </a:lstStyle>
          <a:p>
            <a:pPr>
              <a:defRPr/>
            </a:pPr>
            <a:r>
              <a:rPr lang="en-US" smtClean="0"/>
              <a:t>SBN report for PDS Management Council                </a:t>
            </a:r>
            <a:endParaRPr lang="en-US" sz="1400">
              <a:latin typeface="Times" pitchFamily="1" charset="0"/>
            </a:endParaRPr>
          </a:p>
        </p:txBody>
      </p:sp>
      <p:sp>
        <p:nvSpPr>
          <p:cNvPr id="7" name="Rectangle 6"/>
          <p:cNvSpPr>
            <a:spLocks noGrp="1" noChangeArrowheads="1"/>
          </p:cNvSpPr>
          <p:nvPr>
            <p:ph type="sldNum" sz="quarter" idx="12"/>
          </p:nvPr>
        </p:nvSpPr>
        <p:spPr/>
        <p:txBody>
          <a:bodyPr/>
          <a:lstStyle>
            <a:lvl1pPr>
              <a:defRPr/>
            </a:lvl1pPr>
          </a:lstStyle>
          <a:p>
            <a:pPr>
              <a:defRPr/>
            </a:pPr>
            <a:r>
              <a:rPr lang="en-US"/>
              <a:t>mfa </a:t>
            </a:r>
            <a:fld id="{BF912638-C156-D245-887E-470D2E0AF4D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19200" y="152400"/>
            <a:ext cx="6705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066800"/>
            <a:ext cx="7772400" cy="541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28600" y="6553200"/>
            <a:ext cx="1905000" cy="30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l">
              <a:defRPr sz="900">
                <a:latin typeface="Verdana" pitchFamily="1" charset="0"/>
              </a:defRPr>
            </a:lvl1pPr>
          </a:lstStyle>
          <a:p>
            <a:pPr>
              <a:defRPr/>
            </a:pPr>
            <a:r>
              <a:rPr lang="en-US" smtClean="0"/>
              <a:t>3/28/12</a:t>
            </a:r>
            <a:endParaRPr lang="en-US" sz="1400"/>
          </a:p>
        </p:txBody>
      </p:sp>
      <p:sp>
        <p:nvSpPr>
          <p:cNvPr id="1029" name="Rectangle 5"/>
          <p:cNvSpPr>
            <a:spLocks noGrp="1" noChangeArrowheads="1"/>
          </p:cNvSpPr>
          <p:nvPr>
            <p:ph type="ftr" sz="quarter" idx="3"/>
          </p:nvPr>
        </p:nvSpPr>
        <p:spPr bwMode="auto">
          <a:xfrm>
            <a:off x="3124200" y="6553200"/>
            <a:ext cx="2895600" cy="30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900">
                <a:latin typeface="Verdana" pitchFamily="1" charset="0"/>
              </a:defRPr>
            </a:lvl1pPr>
          </a:lstStyle>
          <a:p>
            <a:pPr>
              <a:defRPr/>
            </a:pPr>
            <a:r>
              <a:rPr lang="en-US" smtClean="0"/>
              <a:t>SBN report for PDS Management Council                </a:t>
            </a:r>
            <a:endParaRPr lang="en-US" sz="1400"/>
          </a:p>
        </p:txBody>
      </p:sp>
      <p:sp>
        <p:nvSpPr>
          <p:cNvPr id="1030" name="Rectangle 6"/>
          <p:cNvSpPr>
            <a:spLocks noGrp="1" noChangeArrowheads="1"/>
          </p:cNvSpPr>
          <p:nvPr>
            <p:ph type="sldNum" sz="quarter" idx="4"/>
          </p:nvPr>
        </p:nvSpPr>
        <p:spPr bwMode="auto">
          <a:xfrm>
            <a:off x="6934200" y="6553200"/>
            <a:ext cx="1905000" cy="30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900">
                <a:latin typeface="Verdana" pitchFamily="1" charset="0"/>
              </a:defRPr>
            </a:lvl1pPr>
          </a:lstStyle>
          <a:p>
            <a:pPr>
              <a:defRPr/>
            </a:pPr>
            <a:r>
              <a:rPr lang="en-US"/>
              <a:t>mfa </a:t>
            </a:r>
            <a:fld id="{3A08FB90-F044-0F49-9AC1-EA766121A007}" type="slidenum">
              <a:rPr lang="en-US"/>
              <a:pPr>
                <a:defRPr/>
              </a:pPr>
              <a:t>‹#›</a:t>
            </a:fld>
            <a:endParaRPr lang="en-US"/>
          </a:p>
        </p:txBody>
      </p:sp>
      <p:pic>
        <p:nvPicPr>
          <p:cNvPr id="1031" name="Picture 7"/>
          <p:cNvPicPr>
            <a:picLocks noChangeAspect="1" noChangeArrowheads="1"/>
          </p:cNvPicPr>
          <p:nvPr/>
        </p:nvPicPr>
        <p:blipFill>
          <a:blip r:embed="rId14"/>
          <a:srcRect/>
          <a:stretch>
            <a:fillRect/>
          </a:stretch>
        </p:blipFill>
        <p:spPr bwMode="auto">
          <a:xfrm>
            <a:off x="8077200" y="0"/>
            <a:ext cx="1063625" cy="982663"/>
          </a:xfrm>
          <a:prstGeom prst="rect">
            <a:avLst/>
          </a:prstGeom>
          <a:noFill/>
          <a:ln w="9525">
            <a:noFill/>
            <a:miter lim="800000"/>
            <a:headEnd/>
            <a:tailEnd/>
          </a:ln>
        </p:spPr>
      </p:pic>
      <p:pic>
        <p:nvPicPr>
          <p:cNvPr id="1032" name="Picture 8"/>
          <p:cNvPicPr>
            <a:picLocks noChangeAspect="1" noChangeArrowheads="1"/>
          </p:cNvPicPr>
          <p:nvPr/>
        </p:nvPicPr>
        <p:blipFill>
          <a:blip r:embed="rId15"/>
          <a:srcRect/>
          <a:stretch>
            <a:fillRect/>
          </a:stretch>
        </p:blipFill>
        <p:spPr bwMode="auto">
          <a:xfrm>
            <a:off x="0" y="0"/>
            <a:ext cx="1030288" cy="1030288"/>
          </a:xfrm>
          <a:prstGeom prst="rect">
            <a:avLst/>
          </a:prstGeom>
          <a:noFill/>
          <a:ln w="9525">
            <a:noFill/>
            <a:miter lim="800000"/>
            <a:headEnd/>
            <a:tailEnd/>
          </a:ln>
        </p:spPr>
      </p:pic>
      <p:cxnSp>
        <p:nvCxnSpPr>
          <p:cNvPr id="1033" name="AutoShape 9"/>
          <p:cNvCxnSpPr>
            <a:cxnSpLocks noChangeShapeType="1"/>
          </p:cNvCxnSpPr>
          <p:nvPr/>
        </p:nvCxnSpPr>
        <p:spPr bwMode="auto">
          <a:xfrm>
            <a:off x="1219200" y="990600"/>
            <a:ext cx="6705600" cy="1588"/>
          </a:xfrm>
          <a:prstGeom prst="straightConnector1">
            <a:avLst/>
          </a:prstGeom>
          <a:noFill/>
          <a:ln w="31750">
            <a:solidFill>
              <a:srgbClr val="FFFF00"/>
            </a:solidFill>
            <a:round/>
            <a:headEnd/>
            <a:tailEnd/>
          </a:ln>
        </p:spPr>
      </p:cxn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rtl="0" eaLnBrk="0" fontAlgn="base" hangingPunct="0">
        <a:spcBef>
          <a:spcPct val="0"/>
        </a:spcBef>
        <a:spcAft>
          <a:spcPct val="0"/>
        </a:spcAft>
        <a:defRPr sz="2800">
          <a:solidFill>
            <a:schemeClr val="tx2"/>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2800">
          <a:solidFill>
            <a:schemeClr val="tx2"/>
          </a:solidFill>
          <a:latin typeface="Verdana"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2800">
          <a:solidFill>
            <a:schemeClr val="tx2"/>
          </a:solidFill>
          <a:latin typeface="Verdana"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2800">
          <a:solidFill>
            <a:schemeClr val="tx2"/>
          </a:solidFill>
          <a:latin typeface="Verdana"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2800">
          <a:solidFill>
            <a:schemeClr val="tx2"/>
          </a:solidFill>
          <a:latin typeface="Verdana" pitchFamily="34" charset="0"/>
          <a:ea typeface="ＭＳ Ｐゴシック" pitchFamily="1" charset="-128"/>
          <a:cs typeface="ＭＳ Ｐゴシック" pitchFamily="1" charset="-128"/>
        </a:defRPr>
      </a:lvl5pPr>
      <a:lvl6pPr marL="457200" algn="ctr" rtl="0" fontAlgn="base">
        <a:spcBef>
          <a:spcPct val="0"/>
        </a:spcBef>
        <a:spcAft>
          <a:spcPct val="0"/>
        </a:spcAft>
        <a:defRPr sz="2800">
          <a:solidFill>
            <a:schemeClr val="tx2"/>
          </a:solidFill>
          <a:latin typeface="Verdana" pitchFamily="34" charset="0"/>
        </a:defRPr>
      </a:lvl6pPr>
      <a:lvl7pPr marL="914400" algn="ctr" rtl="0" fontAlgn="base">
        <a:spcBef>
          <a:spcPct val="0"/>
        </a:spcBef>
        <a:spcAft>
          <a:spcPct val="0"/>
        </a:spcAft>
        <a:defRPr sz="2800">
          <a:solidFill>
            <a:schemeClr val="tx2"/>
          </a:solidFill>
          <a:latin typeface="Verdana" pitchFamily="34" charset="0"/>
        </a:defRPr>
      </a:lvl7pPr>
      <a:lvl8pPr marL="1371600" algn="ctr" rtl="0" fontAlgn="base">
        <a:spcBef>
          <a:spcPct val="0"/>
        </a:spcBef>
        <a:spcAft>
          <a:spcPct val="0"/>
        </a:spcAft>
        <a:defRPr sz="2800">
          <a:solidFill>
            <a:schemeClr val="tx2"/>
          </a:solidFill>
          <a:latin typeface="Verdana" pitchFamily="34" charset="0"/>
        </a:defRPr>
      </a:lvl8pPr>
      <a:lvl9pPr marL="1828800" algn="ctr" rtl="0" fontAlgn="base">
        <a:spcBef>
          <a:spcPct val="0"/>
        </a:spcBef>
        <a:spcAft>
          <a:spcPct val="0"/>
        </a:spcAft>
        <a:defRPr sz="2800">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1" charset="-128"/>
        </a:defRPr>
      </a:lvl2pPr>
      <a:lvl3pPr marL="1143000" indent="-228600" algn="l" rtl="0" eaLnBrk="0" fontAlgn="base" hangingPunct="0">
        <a:spcBef>
          <a:spcPct val="20000"/>
        </a:spcBef>
        <a:spcAft>
          <a:spcPct val="0"/>
        </a:spcAft>
        <a:buChar char="•"/>
        <a:defRPr>
          <a:solidFill>
            <a:schemeClr val="tx1"/>
          </a:solidFill>
          <a:latin typeface="+mn-lt"/>
          <a:ea typeface="ＭＳ Ｐゴシック" pitchFamily="1" charset="-128"/>
        </a:defRPr>
      </a:lvl3pPr>
      <a:lvl4pPr marL="1600200" indent="-228600" algn="l" rtl="0" eaLnBrk="0" fontAlgn="base" hangingPunct="0">
        <a:spcBef>
          <a:spcPct val="20000"/>
        </a:spcBef>
        <a:spcAft>
          <a:spcPct val="0"/>
        </a:spcAft>
        <a:buChar char="–"/>
        <a:defRPr sz="1600">
          <a:solidFill>
            <a:schemeClr val="tx1"/>
          </a:solidFill>
          <a:latin typeface="+mn-lt"/>
          <a:ea typeface="ＭＳ Ｐゴシック" pitchFamily="1" charset="-128"/>
        </a:defRPr>
      </a:lvl4pPr>
      <a:lvl5pPr marL="2057400" indent="-228600" algn="l" rtl="0" eaLnBrk="0" fontAlgn="base" hangingPunct="0">
        <a:spcBef>
          <a:spcPct val="20000"/>
        </a:spcBef>
        <a:spcAft>
          <a:spcPct val="0"/>
        </a:spcAft>
        <a:buChar char="»"/>
        <a:defRPr sz="1600">
          <a:solidFill>
            <a:schemeClr val="tx1"/>
          </a:solidFill>
          <a:latin typeface="+mn-lt"/>
          <a:ea typeface="ＭＳ Ｐゴシック" pitchFamily="1" charset="-128"/>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tiff"/><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a:ln>
            <a:miter lim="800000"/>
            <a:headEnd/>
            <a:tailEnd/>
          </a:ln>
        </p:spPr>
        <p:txBody>
          <a:bodyPr/>
          <a:lstStyle/>
          <a:p>
            <a:r>
              <a:rPr lang="en-US" smtClean="0"/>
              <a:t>3/28/12</a:t>
            </a:r>
            <a:endParaRPr lang="en-US" sz="1400">
              <a:latin typeface="Times" pitchFamily="1" charset="0"/>
            </a:endParaRPr>
          </a:p>
        </p:txBody>
      </p:sp>
      <p:sp>
        <p:nvSpPr>
          <p:cNvPr id="15363" name="Footer Placeholder 4"/>
          <p:cNvSpPr>
            <a:spLocks noGrp="1"/>
          </p:cNvSpPr>
          <p:nvPr>
            <p:ph type="ftr" sz="quarter" idx="11"/>
          </p:nvPr>
        </p:nvSpPr>
        <p:spPr>
          <a:noFill/>
          <a:ln>
            <a:miter lim="800000"/>
            <a:headEnd/>
            <a:tailEnd/>
          </a:ln>
        </p:spPr>
        <p:txBody>
          <a:bodyPr/>
          <a:lstStyle/>
          <a:p>
            <a:r>
              <a:rPr lang="en-US" smtClean="0"/>
              <a:t>SBN report for PDS Management Council                </a:t>
            </a:r>
            <a:endParaRPr lang="en-US" sz="1400">
              <a:latin typeface="Times" pitchFamily="1" charset="0"/>
            </a:endParaRPr>
          </a:p>
        </p:txBody>
      </p:sp>
      <p:sp>
        <p:nvSpPr>
          <p:cNvPr id="15364" name="Slide Number Placeholder 5"/>
          <p:cNvSpPr>
            <a:spLocks noGrp="1"/>
          </p:cNvSpPr>
          <p:nvPr>
            <p:ph type="sldNum" sz="quarter" idx="12"/>
          </p:nvPr>
        </p:nvSpPr>
        <p:spPr>
          <a:noFill/>
          <a:ln>
            <a:miter lim="800000"/>
            <a:headEnd/>
            <a:tailEnd/>
          </a:ln>
        </p:spPr>
        <p:txBody>
          <a:bodyPr/>
          <a:lstStyle/>
          <a:p>
            <a:r>
              <a:rPr lang="en-US"/>
              <a:t>mfa </a:t>
            </a:r>
            <a:fld id="{154DFC2A-C4A9-D24F-A6F9-CC1DEA107DA3}" type="slidenum">
              <a:rPr lang="en-US"/>
              <a:pPr/>
              <a:t>1</a:t>
            </a:fld>
            <a:endParaRPr lang="en-US"/>
          </a:p>
        </p:txBody>
      </p:sp>
      <p:grpSp>
        <p:nvGrpSpPr>
          <p:cNvPr id="15365" name="Group 10"/>
          <p:cNvGrpSpPr>
            <a:grpSpLocks/>
          </p:cNvGrpSpPr>
          <p:nvPr/>
        </p:nvGrpSpPr>
        <p:grpSpPr bwMode="auto">
          <a:xfrm>
            <a:off x="971550" y="0"/>
            <a:ext cx="7129463" cy="982663"/>
            <a:chOff x="612" y="0"/>
            <a:chExt cx="4491" cy="619"/>
          </a:xfrm>
        </p:grpSpPr>
        <p:pic>
          <p:nvPicPr>
            <p:cNvPr id="15368" name="Picture 8" descr="l2_top_banner"/>
            <p:cNvPicPr>
              <a:picLocks noChangeAspect="1" noChangeArrowheads="1"/>
            </p:cNvPicPr>
            <p:nvPr/>
          </p:nvPicPr>
          <p:blipFill>
            <a:blip r:embed="rId3"/>
            <a:srcRect/>
            <a:stretch>
              <a:fillRect/>
            </a:stretch>
          </p:blipFill>
          <p:spPr bwMode="auto">
            <a:xfrm>
              <a:off x="1248" y="0"/>
              <a:ext cx="3855" cy="619"/>
            </a:xfrm>
            <a:prstGeom prst="rect">
              <a:avLst/>
            </a:prstGeom>
            <a:noFill/>
            <a:ln w="9525">
              <a:noFill/>
              <a:miter lim="800000"/>
              <a:headEnd/>
              <a:tailEnd/>
            </a:ln>
          </p:spPr>
        </p:pic>
        <p:pic>
          <p:nvPicPr>
            <p:cNvPr id="15369" name="Picture 5"/>
            <p:cNvPicPr>
              <a:picLocks noChangeAspect="1" noChangeArrowheads="1"/>
            </p:cNvPicPr>
            <p:nvPr/>
          </p:nvPicPr>
          <p:blipFill>
            <a:blip r:embed="rId4"/>
            <a:srcRect/>
            <a:stretch>
              <a:fillRect/>
            </a:stretch>
          </p:blipFill>
          <p:spPr bwMode="auto">
            <a:xfrm>
              <a:off x="612" y="0"/>
              <a:ext cx="521" cy="598"/>
            </a:xfrm>
            <a:prstGeom prst="rect">
              <a:avLst/>
            </a:prstGeom>
            <a:noFill/>
            <a:ln w="9525">
              <a:noFill/>
              <a:miter lim="800000"/>
              <a:headEnd/>
              <a:tailEnd/>
            </a:ln>
          </p:spPr>
        </p:pic>
      </p:grpSp>
      <p:sp>
        <p:nvSpPr>
          <p:cNvPr id="15366" name="Rectangle 2"/>
          <p:cNvSpPr>
            <a:spLocks noGrp="1" noChangeArrowheads="1"/>
          </p:cNvSpPr>
          <p:nvPr>
            <p:ph type="ctrTitle"/>
          </p:nvPr>
        </p:nvSpPr>
        <p:spPr>
          <a:xfrm>
            <a:off x="755650" y="1484313"/>
            <a:ext cx="7772400" cy="1470025"/>
          </a:xfrm>
        </p:spPr>
        <p:txBody>
          <a:bodyPr/>
          <a:lstStyle/>
          <a:p>
            <a:pPr eaLnBrk="1" hangingPunct="1"/>
            <a:r>
              <a:rPr lang="en-US" sz="4400" dirty="0" smtClean="0">
                <a:solidFill>
                  <a:schemeClr val="accent2"/>
                </a:solidFill>
              </a:rPr>
              <a:t>Dawn Coordinate System</a:t>
            </a:r>
            <a:endParaRPr lang="en-US" sz="4400" dirty="0">
              <a:solidFill>
                <a:schemeClr val="accent2"/>
              </a:solidFill>
            </a:endParaRPr>
          </a:p>
        </p:txBody>
      </p:sp>
      <p:sp>
        <p:nvSpPr>
          <p:cNvPr id="15367" name="Rectangle 3"/>
          <p:cNvSpPr>
            <a:spLocks noChangeArrowheads="1"/>
          </p:cNvSpPr>
          <p:nvPr/>
        </p:nvSpPr>
        <p:spPr bwMode="auto">
          <a:xfrm>
            <a:off x="684213" y="2997200"/>
            <a:ext cx="7772400" cy="2305050"/>
          </a:xfrm>
          <a:prstGeom prst="rect">
            <a:avLst/>
          </a:prstGeom>
          <a:noFill/>
          <a:ln w="9525">
            <a:noFill/>
            <a:miter lim="800000"/>
            <a:headEnd/>
            <a:tailEnd/>
          </a:ln>
        </p:spPr>
        <p:txBody>
          <a:bodyPr>
            <a:prstTxWarp prst="textNoShape">
              <a:avLst/>
            </a:prstTxWarp>
          </a:bodyPr>
          <a:lstStyle/>
          <a:p>
            <a:pPr eaLnBrk="1" hangingPunct="1"/>
            <a:r>
              <a:rPr lang="en-US" sz="2800" dirty="0">
                <a:latin typeface="Verdana" pitchFamily="1" charset="0"/>
              </a:rPr>
              <a:t>PDS Management Council</a:t>
            </a:r>
            <a:endParaRPr lang="en-US" dirty="0">
              <a:latin typeface="Verdana" pitchFamily="1" charset="0"/>
            </a:endParaRPr>
          </a:p>
          <a:p>
            <a:pPr eaLnBrk="1" hangingPunct="1"/>
            <a:endParaRPr lang="en-US" dirty="0" smtClean="0">
              <a:latin typeface="Verdana" pitchFamily="1" charset="0"/>
            </a:endParaRPr>
          </a:p>
          <a:p>
            <a:pPr eaLnBrk="1" hangingPunct="1"/>
            <a:r>
              <a:rPr lang="en-US" dirty="0" smtClean="0">
                <a:latin typeface="Verdana" pitchFamily="1" charset="0"/>
              </a:rPr>
              <a:t>28 March </a:t>
            </a:r>
            <a:r>
              <a:rPr lang="en-US" dirty="0">
                <a:latin typeface="Verdana" pitchFamily="1" charset="0"/>
              </a:rPr>
              <a:t>2012</a:t>
            </a:r>
          </a:p>
          <a:p>
            <a:pPr eaLnBrk="1" hangingPunct="1"/>
            <a:endParaRPr lang="en-US" dirty="0">
              <a:latin typeface="Verdana" pitchFamily="1" charset="0"/>
            </a:endParaRPr>
          </a:p>
          <a:p>
            <a:pPr eaLnBrk="1" hangingPunct="1"/>
            <a:r>
              <a:rPr lang="en-US" dirty="0">
                <a:solidFill>
                  <a:srgbClr val="26229E"/>
                </a:solidFill>
                <a:latin typeface="Verdana" pitchFamily="1" charset="0"/>
              </a:rPr>
              <a:t>Mike </a:t>
            </a:r>
            <a:r>
              <a:rPr lang="en-US" dirty="0" smtClean="0">
                <a:solidFill>
                  <a:srgbClr val="26229E"/>
                </a:solidFill>
                <a:latin typeface="Verdana" pitchFamily="1" charset="0"/>
              </a:rPr>
              <a:t>A’Hearn</a:t>
            </a:r>
            <a:endParaRPr lang="en-US" dirty="0">
              <a:solidFill>
                <a:srgbClr val="26229E"/>
              </a:solidFill>
              <a:latin typeface="Verdana" pitchFamily="1"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a:xfrm>
            <a:off x="1143000" y="990600"/>
            <a:ext cx="6705600" cy="533400"/>
          </a:xfrm>
        </p:spPr>
        <p:txBody>
          <a:bodyPr/>
          <a:lstStyle/>
          <a:p>
            <a:r>
              <a:rPr lang="en-US" b="1" i="1" dirty="0" smtClean="0"/>
              <a:t>Possible Future Path</a:t>
            </a:r>
            <a:endParaRPr lang="en-US" b="1" i="1" dirty="0" smtClean="0"/>
          </a:p>
        </p:txBody>
      </p:sp>
      <p:sp>
        <p:nvSpPr>
          <p:cNvPr id="17411" name="Content Placeholder 8"/>
          <p:cNvSpPr>
            <a:spLocks noGrp="1"/>
          </p:cNvSpPr>
          <p:nvPr>
            <p:ph idx="1"/>
          </p:nvPr>
        </p:nvSpPr>
        <p:spPr>
          <a:xfrm>
            <a:off x="685800" y="1447800"/>
            <a:ext cx="7772400" cy="4025718"/>
          </a:xfrm>
        </p:spPr>
        <p:txBody>
          <a:bodyPr wrap="square">
            <a:spAutoFit/>
          </a:bodyPr>
          <a:lstStyle/>
          <a:p>
            <a:r>
              <a:rPr lang="en-US" sz="1800" dirty="0" smtClean="0">
                <a:solidFill>
                  <a:srgbClr val="000000"/>
                </a:solidFill>
              </a:rPr>
              <a:t>Date TBD – NAIF posts correct PCK</a:t>
            </a:r>
          </a:p>
          <a:p>
            <a:r>
              <a:rPr lang="en-US" sz="1800" dirty="0" smtClean="0">
                <a:solidFill>
                  <a:srgbClr val="000000"/>
                </a:solidFill>
              </a:rPr>
              <a:t>1</a:t>
            </a:r>
            <a:r>
              <a:rPr lang="en-US" sz="1800" baseline="30000" dirty="0" smtClean="0">
                <a:solidFill>
                  <a:srgbClr val="000000"/>
                </a:solidFill>
              </a:rPr>
              <a:t>st</a:t>
            </a:r>
            <a:r>
              <a:rPr lang="en-US" sz="1800" dirty="0" smtClean="0">
                <a:solidFill>
                  <a:srgbClr val="000000"/>
                </a:solidFill>
              </a:rPr>
              <a:t> Week May – SBN Peer </a:t>
            </a:r>
            <a:r>
              <a:rPr lang="en-US" sz="1800" dirty="0" smtClean="0">
                <a:solidFill>
                  <a:srgbClr val="000000"/>
                </a:solidFill>
              </a:rPr>
              <a:t>Review Completed for Approach through HAMO RAW data from FC &amp; VIR &amp; GRAND</a:t>
            </a:r>
          </a:p>
          <a:p>
            <a:r>
              <a:rPr lang="en-US" sz="1800" dirty="0" smtClean="0">
                <a:solidFill>
                  <a:srgbClr val="000000"/>
                </a:solidFill>
              </a:rPr>
              <a:t>May – Dawn SDC </a:t>
            </a:r>
            <a:r>
              <a:rPr lang="en-US" sz="1800" dirty="0" smtClean="0">
                <a:solidFill>
                  <a:srgbClr val="000000"/>
                </a:solidFill>
              </a:rPr>
              <a:t>reruns data for VIR &amp; FC, submits to SBN for archiving, makes data public</a:t>
            </a:r>
          </a:p>
          <a:p>
            <a:r>
              <a:rPr lang="en-US" sz="1800" dirty="0" smtClean="0">
                <a:solidFill>
                  <a:srgbClr val="000000"/>
                </a:solidFill>
              </a:rPr>
              <a:t>June – August – Data deliveries continue with configuration controlled pipeline, i.e. accumulating datasets</a:t>
            </a:r>
          </a:p>
          <a:p>
            <a:r>
              <a:rPr lang="en-US" sz="1800" dirty="0" smtClean="0">
                <a:solidFill>
                  <a:srgbClr val="000000"/>
                </a:solidFill>
              </a:rPr>
              <a:t>August – IAU WG, having decided to NOT address the issue until then, meets at IAU GA and decides not to change policy</a:t>
            </a:r>
          </a:p>
          <a:p>
            <a:r>
              <a:rPr lang="en-US" sz="1800" dirty="0" smtClean="0">
                <a:solidFill>
                  <a:srgbClr val="000000"/>
                </a:solidFill>
              </a:rPr>
              <a:t>Early 2013 – SDC delivers calibrated data and derived products</a:t>
            </a:r>
          </a:p>
          <a:p>
            <a:r>
              <a:rPr lang="en-US" sz="1800" dirty="0" smtClean="0">
                <a:solidFill>
                  <a:srgbClr val="000000"/>
                </a:solidFill>
              </a:rPr>
              <a:t>Does the argument start over?  I.e. will we allow both longitudes to be on archived maps?</a:t>
            </a:r>
            <a:endParaRPr lang="en-US" sz="1800" dirty="0" smtClean="0">
              <a:solidFill>
                <a:srgbClr val="000000"/>
              </a:solidFill>
            </a:endParaRPr>
          </a:p>
        </p:txBody>
      </p:sp>
      <p:sp>
        <p:nvSpPr>
          <p:cNvPr id="17412" name="Date Placeholder 4"/>
          <p:cNvSpPr>
            <a:spLocks noGrp="1"/>
          </p:cNvSpPr>
          <p:nvPr>
            <p:ph type="dt" sz="quarter" idx="10"/>
          </p:nvPr>
        </p:nvSpPr>
        <p:spPr>
          <a:noFill/>
          <a:ln>
            <a:miter lim="800000"/>
            <a:headEnd/>
            <a:tailEnd/>
          </a:ln>
        </p:spPr>
        <p:txBody>
          <a:bodyPr/>
          <a:lstStyle/>
          <a:p>
            <a:r>
              <a:rPr lang="en-US" dirty="0" smtClean="0"/>
              <a:t>3/28/12</a:t>
            </a:r>
            <a:endParaRPr lang="en-US" sz="1400" dirty="0" smtClean="0">
              <a:latin typeface="Times" pitchFamily="1" charset="0"/>
            </a:endParaRPr>
          </a:p>
        </p:txBody>
      </p:sp>
      <p:sp>
        <p:nvSpPr>
          <p:cNvPr id="17413" name="Footer Placeholder 5"/>
          <p:cNvSpPr>
            <a:spLocks noGrp="1"/>
          </p:cNvSpPr>
          <p:nvPr>
            <p:ph type="ftr" sz="quarter" idx="11"/>
          </p:nvPr>
        </p:nvSpPr>
        <p:spPr>
          <a:noFill/>
          <a:ln>
            <a:miter lim="800000"/>
            <a:headEnd/>
            <a:tailEnd/>
          </a:ln>
        </p:spPr>
        <p:txBody>
          <a:bodyPr/>
          <a:lstStyle/>
          <a:p>
            <a:r>
              <a:rPr lang="en-US" dirty="0" smtClean="0"/>
              <a:t>SBN report for PDS Management Council                </a:t>
            </a:r>
            <a:endParaRPr lang="en-US" sz="1400" dirty="0" smtClean="0">
              <a:latin typeface="Times" pitchFamily="1" charset="0"/>
            </a:endParaRPr>
          </a:p>
        </p:txBody>
      </p:sp>
      <p:sp>
        <p:nvSpPr>
          <p:cNvPr id="17414" name="Slide Number Placeholder 6"/>
          <p:cNvSpPr>
            <a:spLocks noGrp="1"/>
          </p:cNvSpPr>
          <p:nvPr>
            <p:ph type="sldNum" sz="quarter" idx="12"/>
          </p:nvPr>
        </p:nvSpPr>
        <p:spPr>
          <a:noFill/>
          <a:ln>
            <a:miter lim="800000"/>
            <a:headEnd/>
            <a:tailEnd/>
          </a:ln>
        </p:spPr>
        <p:txBody>
          <a:bodyPr/>
          <a:lstStyle/>
          <a:p>
            <a:r>
              <a:rPr lang="en-US" dirty="0" err="1" smtClean="0"/>
              <a:t>mfa</a:t>
            </a:r>
            <a:r>
              <a:rPr lang="en-US" dirty="0" smtClean="0"/>
              <a:t> </a:t>
            </a:r>
            <a:fld id="{4273B86B-699A-6F4E-A0CD-3B2B9E976F11}" type="slidenum">
              <a:rPr lang="en-US" smtClean="0"/>
              <a:pPr/>
              <a:t>10</a:t>
            </a:fld>
            <a:endParaRPr lang="en-US" dirty="0" smtClean="0"/>
          </a:p>
        </p:txBody>
      </p:sp>
      <p:grpSp>
        <p:nvGrpSpPr>
          <p:cNvPr id="2" name="Group 4"/>
          <p:cNvGrpSpPr>
            <a:grpSpLocks/>
          </p:cNvGrpSpPr>
          <p:nvPr/>
        </p:nvGrpSpPr>
        <p:grpSpPr bwMode="auto">
          <a:xfrm>
            <a:off x="971550" y="0"/>
            <a:ext cx="7129463" cy="982663"/>
            <a:chOff x="612" y="0"/>
            <a:chExt cx="4491" cy="619"/>
          </a:xfrm>
        </p:grpSpPr>
        <p:pic>
          <p:nvPicPr>
            <p:cNvPr id="17416" name="Picture 8" descr="l2_top_banner"/>
            <p:cNvPicPr>
              <a:picLocks noChangeAspect="1" noChangeArrowheads="1"/>
            </p:cNvPicPr>
            <p:nvPr/>
          </p:nvPicPr>
          <p:blipFill>
            <a:blip r:embed="rId2"/>
            <a:srcRect/>
            <a:stretch>
              <a:fillRect/>
            </a:stretch>
          </p:blipFill>
          <p:spPr bwMode="auto">
            <a:xfrm>
              <a:off x="1248" y="0"/>
              <a:ext cx="3855" cy="619"/>
            </a:xfrm>
            <a:prstGeom prst="rect">
              <a:avLst/>
            </a:prstGeom>
            <a:noFill/>
            <a:ln w="9525">
              <a:noFill/>
              <a:miter lim="800000"/>
              <a:headEnd/>
              <a:tailEnd/>
            </a:ln>
          </p:spPr>
        </p:pic>
        <p:pic>
          <p:nvPicPr>
            <p:cNvPr id="17417" name="Picture 6"/>
            <p:cNvPicPr>
              <a:picLocks noChangeAspect="1" noChangeArrowheads="1"/>
            </p:cNvPicPr>
            <p:nvPr/>
          </p:nvPicPr>
          <p:blipFill>
            <a:blip r:embed="rId3"/>
            <a:srcRect/>
            <a:stretch>
              <a:fillRect/>
            </a:stretch>
          </p:blipFill>
          <p:spPr bwMode="auto">
            <a:xfrm>
              <a:off x="612" y="0"/>
              <a:ext cx="521" cy="598"/>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a:xfrm>
            <a:off x="1143000" y="990600"/>
            <a:ext cx="6705600" cy="533400"/>
          </a:xfrm>
        </p:spPr>
        <p:txBody>
          <a:bodyPr/>
          <a:lstStyle/>
          <a:p>
            <a:r>
              <a:rPr lang="en-US" b="1" i="1" dirty="0" smtClean="0"/>
              <a:t>PDS Standards</a:t>
            </a:r>
          </a:p>
        </p:txBody>
      </p:sp>
      <p:sp>
        <p:nvSpPr>
          <p:cNvPr id="17411" name="Content Placeholder 8"/>
          <p:cNvSpPr>
            <a:spLocks noGrp="1"/>
          </p:cNvSpPr>
          <p:nvPr>
            <p:ph idx="1"/>
          </p:nvPr>
        </p:nvSpPr>
        <p:spPr>
          <a:xfrm>
            <a:off x="685800" y="1752600"/>
            <a:ext cx="7772400" cy="4869025"/>
          </a:xfrm>
        </p:spPr>
        <p:txBody>
          <a:bodyPr wrap="square">
            <a:spAutoFit/>
          </a:bodyPr>
          <a:lstStyle/>
          <a:p>
            <a:r>
              <a:rPr lang="en-US" sz="1800" dirty="0" smtClean="0">
                <a:solidFill>
                  <a:srgbClr val="000000"/>
                </a:solidFill>
              </a:rPr>
              <a:t>PDS Standards Reference (Feb 2009), Chapter 2: Cartographic Standards</a:t>
            </a:r>
          </a:p>
          <a:p>
            <a:pPr lvl="1"/>
            <a:r>
              <a:rPr lang="en-US" sz="1400" dirty="0" smtClean="0">
                <a:solidFill>
                  <a:srgbClr val="000000"/>
                </a:solidFill>
              </a:rPr>
              <a:t>"All data providers for PDS products should follow accepted standards and be aware of current NASA and international recommendations on cartographic coordinate systems and conventions relevant to their bodies of interest.”</a:t>
            </a:r>
          </a:p>
          <a:p>
            <a:pPr lvl="1"/>
            <a:r>
              <a:rPr lang="en-US" sz="1400" dirty="0" smtClean="0">
                <a:solidFill>
                  <a:srgbClr val="000000"/>
                </a:solidFill>
              </a:rPr>
              <a:t>"The primary international body for coordinate systems in the Solar System is the International Astronomical Union (IAU)... [discussion of celestial coordinates follows]”</a:t>
            </a:r>
          </a:p>
          <a:p>
            <a:pPr lvl="1"/>
            <a:r>
              <a:rPr lang="en-US" sz="1400" dirty="0" smtClean="0">
                <a:solidFill>
                  <a:srgbClr val="000000"/>
                </a:solidFill>
              </a:rPr>
              <a:t>"For cartographic coordinates and conventions for planets and satellites, the IAU and the International Association of Geodesy (IAG) have established jointly the Working Group on Cartographic Coordinates and Rotational Elements (WGCCRE), which publishes triennial reports, currently in the journal Celestial Mechanics and Dynamical Astronomy (Davies, et al., 1980, 1983, 1986, 1989, 1992, 1996; </a:t>
            </a:r>
            <a:r>
              <a:rPr lang="en-US" sz="1400" dirty="0" err="1" smtClean="0">
                <a:solidFill>
                  <a:srgbClr val="000000"/>
                </a:solidFill>
              </a:rPr>
              <a:t>Seidelmann</a:t>
            </a:r>
            <a:r>
              <a:rPr lang="en-US" sz="1400" dirty="0" smtClean="0">
                <a:solidFill>
                  <a:srgbClr val="000000"/>
                </a:solidFill>
              </a:rPr>
              <a:t>, et al., 2002, 2005, 2007). This working group includes PDS-affiliated scientists, thus assuring full interaction in defining the standards. Publications and reports issued by the WGCCRE can be found at http://</a:t>
            </a:r>
            <a:r>
              <a:rPr lang="en-US" sz="1400" dirty="0" err="1" smtClean="0">
                <a:solidFill>
                  <a:srgbClr val="000000"/>
                </a:solidFill>
              </a:rPr>
              <a:t>astrogeology.usgs.gov</a:t>
            </a:r>
            <a:r>
              <a:rPr lang="en-US" sz="1400" dirty="0" smtClean="0">
                <a:solidFill>
                  <a:srgbClr val="000000"/>
                </a:solidFill>
              </a:rPr>
              <a:t>/Projects/WGCCRE/. PDS data providers should refer to these reports for current information and recommendations on rotational elements for Solar System bodies and how these are related to their cartographic coordinates.” </a:t>
            </a:r>
          </a:p>
        </p:txBody>
      </p:sp>
      <p:sp>
        <p:nvSpPr>
          <p:cNvPr id="17412" name="Date Placeholder 4"/>
          <p:cNvSpPr>
            <a:spLocks noGrp="1"/>
          </p:cNvSpPr>
          <p:nvPr>
            <p:ph type="dt" sz="quarter" idx="10"/>
          </p:nvPr>
        </p:nvSpPr>
        <p:spPr>
          <a:noFill/>
          <a:ln>
            <a:miter lim="800000"/>
            <a:headEnd/>
            <a:tailEnd/>
          </a:ln>
        </p:spPr>
        <p:txBody>
          <a:bodyPr/>
          <a:lstStyle/>
          <a:p>
            <a:r>
              <a:rPr lang="en-US" smtClean="0"/>
              <a:t>3/28/12</a:t>
            </a:r>
            <a:endParaRPr lang="en-US" sz="1400" smtClean="0">
              <a:latin typeface="Times" pitchFamily="1" charset="0"/>
            </a:endParaRPr>
          </a:p>
        </p:txBody>
      </p:sp>
      <p:sp>
        <p:nvSpPr>
          <p:cNvPr id="17413" name="Footer Placeholder 5"/>
          <p:cNvSpPr>
            <a:spLocks noGrp="1"/>
          </p:cNvSpPr>
          <p:nvPr>
            <p:ph type="ftr" sz="quarter" idx="11"/>
          </p:nvPr>
        </p:nvSpPr>
        <p:spPr>
          <a:noFill/>
          <a:ln>
            <a:miter lim="800000"/>
            <a:headEnd/>
            <a:tailEnd/>
          </a:ln>
        </p:spPr>
        <p:txBody>
          <a:bodyPr/>
          <a:lstStyle/>
          <a:p>
            <a:r>
              <a:rPr lang="en-US" smtClean="0"/>
              <a:t>SBN report for PDS Management Council                </a:t>
            </a:r>
            <a:endParaRPr lang="en-US" sz="1400" smtClean="0">
              <a:latin typeface="Times" pitchFamily="1" charset="0"/>
            </a:endParaRPr>
          </a:p>
        </p:txBody>
      </p:sp>
      <p:sp>
        <p:nvSpPr>
          <p:cNvPr id="17414" name="Slide Number Placeholder 6"/>
          <p:cNvSpPr>
            <a:spLocks noGrp="1"/>
          </p:cNvSpPr>
          <p:nvPr>
            <p:ph type="sldNum" sz="quarter" idx="12"/>
          </p:nvPr>
        </p:nvSpPr>
        <p:spPr>
          <a:noFill/>
          <a:ln>
            <a:miter lim="800000"/>
            <a:headEnd/>
            <a:tailEnd/>
          </a:ln>
        </p:spPr>
        <p:txBody>
          <a:bodyPr/>
          <a:lstStyle/>
          <a:p>
            <a:r>
              <a:rPr lang="en-US" dirty="0" err="1" smtClean="0"/>
              <a:t>mfa</a:t>
            </a:r>
            <a:r>
              <a:rPr lang="en-US" dirty="0" smtClean="0"/>
              <a:t> </a:t>
            </a:r>
            <a:fld id="{4273B86B-699A-6F4E-A0CD-3B2B9E976F11}" type="slidenum">
              <a:rPr lang="en-US" smtClean="0"/>
              <a:pPr/>
              <a:t>2</a:t>
            </a:fld>
            <a:endParaRPr lang="en-US" dirty="0" smtClean="0"/>
          </a:p>
        </p:txBody>
      </p:sp>
      <p:grpSp>
        <p:nvGrpSpPr>
          <p:cNvPr id="2" name="Group 4"/>
          <p:cNvGrpSpPr>
            <a:grpSpLocks/>
          </p:cNvGrpSpPr>
          <p:nvPr/>
        </p:nvGrpSpPr>
        <p:grpSpPr bwMode="auto">
          <a:xfrm>
            <a:off x="971550" y="0"/>
            <a:ext cx="7129463" cy="982663"/>
            <a:chOff x="612" y="0"/>
            <a:chExt cx="4491" cy="619"/>
          </a:xfrm>
        </p:grpSpPr>
        <p:pic>
          <p:nvPicPr>
            <p:cNvPr id="17416" name="Picture 8" descr="l2_top_banner"/>
            <p:cNvPicPr>
              <a:picLocks noChangeAspect="1" noChangeArrowheads="1"/>
            </p:cNvPicPr>
            <p:nvPr/>
          </p:nvPicPr>
          <p:blipFill>
            <a:blip r:embed="rId2"/>
            <a:srcRect/>
            <a:stretch>
              <a:fillRect/>
            </a:stretch>
          </p:blipFill>
          <p:spPr bwMode="auto">
            <a:xfrm>
              <a:off x="1248" y="0"/>
              <a:ext cx="3855" cy="619"/>
            </a:xfrm>
            <a:prstGeom prst="rect">
              <a:avLst/>
            </a:prstGeom>
            <a:noFill/>
            <a:ln w="9525">
              <a:noFill/>
              <a:miter lim="800000"/>
              <a:headEnd/>
              <a:tailEnd/>
            </a:ln>
          </p:spPr>
        </p:pic>
        <p:pic>
          <p:nvPicPr>
            <p:cNvPr id="17417" name="Picture 6"/>
            <p:cNvPicPr>
              <a:picLocks noChangeAspect="1" noChangeArrowheads="1"/>
            </p:cNvPicPr>
            <p:nvPr/>
          </p:nvPicPr>
          <p:blipFill>
            <a:blip r:embed="rId3"/>
            <a:srcRect/>
            <a:stretch>
              <a:fillRect/>
            </a:stretch>
          </p:blipFill>
          <p:spPr bwMode="auto">
            <a:xfrm>
              <a:off x="612" y="0"/>
              <a:ext cx="521" cy="598"/>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a:xfrm>
            <a:off x="1143000" y="990600"/>
            <a:ext cx="6705600" cy="533400"/>
          </a:xfrm>
        </p:spPr>
        <p:txBody>
          <a:bodyPr/>
          <a:lstStyle/>
          <a:p>
            <a:r>
              <a:rPr lang="en-US" b="1" i="1" dirty="0" smtClean="0"/>
              <a:t>IAU WG Standards</a:t>
            </a:r>
          </a:p>
        </p:txBody>
      </p:sp>
      <p:sp>
        <p:nvSpPr>
          <p:cNvPr id="17411" name="Content Placeholder 8"/>
          <p:cNvSpPr>
            <a:spLocks noGrp="1"/>
          </p:cNvSpPr>
          <p:nvPr>
            <p:ph idx="1"/>
          </p:nvPr>
        </p:nvSpPr>
        <p:spPr>
          <a:xfrm>
            <a:off x="685800" y="1752600"/>
            <a:ext cx="7772400" cy="4579716"/>
          </a:xfrm>
        </p:spPr>
        <p:txBody>
          <a:bodyPr wrap="square">
            <a:spAutoFit/>
          </a:bodyPr>
          <a:lstStyle/>
          <a:p>
            <a:r>
              <a:rPr lang="en-US" sz="1800" dirty="0" err="1" smtClean="0">
                <a:solidFill>
                  <a:srgbClr val="000000"/>
                </a:solidFill>
              </a:rPr>
              <a:t>Archinal</a:t>
            </a:r>
            <a:r>
              <a:rPr lang="en-US" sz="1800" dirty="0" smtClean="0">
                <a:solidFill>
                  <a:srgbClr val="000000"/>
                </a:solidFill>
              </a:rPr>
              <a:t> et al., 2011, </a:t>
            </a:r>
            <a:r>
              <a:rPr lang="en-US" sz="1800" dirty="0" err="1" smtClean="0">
                <a:solidFill>
                  <a:srgbClr val="000000"/>
                </a:solidFill>
              </a:rPr>
              <a:t>Cel</a:t>
            </a:r>
            <a:r>
              <a:rPr lang="en-US" sz="1800" dirty="0" smtClean="0">
                <a:solidFill>
                  <a:srgbClr val="000000"/>
                </a:solidFill>
              </a:rPr>
              <a:t>. Mech. </a:t>
            </a:r>
            <a:r>
              <a:rPr lang="en-US" sz="1800" dirty="0" err="1" smtClean="0">
                <a:solidFill>
                  <a:srgbClr val="000000"/>
                </a:solidFill>
              </a:rPr>
              <a:t>Dyn</a:t>
            </a:r>
            <a:r>
              <a:rPr lang="en-US" sz="1800" dirty="0" smtClean="0">
                <a:solidFill>
                  <a:srgbClr val="000000"/>
                </a:solidFill>
              </a:rPr>
              <a:t>. </a:t>
            </a:r>
            <a:r>
              <a:rPr lang="en-US" sz="1800" dirty="0" err="1" smtClean="0">
                <a:solidFill>
                  <a:srgbClr val="000000"/>
                </a:solidFill>
              </a:rPr>
              <a:t>Astr</a:t>
            </a:r>
            <a:r>
              <a:rPr lang="en-US" sz="1800" dirty="0" smtClean="0">
                <a:solidFill>
                  <a:srgbClr val="000000"/>
                </a:solidFill>
              </a:rPr>
              <a:t>., 109, page 106)</a:t>
            </a:r>
          </a:p>
          <a:p>
            <a:r>
              <a:rPr lang="en-US" sz="1800" dirty="0" smtClean="0">
                <a:solidFill>
                  <a:srgbClr val="000000"/>
                </a:solidFill>
              </a:rPr>
              <a:t>“The Working Group would like to emphasize - as it did in the introduction to its first report (Davies et al., 1980, page 73) - that once an observable feature at a defined longitude is chosen, the longitude definition origin should not change except under unusual circumstances (such as perhaps a change in or loss of the feature).  This implies that once such a feature has been adopted, a return to a value of W0 defined by some other method (e.g. the principal axes of inertia for resonantly or synchronously rotating bodies such as Mercury (Margot, 2009), or Jovian or </a:t>
            </a:r>
            <a:r>
              <a:rPr lang="en-US" sz="1800" dirty="0" err="1" smtClean="0">
                <a:solidFill>
                  <a:srgbClr val="000000"/>
                </a:solidFill>
              </a:rPr>
              <a:t>Saturnian</a:t>
            </a:r>
            <a:r>
              <a:rPr lang="en-US" sz="1800" dirty="0" smtClean="0">
                <a:solidFill>
                  <a:srgbClr val="000000"/>
                </a:solidFill>
              </a:rPr>
              <a:t> satellites) should be avoided.  Note, however, that this does not preclude the use of smaller or more precisely determined features, multiple features, or even human artifacts to define longitude - as long as the original definition is maintained to within the accuracy of previous determinations.”</a:t>
            </a:r>
            <a:endParaRPr lang="en-US" sz="1400" dirty="0" smtClean="0">
              <a:solidFill>
                <a:srgbClr val="000000"/>
              </a:solidFill>
            </a:endParaRPr>
          </a:p>
        </p:txBody>
      </p:sp>
      <p:sp>
        <p:nvSpPr>
          <p:cNvPr id="17412" name="Date Placeholder 4"/>
          <p:cNvSpPr>
            <a:spLocks noGrp="1"/>
          </p:cNvSpPr>
          <p:nvPr>
            <p:ph type="dt" sz="quarter" idx="10"/>
          </p:nvPr>
        </p:nvSpPr>
        <p:spPr>
          <a:noFill/>
          <a:ln>
            <a:miter lim="800000"/>
            <a:headEnd/>
            <a:tailEnd/>
          </a:ln>
        </p:spPr>
        <p:txBody>
          <a:bodyPr/>
          <a:lstStyle/>
          <a:p>
            <a:r>
              <a:rPr lang="en-US" smtClean="0"/>
              <a:t>3/28/12</a:t>
            </a:r>
            <a:endParaRPr lang="en-US" sz="1400" smtClean="0">
              <a:latin typeface="Times" pitchFamily="1" charset="0"/>
            </a:endParaRPr>
          </a:p>
        </p:txBody>
      </p:sp>
      <p:sp>
        <p:nvSpPr>
          <p:cNvPr id="17413" name="Footer Placeholder 5"/>
          <p:cNvSpPr>
            <a:spLocks noGrp="1"/>
          </p:cNvSpPr>
          <p:nvPr>
            <p:ph type="ftr" sz="quarter" idx="11"/>
          </p:nvPr>
        </p:nvSpPr>
        <p:spPr>
          <a:noFill/>
          <a:ln>
            <a:miter lim="800000"/>
            <a:headEnd/>
            <a:tailEnd/>
          </a:ln>
        </p:spPr>
        <p:txBody>
          <a:bodyPr/>
          <a:lstStyle/>
          <a:p>
            <a:r>
              <a:rPr lang="en-US" smtClean="0"/>
              <a:t>SBN report for PDS Management Council                </a:t>
            </a:r>
            <a:endParaRPr lang="en-US" sz="1400" smtClean="0">
              <a:latin typeface="Times" pitchFamily="1" charset="0"/>
            </a:endParaRPr>
          </a:p>
        </p:txBody>
      </p:sp>
      <p:sp>
        <p:nvSpPr>
          <p:cNvPr id="17414" name="Slide Number Placeholder 6"/>
          <p:cNvSpPr>
            <a:spLocks noGrp="1"/>
          </p:cNvSpPr>
          <p:nvPr>
            <p:ph type="sldNum" sz="quarter" idx="12"/>
          </p:nvPr>
        </p:nvSpPr>
        <p:spPr>
          <a:noFill/>
          <a:ln>
            <a:miter lim="800000"/>
            <a:headEnd/>
            <a:tailEnd/>
          </a:ln>
        </p:spPr>
        <p:txBody>
          <a:bodyPr/>
          <a:lstStyle/>
          <a:p>
            <a:r>
              <a:rPr lang="en-US" dirty="0" err="1" smtClean="0"/>
              <a:t>mfa</a:t>
            </a:r>
            <a:r>
              <a:rPr lang="en-US" dirty="0" smtClean="0"/>
              <a:t> </a:t>
            </a:r>
            <a:fld id="{4273B86B-699A-6F4E-A0CD-3B2B9E976F11}" type="slidenum">
              <a:rPr lang="en-US" smtClean="0"/>
              <a:pPr/>
              <a:t>3</a:t>
            </a:fld>
            <a:endParaRPr lang="en-US" dirty="0" smtClean="0"/>
          </a:p>
        </p:txBody>
      </p:sp>
      <p:grpSp>
        <p:nvGrpSpPr>
          <p:cNvPr id="2" name="Group 4"/>
          <p:cNvGrpSpPr>
            <a:grpSpLocks/>
          </p:cNvGrpSpPr>
          <p:nvPr/>
        </p:nvGrpSpPr>
        <p:grpSpPr bwMode="auto">
          <a:xfrm>
            <a:off x="971550" y="0"/>
            <a:ext cx="7129463" cy="982663"/>
            <a:chOff x="612" y="0"/>
            <a:chExt cx="4491" cy="619"/>
          </a:xfrm>
        </p:grpSpPr>
        <p:pic>
          <p:nvPicPr>
            <p:cNvPr id="17416" name="Picture 8" descr="l2_top_banner"/>
            <p:cNvPicPr>
              <a:picLocks noChangeAspect="1" noChangeArrowheads="1"/>
            </p:cNvPicPr>
            <p:nvPr/>
          </p:nvPicPr>
          <p:blipFill>
            <a:blip r:embed="rId2"/>
            <a:srcRect/>
            <a:stretch>
              <a:fillRect/>
            </a:stretch>
          </p:blipFill>
          <p:spPr bwMode="auto">
            <a:xfrm>
              <a:off x="1248" y="0"/>
              <a:ext cx="3855" cy="619"/>
            </a:xfrm>
            <a:prstGeom prst="rect">
              <a:avLst/>
            </a:prstGeom>
            <a:noFill/>
            <a:ln w="9525">
              <a:noFill/>
              <a:miter lim="800000"/>
              <a:headEnd/>
              <a:tailEnd/>
            </a:ln>
          </p:spPr>
        </p:pic>
        <p:pic>
          <p:nvPicPr>
            <p:cNvPr id="17417" name="Picture 6"/>
            <p:cNvPicPr>
              <a:picLocks noChangeAspect="1" noChangeArrowheads="1"/>
            </p:cNvPicPr>
            <p:nvPr/>
          </p:nvPicPr>
          <p:blipFill>
            <a:blip r:embed="rId3"/>
            <a:srcRect/>
            <a:stretch>
              <a:fillRect/>
            </a:stretch>
          </p:blipFill>
          <p:spPr bwMode="auto">
            <a:xfrm>
              <a:off x="612" y="0"/>
              <a:ext cx="521" cy="598"/>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a:xfrm>
            <a:off x="1143000" y="990600"/>
            <a:ext cx="6705600" cy="533400"/>
          </a:xfrm>
        </p:spPr>
        <p:txBody>
          <a:bodyPr/>
          <a:lstStyle/>
          <a:p>
            <a:r>
              <a:rPr lang="en-US" b="1" i="1" dirty="0" smtClean="0"/>
              <a:t>Previous Publications</a:t>
            </a:r>
          </a:p>
        </p:txBody>
      </p:sp>
      <p:sp>
        <p:nvSpPr>
          <p:cNvPr id="17411" name="Content Placeholder 8"/>
          <p:cNvSpPr>
            <a:spLocks noGrp="1"/>
          </p:cNvSpPr>
          <p:nvPr>
            <p:ph idx="1"/>
          </p:nvPr>
        </p:nvSpPr>
        <p:spPr>
          <a:xfrm>
            <a:off x="685800" y="1752600"/>
            <a:ext cx="7772400" cy="566309"/>
          </a:xfrm>
        </p:spPr>
        <p:txBody>
          <a:bodyPr wrap="square">
            <a:spAutoFit/>
          </a:bodyPr>
          <a:lstStyle/>
          <a:p>
            <a:pPr>
              <a:buNone/>
            </a:pPr>
            <a:endParaRPr lang="en-US" sz="1400" dirty="0" smtClean="0">
              <a:solidFill>
                <a:srgbClr val="000000"/>
              </a:solidFill>
            </a:endParaRPr>
          </a:p>
          <a:p>
            <a:pPr>
              <a:buNone/>
            </a:pPr>
            <a:endParaRPr lang="en-US" sz="1400" dirty="0" smtClean="0">
              <a:solidFill>
                <a:srgbClr val="000000"/>
              </a:solidFill>
            </a:endParaRPr>
          </a:p>
        </p:txBody>
      </p:sp>
      <p:sp>
        <p:nvSpPr>
          <p:cNvPr id="17412" name="Date Placeholder 4"/>
          <p:cNvSpPr>
            <a:spLocks noGrp="1"/>
          </p:cNvSpPr>
          <p:nvPr>
            <p:ph type="dt" sz="quarter" idx="10"/>
          </p:nvPr>
        </p:nvSpPr>
        <p:spPr>
          <a:noFill/>
          <a:ln>
            <a:miter lim="800000"/>
            <a:headEnd/>
            <a:tailEnd/>
          </a:ln>
        </p:spPr>
        <p:txBody>
          <a:bodyPr/>
          <a:lstStyle/>
          <a:p>
            <a:r>
              <a:rPr lang="en-US" smtClean="0"/>
              <a:t>3/28/12</a:t>
            </a:r>
            <a:endParaRPr lang="en-US" sz="1400" smtClean="0">
              <a:latin typeface="Times" pitchFamily="1" charset="0"/>
            </a:endParaRPr>
          </a:p>
        </p:txBody>
      </p:sp>
      <p:sp>
        <p:nvSpPr>
          <p:cNvPr id="17413" name="Footer Placeholder 5"/>
          <p:cNvSpPr>
            <a:spLocks noGrp="1"/>
          </p:cNvSpPr>
          <p:nvPr>
            <p:ph type="ftr" sz="quarter" idx="11"/>
          </p:nvPr>
        </p:nvSpPr>
        <p:spPr>
          <a:noFill/>
          <a:ln>
            <a:miter lim="800000"/>
            <a:headEnd/>
            <a:tailEnd/>
          </a:ln>
        </p:spPr>
        <p:txBody>
          <a:bodyPr/>
          <a:lstStyle/>
          <a:p>
            <a:r>
              <a:rPr lang="en-US" smtClean="0"/>
              <a:t>SBN report for PDS Management Council                </a:t>
            </a:r>
            <a:endParaRPr lang="en-US" sz="1400" smtClean="0">
              <a:latin typeface="Times" pitchFamily="1" charset="0"/>
            </a:endParaRPr>
          </a:p>
        </p:txBody>
      </p:sp>
      <p:sp>
        <p:nvSpPr>
          <p:cNvPr id="17414" name="Slide Number Placeholder 6"/>
          <p:cNvSpPr>
            <a:spLocks noGrp="1"/>
          </p:cNvSpPr>
          <p:nvPr>
            <p:ph type="sldNum" sz="quarter" idx="12"/>
          </p:nvPr>
        </p:nvSpPr>
        <p:spPr>
          <a:noFill/>
          <a:ln>
            <a:miter lim="800000"/>
            <a:headEnd/>
            <a:tailEnd/>
          </a:ln>
        </p:spPr>
        <p:txBody>
          <a:bodyPr/>
          <a:lstStyle/>
          <a:p>
            <a:r>
              <a:rPr lang="en-US" dirty="0" err="1" smtClean="0"/>
              <a:t>mfa</a:t>
            </a:r>
            <a:r>
              <a:rPr lang="en-US" dirty="0" smtClean="0"/>
              <a:t> </a:t>
            </a:r>
            <a:fld id="{4273B86B-699A-6F4E-A0CD-3B2B9E976F11}" type="slidenum">
              <a:rPr lang="en-US" smtClean="0"/>
              <a:pPr/>
              <a:t>4</a:t>
            </a:fld>
            <a:endParaRPr lang="en-US" dirty="0" smtClean="0"/>
          </a:p>
        </p:txBody>
      </p:sp>
      <p:grpSp>
        <p:nvGrpSpPr>
          <p:cNvPr id="2" name="Group 4"/>
          <p:cNvGrpSpPr>
            <a:grpSpLocks/>
          </p:cNvGrpSpPr>
          <p:nvPr/>
        </p:nvGrpSpPr>
        <p:grpSpPr bwMode="auto">
          <a:xfrm>
            <a:off x="971550" y="0"/>
            <a:ext cx="7129463" cy="982663"/>
            <a:chOff x="612" y="0"/>
            <a:chExt cx="4491" cy="619"/>
          </a:xfrm>
        </p:grpSpPr>
        <p:pic>
          <p:nvPicPr>
            <p:cNvPr id="17416" name="Picture 8" descr="l2_top_banner"/>
            <p:cNvPicPr>
              <a:picLocks noChangeAspect="1" noChangeArrowheads="1"/>
            </p:cNvPicPr>
            <p:nvPr/>
          </p:nvPicPr>
          <p:blipFill>
            <a:blip r:embed="rId2"/>
            <a:srcRect/>
            <a:stretch>
              <a:fillRect/>
            </a:stretch>
          </p:blipFill>
          <p:spPr bwMode="auto">
            <a:xfrm>
              <a:off x="1248" y="0"/>
              <a:ext cx="3855" cy="619"/>
            </a:xfrm>
            <a:prstGeom prst="rect">
              <a:avLst/>
            </a:prstGeom>
            <a:noFill/>
            <a:ln w="9525">
              <a:noFill/>
              <a:miter lim="800000"/>
              <a:headEnd/>
              <a:tailEnd/>
            </a:ln>
          </p:spPr>
        </p:pic>
        <p:pic>
          <p:nvPicPr>
            <p:cNvPr id="17417" name="Picture 6"/>
            <p:cNvPicPr>
              <a:picLocks noChangeAspect="1" noChangeArrowheads="1"/>
            </p:cNvPicPr>
            <p:nvPr/>
          </p:nvPicPr>
          <p:blipFill>
            <a:blip r:embed="rId3"/>
            <a:srcRect/>
            <a:stretch>
              <a:fillRect/>
            </a:stretch>
          </p:blipFill>
          <p:spPr bwMode="auto">
            <a:xfrm>
              <a:off x="612" y="0"/>
              <a:ext cx="521" cy="598"/>
            </a:xfrm>
            <a:prstGeom prst="rect">
              <a:avLst/>
            </a:prstGeom>
            <a:noFill/>
            <a:ln w="9525">
              <a:noFill/>
              <a:miter lim="800000"/>
              <a:headEnd/>
              <a:tailEnd/>
            </a:ln>
          </p:spPr>
        </p:pic>
      </p:grpSp>
      <p:pic>
        <p:nvPicPr>
          <p:cNvPr id="10" name="Picture 9" descr="LiMaps.png"/>
          <p:cNvPicPr>
            <a:picLocks noChangeAspect="1"/>
          </p:cNvPicPr>
          <p:nvPr/>
        </p:nvPicPr>
        <p:blipFill>
          <a:blip r:embed="rId4"/>
          <a:stretch>
            <a:fillRect/>
          </a:stretch>
        </p:blipFill>
        <p:spPr>
          <a:xfrm>
            <a:off x="228600" y="1600200"/>
            <a:ext cx="4154365" cy="4800600"/>
          </a:xfrm>
          <a:prstGeom prst="rect">
            <a:avLst/>
          </a:prstGeom>
        </p:spPr>
      </p:pic>
      <p:sp>
        <p:nvSpPr>
          <p:cNvPr id="11" name="TextBox 10"/>
          <p:cNvSpPr txBox="1"/>
          <p:nvPr/>
        </p:nvSpPr>
        <p:spPr>
          <a:xfrm>
            <a:off x="4343400" y="2133600"/>
            <a:ext cx="4800600" cy="2308324"/>
          </a:xfrm>
          <a:prstGeom prst="rect">
            <a:avLst/>
          </a:prstGeom>
          <a:noFill/>
        </p:spPr>
        <p:txBody>
          <a:bodyPr wrap="square" rtlCol="0">
            <a:spAutoFit/>
          </a:bodyPr>
          <a:lstStyle/>
          <a:p>
            <a:pPr algn="l">
              <a:buFont typeface="Arial"/>
              <a:buChar char="•"/>
            </a:pPr>
            <a:r>
              <a:rPr lang="en-US" dirty="0" smtClean="0"/>
              <a:t>Thomas </a:t>
            </a:r>
            <a:r>
              <a:rPr lang="en-US" i="1" dirty="0" smtClean="0"/>
              <a:t>et al.</a:t>
            </a:r>
            <a:r>
              <a:rPr lang="en-US" dirty="0" smtClean="0"/>
              <a:t> 1997 </a:t>
            </a:r>
            <a:r>
              <a:rPr lang="en-US" i="1" dirty="0" err="1" smtClean="0"/>
              <a:t>Icarus</a:t>
            </a:r>
            <a:r>
              <a:rPr lang="en-US" dirty="0" smtClean="0"/>
              <a:t> </a:t>
            </a:r>
            <a:r>
              <a:rPr lang="en-US" b="1" dirty="0" smtClean="0"/>
              <a:t>128</a:t>
            </a:r>
            <a:r>
              <a:rPr lang="en-US" dirty="0" smtClean="0"/>
              <a:t>, 88</a:t>
            </a:r>
          </a:p>
          <a:p>
            <a:pPr lvl="1" algn="l">
              <a:buFont typeface="Arial"/>
              <a:buChar char="•"/>
            </a:pPr>
            <a:r>
              <a:rPr lang="en-US" dirty="0" smtClean="0"/>
              <a:t>Defines </a:t>
            </a:r>
            <a:r>
              <a:rPr lang="en-US" dirty="0" err="1" smtClean="0"/>
              <a:t>Olbers</a:t>
            </a:r>
            <a:r>
              <a:rPr lang="en-US" dirty="0" smtClean="0"/>
              <a:t> </a:t>
            </a:r>
            <a:r>
              <a:rPr lang="en-US" dirty="0" err="1" smtClean="0"/>
              <a:t>Regio</a:t>
            </a:r>
            <a:r>
              <a:rPr lang="en-US" dirty="0" smtClean="0"/>
              <a:t> as 0°</a:t>
            </a:r>
          </a:p>
          <a:p>
            <a:pPr algn="l">
              <a:buFont typeface="Arial"/>
              <a:buChar char="•"/>
            </a:pPr>
            <a:r>
              <a:rPr lang="en-US" dirty="0" smtClean="0"/>
              <a:t>Li </a:t>
            </a:r>
            <a:r>
              <a:rPr lang="en-US" i="1" dirty="0" smtClean="0"/>
              <a:t>et al.</a:t>
            </a:r>
            <a:r>
              <a:rPr lang="en-US" dirty="0" smtClean="0"/>
              <a:t> 2010 </a:t>
            </a:r>
            <a:r>
              <a:rPr lang="en-US" i="1" dirty="0" err="1" smtClean="0"/>
              <a:t>Icarus</a:t>
            </a:r>
            <a:r>
              <a:rPr lang="en-US" i="1" dirty="0" smtClean="0"/>
              <a:t> </a:t>
            </a:r>
            <a:r>
              <a:rPr lang="en-US" b="1" dirty="0" smtClean="0"/>
              <a:t>211</a:t>
            </a:r>
            <a:r>
              <a:rPr lang="en-US" dirty="0" smtClean="0"/>
              <a:t>, 528</a:t>
            </a:r>
          </a:p>
          <a:p>
            <a:pPr lvl="1" algn="l">
              <a:buFont typeface="Arial"/>
              <a:buChar char="•"/>
            </a:pPr>
            <a:r>
              <a:rPr lang="en-US" dirty="0" smtClean="0"/>
              <a:t>HST observations</a:t>
            </a:r>
          </a:p>
          <a:p>
            <a:pPr lvl="1" algn="l">
              <a:buFont typeface="Arial"/>
              <a:buChar char="•"/>
            </a:pPr>
            <a:r>
              <a:rPr lang="en-US" dirty="0" smtClean="0"/>
              <a:t>Maps showing </a:t>
            </a:r>
            <a:r>
              <a:rPr lang="en-US" dirty="0" err="1" smtClean="0"/>
              <a:t>Olbers</a:t>
            </a:r>
            <a:r>
              <a:rPr lang="en-US" dirty="0" smtClean="0"/>
              <a:t> </a:t>
            </a:r>
            <a:r>
              <a:rPr lang="en-US" dirty="0" err="1" smtClean="0"/>
              <a:t>Regio</a:t>
            </a:r>
            <a:r>
              <a:rPr lang="en-US" dirty="0" smtClean="0"/>
              <a:t> at 0° longitude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a:xfrm>
            <a:off x="1143000" y="990600"/>
            <a:ext cx="6705600" cy="533400"/>
          </a:xfrm>
        </p:spPr>
        <p:txBody>
          <a:bodyPr/>
          <a:lstStyle/>
          <a:p>
            <a:r>
              <a:rPr lang="en-US" b="1" i="1" dirty="0" smtClean="0"/>
              <a:t>Dawn Maps</a:t>
            </a:r>
          </a:p>
        </p:txBody>
      </p:sp>
      <p:sp>
        <p:nvSpPr>
          <p:cNvPr id="17411" name="Content Placeholder 8"/>
          <p:cNvSpPr>
            <a:spLocks noGrp="1"/>
          </p:cNvSpPr>
          <p:nvPr>
            <p:ph idx="1"/>
          </p:nvPr>
        </p:nvSpPr>
        <p:spPr>
          <a:xfrm>
            <a:off x="685800" y="1752600"/>
            <a:ext cx="7772400" cy="566309"/>
          </a:xfrm>
        </p:spPr>
        <p:txBody>
          <a:bodyPr wrap="square">
            <a:spAutoFit/>
          </a:bodyPr>
          <a:lstStyle/>
          <a:p>
            <a:pPr>
              <a:buNone/>
            </a:pPr>
            <a:endParaRPr lang="en-US" sz="1400" dirty="0" smtClean="0">
              <a:solidFill>
                <a:srgbClr val="000000"/>
              </a:solidFill>
            </a:endParaRPr>
          </a:p>
          <a:p>
            <a:pPr>
              <a:buNone/>
            </a:pPr>
            <a:endParaRPr lang="en-US" sz="1400" dirty="0" smtClean="0">
              <a:solidFill>
                <a:srgbClr val="000000"/>
              </a:solidFill>
            </a:endParaRPr>
          </a:p>
        </p:txBody>
      </p:sp>
      <p:sp>
        <p:nvSpPr>
          <p:cNvPr id="17412" name="Date Placeholder 4"/>
          <p:cNvSpPr>
            <a:spLocks noGrp="1"/>
          </p:cNvSpPr>
          <p:nvPr>
            <p:ph type="dt" sz="quarter" idx="10"/>
          </p:nvPr>
        </p:nvSpPr>
        <p:spPr>
          <a:noFill/>
          <a:ln>
            <a:miter lim="800000"/>
            <a:headEnd/>
            <a:tailEnd/>
          </a:ln>
        </p:spPr>
        <p:txBody>
          <a:bodyPr/>
          <a:lstStyle/>
          <a:p>
            <a:r>
              <a:rPr lang="en-US" smtClean="0"/>
              <a:t>3/28/12</a:t>
            </a:r>
            <a:endParaRPr lang="en-US" sz="1400" smtClean="0">
              <a:latin typeface="Times" pitchFamily="1" charset="0"/>
            </a:endParaRPr>
          </a:p>
        </p:txBody>
      </p:sp>
      <p:sp>
        <p:nvSpPr>
          <p:cNvPr id="17413" name="Footer Placeholder 5"/>
          <p:cNvSpPr>
            <a:spLocks noGrp="1"/>
          </p:cNvSpPr>
          <p:nvPr>
            <p:ph type="ftr" sz="quarter" idx="11"/>
          </p:nvPr>
        </p:nvSpPr>
        <p:spPr>
          <a:noFill/>
          <a:ln>
            <a:miter lim="800000"/>
            <a:headEnd/>
            <a:tailEnd/>
          </a:ln>
        </p:spPr>
        <p:txBody>
          <a:bodyPr/>
          <a:lstStyle/>
          <a:p>
            <a:r>
              <a:rPr lang="en-US" smtClean="0"/>
              <a:t>SBN report for PDS Management Council                </a:t>
            </a:r>
            <a:endParaRPr lang="en-US" sz="1400" smtClean="0">
              <a:latin typeface="Times" pitchFamily="1" charset="0"/>
            </a:endParaRPr>
          </a:p>
        </p:txBody>
      </p:sp>
      <p:sp>
        <p:nvSpPr>
          <p:cNvPr id="17414" name="Slide Number Placeholder 6"/>
          <p:cNvSpPr>
            <a:spLocks noGrp="1"/>
          </p:cNvSpPr>
          <p:nvPr>
            <p:ph type="sldNum" sz="quarter" idx="12"/>
          </p:nvPr>
        </p:nvSpPr>
        <p:spPr>
          <a:noFill/>
          <a:ln>
            <a:miter lim="800000"/>
            <a:headEnd/>
            <a:tailEnd/>
          </a:ln>
        </p:spPr>
        <p:txBody>
          <a:bodyPr/>
          <a:lstStyle/>
          <a:p>
            <a:r>
              <a:rPr lang="en-US" dirty="0" err="1" smtClean="0"/>
              <a:t>mfa</a:t>
            </a:r>
            <a:r>
              <a:rPr lang="en-US" dirty="0" smtClean="0"/>
              <a:t> </a:t>
            </a:r>
            <a:fld id="{4273B86B-699A-6F4E-A0CD-3B2B9E976F11}" type="slidenum">
              <a:rPr lang="en-US" smtClean="0"/>
              <a:pPr/>
              <a:t>5</a:t>
            </a:fld>
            <a:endParaRPr lang="en-US" dirty="0" smtClean="0"/>
          </a:p>
        </p:txBody>
      </p:sp>
      <p:grpSp>
        <p:nvGrpSpPr>
          <p:cNvPr id="2" name="Group 4"/>
          <p:cNvGrpSpPr>
            <a:grpSpLocks/>
          </p:cNvGrpSpPr>
          <p:nvPr/>
        </p:nvGrpSpPr>
        <p:grpSpPr bwMode="auto">
          <a:xfrm>
            <a:off x="971550" y="0"/>
            <a:ext cx="7129463" cy="982663"/>
            <a:chOff x="612" y="0"/>
            <a:chExt cx="4491" cy="619"/>
          </a:xfrm>
        </p:grpSpPr>
        <p:pic>
          <p:nvPicPr>
            <p:cNvPr id="17416" name="Picture 8" descr="l2_top_banner"/>
            <p:cNvPicPr>
              <a:picLocks noChangeAspect="1" noChangeArrowheads="1"/>
            </p:cNvPicPr>
            <p:nvPr/>
          </p:nvPicPr>
          <p:blipFill>
            <a:blip r:embed="rId2"/>
            <a:srcRect/>
            <a:stretch>
              <a:fillRect/>
            </a:stretch>
          </p:blipFill>
          <p:spPr bwMode="auto">
            <a:xfrm>
              <a:off x="1248" y="0"/>
              <a:ext cx="3855" cy="619"/>
            </a:xfrm>
            <a:prstGeom prst="rect">
              <a:avLst/>
            </a:prstGeom>
            <a:noFill/>
            <a:ln w="9525">
              <a:noFill/>
              <a:miter lim="800000"/>
              <a:headEnd/>
              <a:tailEnd/>
            </a:ln>
          </p:spPr>
        </p:pic>
        <p:pic>
          <p:nvPicPr>
            <p:cNvPr id="17417" name="Picture 6"/>
            <p:cNvPicPr>
              <a:picLocks noChangeAspect="1" noChangeArrowheads="1"/>
            </p:cNvPicPr>
            <p:nvPr/>
          </p:nvPicPr>
          <p:blipFill>
            <a:blip r:embed="rId3"/>
            <a:srcRect/>
            <a:stretch>
              <a:fillRect/>
            </a:stretch>
          </p:blipFill>
          <p:spPr bwMode="auto">
            <a:xfrm>
              <a:off x="612" y="0"/>
              <a:ext cx="521" cy="598"/>
            </a:xfrm>
            <a:prstGeom prst="rect">
              <a:avLst/>
            </a:prstGeom>
            <a:noFill/>
            <a:ln w="9525">
              <a:noFill/>
              <a:miter lim="800000"/>
              <a:headEnd/>
              <a:tailEnd/>
            </a:ln>
          </p:spPr>
        </p:pic>
      </p:grpSp>
      <p:pic>
        <p:nvPicPr>
          <p:cNvPr id="12" name="Picture 11" descr="map.tiff"/>
          <p:cNvPicPr>
            <a:picLocks noChangeAspect="1"/>
          </p:cNvPicPr>
          <p:nvPr/>
        </p:nvPicPr>
        <p:blipFill>
          <a:blip r:embed="rId4"/>
          <a:stretch>
            <a:fillRect/>
          </a:stretch>
        </p:blipFill>
        <p:spPr>
          <a:xfrm>
            <a:off x="1143000" y="1600200"/>
            <a:ext cx="6805634" cy="487680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a:xfrm>
            <a:off x="1143000" y="990600"/>
            <a:ext cx="6705600" cy="533400"/>
          </a:xfrm>
        </p:spPr>
        <p:txBody>
          <a:bodyPr/>
          <a:lstStyle/>
          <a:p>
            <a:r>
              <a:rPr lang="en-US" b="1" i="1" dirty="0" smtClean="0"/>
              <a:t>History 1</a:t>
            </a:r>
          </a:p>
        </p:txBody>
      </p:sp>
      <p:sp>
        <p:nvSpPr>
          <p:cNvPr id="17411" name="Content Placeholder 8"/>
          <p:cNvSpPr>
            <a:spLocks noGrp="1"/>
          </p:cNvSpPr>
          <p:nvPr>
            <p:ph idx="1"/>
          </p:nvPr>
        </p:nvSpPr>
        <p:spPr>
          <a:xfrm>
            <a:off x="685800" y="1447800"/>
            <a:ext cx="7772400" cy="5250669"/>
          </a:xfrm>
        </p:spPr>
        <p:txBody>
          <a:bodyPr wrap="square">
            <a:spAutoFit/>
          </a:bodyPr>
          <a:lstStyle/>
          <a:p>
            <a:r>
              <a:rPr lang="en-US" sz="2000" dirty="0" smtClean="0">
                <a:solidFill>
                  <a:srgbClr val="000000"/>
                </a:solidFill>
              </a:rPr>
              <a:t>Summer 2011 – informal discussions between PI and Chairman of IAU WGCCRE about changing coordinates on </a:t>
            </a:r>
            <a:r>
              <a:rPr lang="en-US" sz="2000" dirty="0" err="1" smtClean="0">
                <a:solidFill>
                  <a:srgbClr val="000000"/>
                </a:solidFill>
              </a:rPr>
              <a:t>Vesta</a:t>
            </a:r>
            <a:endParaRPr lang="en-US" sz="2000" dirty="0" smtClean="0">
              <a:solidFill>
                <a:srgbClr val="000000"/>
              </a:solidFill>
            </a:endParaRPr>
          </a:p>
          <a:p>
            <a:pPr lvl="1"/>
            <a:r>
              <a:rPr lang="en-US" sz="1800" dirty="0" smtClean="0">
                <a:solidFill>
                  <a:srgbClr val="000000"/>
                </a:solidFill>
              </a:rPr>
              <a:t>Referred to WG publications with recommendations</a:t>
            </a:r>
          </a:p>
          <a:p>
            <a:pPr lvl="2"/>
            <a:r>
              <a:rPr lang="en-US" sz="1600" dirty="0" smtClean="0">
                <a:solidFill>
                  <a:srgbClr val="000000"/>
                </a:solidFill>
              </a:rPr>
              <a:t>Change polar orientation and rotation rate but keep zero-point of longitude</a:t>
            </a:r>
          </a:p>
          <a:p>
            <a:r>
              <a:rPr lang="en-US" sz="2000" dirty="0" smtClean="0">
                <a:solidFill>
                  <a:srgbClr val="000000"/>
                </a:solidFill>
              </a:rPr>
              <a:t>7 Sep 2011 – Official request to WG to change longitude</a:t>
            </a:r>
          </a:p>
          <a:p>
            <a:pPr lvl="1"/>
            <a:r>
              <a:rPr lang="en-US" sz="1800" dirty="0" smtClean="0">
                <a:solidFill>
                  <a:srgbClr val="000000"/>
                </a:solidFill>
              </a:rPr>
              <a:t>13 Sep: Call for vote; 10.5:2:1:1 against.  First time in memory that WG carried out official vote other than at IAU GA</a:t>
            </a:r>
          </a:p>
          <a:p>
            <a:pPr lvl="1"/>
            <a:r>
              <a:rPr lang="en-US" sz="1800" dirty="0" smtClean="0">
                <a:solidFill>
                  <a:srgbClr val="000000"/>
                </a:solidFill>
              </a:rPr>
              <a:t>14 Sep: PI responds – too late to change</a:t>
            </a:r>
          </a:p>
          <a:p>
            <a:r>
              <a:rPr lang="en-US" sz="2000" dirty="0" smtClean="0">
                <a:solidFill>
                  <a:srgbClr val="000000"/>
                </a:solidFill>
              </a:rPr>
              <a:t>3 Oct 2011 – DPS talk by PI cites non-IAU coordinates</a:t>
            </a:r>
          </a:p>
          <a:p>
            <a:r>
              <a:rPr lang="en-US" sz="2000" dirty="0" smtClean="0">
                <a:solidFill>
                  <a:srgbClr val="000000"/>
                </a:solidFill>
              </a:rPr>
              <a:t>4 Oct 2011 – SBN Advisory Council (@ DPS)</a:t>
            </a:r>
          </a:p>
          <a:p>
            <a:pPr lvl="1"/>
            <a:r>
              <a:rPr lang="en-US" sz="1800" dirty="0" smtClean="0">
                <a:solidFill>
                  <a:srgbClr val="000000"/>
                </a:solidFill>
              </a:rPr>
              <a:t>No waiver, insist on IAU guidelines</a:t>
            </a:r>
          </a:p>
          <a:p>
            <a:r>
              <a:rPr lang="en-US" sz="2000" dirty="0" smtClean="0">
                <a:solidFill>
                  <a:srgbClr val="000000"/>
                </a:solidFill>
              </a:rPr>
              <a:t>5 Oct 2011 – Suggest PI meet with SBN</a:t>
            </a:r>
          </a:p>
          <a:p>
            <a:pPr lvl="1"/>
            <a:r>
              <a:rPr lang="en-US" sz="1800" dirty="0" smtClean="0">
                <a:solidFill>
                  <a:srgbClr val="000000"/>
                </a:solidFill>
              </a:rPr>
              <a:t>Not necessary, IAU will change its mind</a:t>
            </a:r>
          </a:p>
        </p:txBody>
      </p:sp>
      <p:sp>
        <p:nvSpPr>
          <p:cNvPr id="17412" name="Date Placeholder 4"/>
          <p:cNvSpPr>
            <a:spLocks noGrp="1"/>
          </p:cNvSpPr>
          <p:nvPr>
            <p:ph type="dt" sz="quarter" idx="10"/>
          </p:nvPr>
        </p:nvSpPr>
        <p:spPr>
          <a:noFill/>
          <a:ln>
            <a:miter lim="800000"/>
            <a:headEnd/>
            <a:tailEnd/>
          </a:ln>
        </p:spPr>
        <p:txBody>
          <a:bodyPr/>
          <a:lstStyle/>
          <a:p>
            <a:r>
              <a:rPr lang="en-US" smtClean="0"/>
              <a:t>3/28/12</a:t>
            </a:r>
            <a:endParaRPr lang="en-US" sz="1400" smtClean="0">
              <a:latin typeface="Times" pitchFamily="1" charset="0"/>
            </a:endParaRPr>
          </a:p>
        </p:txBody>
      </p:sp>
      <p:sp>
        <p:nvSpPr>
          <p:cNvPr id="17413" name="Footer Placeholder 5"/>
          <p:cNvSpPr>
            <a:spLocks noGrp="1"/>
          </p:cNvSpPr>
          <p:nvPr>
            <p:ph type="ftr" sz="quarter" idx="11"/>
          </p:nvPr>
        </p:nvSpPr>
        <p:spPr>
          <a:noFill/>
          <a:ln>
            <a:miter lim="800000"/>
            <a:headEnd/>
            <a:tailEnd/>
          </a:ln>
        </p:spPr>
        <p:txBody>
          <a:bodyPr/>
          <a:lstStyle/>
          <a:p>
            <a:r>
              <a:rPr lang="en-US" smtClean="0"/>
              <a:t>SBN report for PDS Management Council                </a:t>
            </a:r>
            <a:endParaRPr lang="en-US" sz="1400" smtClean="0">
              <a:latin typeface="Times" pitchFamily="1" charset="0"/>
            </a:endParaRPr>
          </a:p>
        </p:txBody>
      </p:sp>
      <p:sp>
        <p:nvSpPr>
          <p:cNvPr id="17414" name="Slide Number Placeholder 6"/>
          <p:cNvSpPr>
            <a:spLocks noGrp="1"/>
          </p:cNvSpPr>
          <p:nvPr>
            <p:ph type="sldNum" sz="quarter" idx="12"/>
          </p:nvPr>
        </p:nvSpPr>
        <p:spPr>
          <a:noFill/>
          <a:ln>
            <a:miter lim="800000"/>
            <a:headEnd/>
            <a:tailEnd/>
          </a:ln>
        </p:spPr>
        <p:txBody>
          <a:bodyPr/>
          <a:lstStyle/>
          <a:p>
            <a:r>
              <a:rPr lang="en-US" dirty="0" err="1" smtClean="0"/>
              <a:t>mfa</a:t>
            </a:r>
            <a:r>
              <a:rPr lang="en-US" dirty="0" smtClean="0"/>
              <a:t> </a:t>
            </a:r>
            <a:fld id="{4273B86B-699A-6F4E-A0CD-3B2B9E976F11}" type="slidenum">
              <a:rPr lang="en-US" smtClean="0"/>
              <a:pPr/>
              <a:t>6</a:t>
            </a:fld>
            <a:endParaRPr lang="en-US" dirty="0" smtClean="0"/>
          </a:p>
        </p:txBody>
      </p:sp>
      <p:grpSp>
        <p:nvGrpSpPr>
          <p:cNvPr id="17415" name="Group 4"/>
          <p:cNvGrpSpPr>
            <a:grpSpLocks/>
          </p:cNvGrpSpPr>
          <p:nvPr/>
        </p:nvGrpSpPr>
        <p:grpSpPr bwMode="auto">
          <a:xfrm>
            <a:off x="971550" y="0"/>
            <a:ext cx="7129463" cy="982663"/>
            <a:chOff x="612" y="0"/>
            <a:chExt cx="4491" cy="619"/>
          </a:xfrm>
        </p:grpSpPr>
        <p:pic>
          <p:nvPicPr>
            <p:cNvPr id="17416" name="Picture 8" descr="l2_top_banner"/>
            <p:cNvPicPr>
              <a:picLocks noChangeAspect="1" noChangeArrowheads="1"/>
            </p:cNvPicPr>
            <p:nvPr/>
          </p:nvPicPr>
          <p:blipFill>
            <a:blip r:embed="rId2"/>
            <a:srcRect/>
            <a:stretch>
              <a:fillRect/>
            </a:stretch>
          </p:blipFill>
          <p:spPr bwMode="auto">
            <a:xfrm>
              <a:off x="1248" y="0"/>
              <a:ext cx="3855" cy="619"/>
            </a:xfrm>
            <a:prstGeom prst="rect">
              <a:avLst/>
            </a:prstGeom>
            <a:noFill/>
            <a:ln w="9525">
              <a:noFill/>
              <a:miter lim="800000"/>
              <a:headEnd/>
              <a:tailEnd/>
            </a:ln>
          </p:spPr>
        </p:pic>
        <p:pic>
          <p:nvPicPr>
            <p:cNvPr id="17417" name="Picture 6"/>
            <p:cNvPicPr>
              <a:picLocks noChangeAspect="1" noChangeArrowheads="1"/>
            </p:cNvPicPr>
            <p:nvPr/>
          </p:nvPicPr>
          <p:blipFill>
            <a:blip r:embed="rId3"/>
            <a:srcRect/>
            <a:stretch>
              <a:fillRect/>
            </a:stretch>
          </p:blipFill>
          <p:spPr bwMode="auto">
            <a:xfrm>
              <a:off x="612" y="0"/>
              <a:ext cx="521" cy="598"/>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a:xfrm>
            <a:off x="1143000" y="990600"/>
            <a:ext cx="6705600" cy="533400"/>
          </a:xfrm>
        </p:spPr>
        <p:txBody>
          <a:bodyPr/>
          <a:lstStyle/>
          <a:p>
            <a:r>
              <a:rPr lang="en-US" b="1" i="1" dirty="0" smtClean="0"/>
              <a:t>History 2</a:t>
            </a:r>
          </a:p>
        </p:txBody>
      </p:sp>
      <p:sp>
        <p:nvSpPr>
          <p:cNvPr id="17411" name="Content Placeholder 8"/>
          <p:cNvSpPr>
            <a:spLocks noGrp="1"/>
          </p:cNvSpPr>
          <p:nvPr>
            <p:ph idx="1"/>
          </p:nvPr>
        </p:nvSpPr>
        <p:spPr>
          <a:xfrm>
            <a:off x="685800" y="1447800"/>
            <a:ext cx="7772400" cy="5053691"/>
          </a:xfrm>
        </p:spPr>
        <p:txBody>
          <a:bodyPr wrap="square">
            <a:spAutoFit/>
          </a:bodyPr>
          <a:lstStyle/>
          <a:p>
            <a:r>
              <a:rPr lang="en-US" sz="2000" dirty="0" smtClean="0">
                <a:solidFill>
                  <a:srgbClr val="000000"/>
                </a:solidFill>
              </a:rPr>
              <a:t>?day?</a:t>
            </a:r>
            <a:r>
              <a:rPr lang="en-US" sz="2000" dirty="0" smtClean="0">
                <a:solidFill>
                  <a:srgbClr val="000000"/>
                </a:solidFill>
              </a:rPr>
              <a:t> Oct </a:t>
            </a:r>
            <a:r>
              <a:rPr lang="en-US" sz="2000" dirty="0" smtClean="0">
                <a:solidFill>
                  <a:srgbClr val="000000"/>
                </a:solidFill>
              </a:rPr>
              <a:t>2011: Informed Dawn DAWG at weekly </a:t>
            </a:r>
            <a:r>
              <a:rPr lang="en-US" sz="2000" dirty="0" err="1" smtClean="0">
                <a:solidFill>
                  <a:srgbClr val="000000"/>
                </a:solidFill>
              </a:rPr>
              <a:t>telecon</a:t>
            </a:r>
            <a:r>
              <a:rPr lang="en-US" sz="2000" dirty="0" smtClean="0">
                <a:solidFill>
                  <a:srgbClr val="000000"/>
                </a:solidFill>
              </a:rPr>
              <a:t> that SBN would not review data in current coordinate system</a:t>
            </a:r>
            <a:endParaRPr lang="en-US" sz="1600" dirty="0" smtClean="0">
              <a:solidFill>
                <a:srgbClr val="000000"/>
              </a:solidFill>
            </a:endParaRPr>
          </a:p>
          <a:p>
            <a:r>
              <a:rPr lang="en-US" sz="2000" dirty="0" smtClean="0">
                <a:solidFill>
                  <a:srgbClr val="000000"/>
                </a:solidFill>
              </a:rPr>
              <a:t>10 Nov 2011 – DAWG </a:t>
            </a:r>
            <a:r>
              <a:rPr lang="en-US" sz="2000" dirty="0" err="1" smtClean="0">
                <a:solidFill>
                  <a:srgbClr val="000000"/>
                </a:solidFill>
              </a:rPr>
              <a:t>telecon</a:t>
            </a:r>
            <a:r>
              <a:rPr lang="en-US" sz="2000" dirty="0" smtClean="0">
                <a:solidFill>
                  <a:srgbClr val="000000"/>
                </a:solidFill>
              </a:rPr>
              <a:t> states project will proceed with Claudia system</a:t>
            </a:r>
          </a:p>
          <a:p>
            <a:pPr lvl="1"/>
            <a:r>
              <a:rPr lang="en-US" sz="1800" dirty="0" smtClean="0">
                <a:solidFill>
                  <a:srgbClr val="000000"/>
                </a:solidFill>
              </a:rPr>
              <a:t>SBN will not send data to peer review</a:t>
            </a:r>
          </a:p>
          <a:p>
            <a:r>
              <a:rPr lang="en-US" sz="2000" dirty="0" smtClean="0">
                <a:solidFill>
                  <a:srgbClr val="000000"/>
                </a:solidFill>
              </a:rPr>
              <a:t>1 Dec 2011 – A’Hearn &amp; Joy agree on compromise thought to have been approved by PI</a:t>
            </a:r>
          </a:p>
          <a:p>
            <a:pPr lvl="1"/>
            <a:r>
              <a:rPr lang="en-US" sz="1800" dirty="0" smtClean="0">
                <a:solidFill>
                  <a:srgbClr val="000000"/>
                </a:solidFill>
              </a:rPr>
              <a:t>12 Dec – PI says no compromise agreed </a:t>
            </a:r>
            <a:r>
              <a:rPr lang="en-US" sz="1800" dirty="0" smtClean="0">
                <a:solidFill>
                  <a:srgbClr val="000000"/>
                </a:solidFill>
              </a:rPr>
              <a:t>to – see next slide</a:t>
            </a:r>
          </a:p>
          <a:p>
            <a:r>
              <a:rPr lang="en-US" sz="2000" dirty="0" smtClean="0">
                <a:solidFill>
                  <a:srgbClr val="000000"/>
                </a:solidFill>
              </a:rPr>
              <a:t>~18 Dec 2011 – Dawn proposal to HQ on why Dawn is right</a:t>
            </a:r>
          </a:p>
          <a:p>
            <a:pPr lvl="1"/>
            <a:r>
              <a:rPr lang="en-US" sz="1800" dirty="0" smtClean="0">
                <a:solidFill>
                  <a:srgbClr val="000000"/>
                </a:solidFill>
              </a:rPr>
              <a:t>Nobody is convinced at HQ or several external reviewers</a:t>
            </a:r>
          </a:p>
          <a:p>
            <a:r>
              <a:rPr lang="en-US" sz="2000" dirty="0" smtClean="0">
                <a:solidFill>
                  <a:srgbClr val="000000"/>
                </a:solidFill>
              </a:rPr>
              <a:t>6 Jan 2012: 1 hr </a:t>
            </a:r>
            <a:r>
              <a:rPr lang="en-US" sz="2000" dirty="0" err="1" smtClean="0">
                <a:solidFill>
                  <a:srgbClr val="000000"/>
                </a:solidFill>
              </a:rPr>
              <a:t>telecon</a:t>
            </a:r>
            <a:r>
              <a:rPr lang="en-US" sz="2000" dirty="0" smtClean="0">
                <a:solidFill>
                  <a:srgbClr val="000000"/>
                </a:solidFill>
              </a:rPr>
              <a:t> – A’Hearn, Russell, Raymond, Sykes</a:t>
            </a:r>
          </a:p>
          <a:p>
            <a:pPr lvl="1"/>
            <a:r>
              <a:rPr lang="en-US" sz="1800" dirty="0" smtClean="0">
                <a:solidFill>
                  <a:srgbClr val="000000"/>
                </a:solidFill>
              </a:rPr>
              <a:t>No </a:t>
            </a:r>
            <a:r>
              <a:rPr lang="en-US" sz="1800" dirty="0" smtClean="0">
                <a:solidFill>
                  <a:srgbClr val="000000"/>
                </a:solidFill>
              </a:rPr>
              <a:t>progress</a:t>
            </a:r>
            <a:endParaRPr lang="en-US" sz="1800" dirty="0" smtClean="0">
              <a:solidFill>
                <a:srgbClr val="000000"/>
              </a:solidFill>
            </a:endParaRPr>
          </a:p>
        </p:txBody>
      </p:sp>
      <p:sp>
        <p:nvSpPr>
          <p:cNvPr id="17412" name="Date Placeholder 4"/>
          <p:cNvSpPr>
            <a:spLocks noGrp="1"/>
          </p:cNvSpPr>
          <p:nvPr>
            <p:ph type="dt" sz="quarter" idx="10"/>
          </p:nvPr>
        </p:nvSpPr>
        <p:spPr>
          <a:noFill/>
          <a:ln>
            <a:miter lim="800000"/>
            <a:headEnd/>
            <a:tailEnd/>
          </a:ln>
        </p:spPr>
        <p:txBody>
          <a:bodyPr/>
          <a:lstStyle/>
          <a:p>
            <a:r>
              <a:rPr lang="en-US" smtClean="0"/>
              <a:t>3/28/12</a:t>
            </a:r>
            <a:endParaRPr lang="en-US" sz="1400" smtClean="0">
              <a:latin typeface="Times" pitchFamily="1" charset="0"/>
            </a:endParaRPr>
          </a:p>
        </p:txBody>
      </p:sp>
      <p:sp>
        <p:nvSpPr>
          <p:cNvPr id="17413" name="Footer Placeholder 5"/>
          <p:cNvSpPr>
            <a:spLocks noGrp="1"/>
          </p:cNvSpPr>
          <p:nvPr>
            <p:ph type="ftr" sz="quarter" idx="11"/>
          </p:nvPr>
        </p:nvSpPr>
        <p:spPr>
          <a:noFill/>
          <a:ln>
            <a:miter lim="800000"/>
            <a:headEnd/>
            <a:tailEnd/>
          </a:ln>
        </p:spPr>
        <p:txBody>
          <a:bodyPr/>
          <a:lstStyle/>
          <a:p>
            <a:r>
              <a:rPr lang="en-US" smtClean="0"/>
              <a:t>SBN report for PDS Management Council                </a:t>
            </a:r>
            <a:endParaRPr lang="en-US" sz="1400" smtClean="0">
              <a:latin typeface="Times" pitchFamily="1" charset="0"/>
            </a:endParaRPr>
          </a:p>
        </p:txBody>
      </p:sp>
      <p:sp>
        <p:nvSpPr>
          <p:cNvPr id="17414" name="Slide Number Placeholder 6"/>
          <p:cNvSpPr>
            <a:spLocks noGrp="1"/>
          </p:cNvSpPr>
          <p:nvPr>
            <p:ph type="sldNum" sz="quarter" idx="12"/>
          </p:nvPr>
        </p:nvSpPr>
        <p:spPr>
          <a:noFill/>
          <a:ln>
            <a:miter lim="800000"/>
            <a:headEnd/>
            <a:tailEnd/>
          </a:ln>
        </p:spPr>
        <p:txBody>
          <a:bodyPr/>
          <a:lstStyle/>
          <a:p>
            <a:r>
              <a:rPr lang="en-US" dirty="0" err="1" smtClean="0"/>
              <a:t>mfa</a:t>
            </a:r>
            <a:r>
              <a:rPr lang="en-US" dirty="0" smtClean="0"/>
              <a:t> </a:t>
            </a:r>
            <a:fld id="{4273B86B-699A-6F4E-A0CD-3B2B9E976F11}" type="slidenum">
              <a:rPr lang="en-US" smtClean="0"/>
              <a:pPr/>
              <a:t>7</a:t>
            </a:fld>
            <a:endParaRPr lang="en-US" dirty="0" smtClean="0"/>
          </a:p>
        </p:txBody>
      </p:sp>
      <p:grpSp>
        <p:nvGrpSpPr>
          <p:cNvPr id="2" name="Group 4"/>
          <p:cNvGrpSpPr>
            <a:grpSpLocks/>
          </p:cNvGrpSpPr>
          <p:nvPr/>
        </p:nvGrpSpPr>
        <p:grpSpPr bwMode="auto">
          <a:xfrm>
            <a:off x="971550" y="0"/>
            <a:ext cx="7129463" cy="982663"/>
            <a:chOff x="612" y="0"/>
            <a:chExt cx="4491" cy="619"/>
          </a:xfrm>
        </p:grpSpPr>
        <p:pic>
          <p:nvPicPr>
            <p:cNvPr id="17416" name="Picture 8" descr="l2_top_banner"/>
            <p:cNvPicPr>
              <a:picLocks noChangeAspect="1" noChangeArrowheads="1"/>
            </p:cNvPicPr>
            <p:nvPr/>
          </p:nvPicPr>
          <p:blipFill>
            <a:blip r:embed="rId2"/>
            <a:srcRect/>
            <a:stretch>
              <a:fillRect/>
            </a:stretch>
          </p:blipFill>
          <p:spPr bwMode="auto">
            <a:xfrm>
              <a:off x="1248" y="0"/>
              <a:ext cx="3855" cy="619"/>
            </a:xfrm>
            <a:prstGeom prst="rect">
              <a:avLst/>
            </a:prstGeom>
            <a:noFill/>
            <a:ln w="9525">
              <a:noFill/>
              <a:miter lim="800000"/>
              <a:headEnd/>
              <a:tailEnd/>
            </a:ln>
          </p:spPr>
        </p:pic>
        <p:pic>
          <p:nvPicPr>
            <p:cNvPr id="17417" name="Picture 6"/>
            <p:cNvPicPr>
              <a:picLocks noChangeAspect="1" noChangeArrowheads="1"/>
            </p:cNvPicPr>
            <p:nvPr/>
          </p:nvPicPr>
          <p:blipFill>
            <a:blip r:embed="rId3"/>
            <a:srcRect/>
            <a:stretch>
              <a:fillRect/>
            </a:stretch>
          </p:blipFill>
          <p:spPr bwMode="auto">
            <a:xfrm>
              <a:off x="612" y="0"/>
              <a:ext cx="521" cy="598"/>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a:xfrm>
            <a:off x="1143000" y="990600"/>
            <a:ext cx="6705600" cy="533400"/>
          </a:xfrm>
        </p:spPr>
        <p:txBody>
          <a:bodyPr/>
          <a:lstStyle/>
          <a:p>
            <a:r>
              <a:rPr lang="en-US" b="1" i="1" dirty="0" smtClean="0"/>
              <a:t>What Was the Compromise</a:t>
            </a:r>
            <a:endParaRPr lang="en-US" b="1" i="1" dirty="0" smtClean="0"/>
          </a:p>
        </p:txBody>
      </p:sp>
      <p:sp>
        <p:nvSpPr>
          <p:cNvPr id="17411" name="Content Placeholder 8"/>
          <p:cNvSpPr>
            <a:spLocks noGrp="1"/>
          </p:cNvSpPr>
          <p:nvPr>
            <p:ph idx="1"/>
          </p:nvPr>
        </p:nvSpPr>
        <p:spPr>
          <a:xfrm>
            <a:off x="685800" y="1447800"/>
            <a:ext cx="7772400" cy="2419124"/>
          </a:xfrm>
        </p:spPr>
        <p:txBody>
          <a:bodyPr wrap="square">
            <a:spAutoFit/>
          </a:bodyPr>
          <a:lstStyle/>
          <a:p>
            <a:r>
              <a:rPr lang="en-US" dirty="0" smtClean="0">
                <a:solidFill>
                  <a:srgbClr val="000000"/>
                </a:solidFill>
              </a:rPr>
              <a:t>All </a:t>
            </a:r>
            <a:r>
              <a:rPr lang="en-US" dirty="0" err="1" smtClean="0">
                <a:solidFill>
                  <a:srgbClr val="000000"/>
                </a:solidFill>
              </a:rPr>
              <a:t>Vesta</a:t>
            </a:r>
            <a:r>
              <a:rPr lang="en-US" dirty="0" smtClean="0">
                <a:solidFill>
                  <a:srgbClr val="000000"/>
                </a:solidFill>
              </a:rPr>
              <a:t>-centric coordinate keywords are in </a:t>
            </a:r>
            <a:r>
              <a:rPr lang="en-US" dirty="0" err="1" smtClean="0">
                <a:solidFill>
                  <a:srgbClr val="000000"/>
                </a:solidFill>
              </a:rPr>
              <a:t>O</a:t>
            </a:r>
            <a:r>
              <a:rPr lang="en-US" dirty="0" err="1" smtClean="0">
                <a:solidFill>
                  <a:srgbClr val="000000"/>
                </a:solidFill>
              </a:rPr>
              <a:t>lbers</a:t>
            </a:r>
            <a:r>
              <a:rPr lang="en-US" dirty="0" smtClean="0">
                <a:solidFill>
                  <a:srgbClr val="000000"/>
                </a:solidFill>
              </a:rPr>
              <a:t>-based system</a:t>
            </a:r>
          </a:p>
          <a:p>
            <a:r>
              <a:rPr lang="en-US" dirty="0" smtClean="0">
                <a:solidFill>
                  <a:srgbClr val="000000"/>
                </a:solidFill>
              </a:rPr>
              <a:t>Local Data Dictionary contains Dawn-Specific coordinate keywords in Claudia-based system</a:t>
            </a:r>
          </a:p>
          <a:p>
            <a:r>
              <a:rPr lang="en-US" dirty="0" smtClean="0">
                <a:solidFill>
                  <a:srgbClr val="000000"/>
                </a:solidFill>
              </a:rPr>
              <a:t>Net difference between systems:</a:t>
            </a:r>
          </a:p>
          <a:p>
            <a:pPr lvl="2"/>
            <a:r>
              <a:rPr lang="en-US" dirty="0" smtClean="0">
                <a:solidFill>
                  <a:srgbClr val="000000"/>
                </a:solidFill>
              </a:rPr>
              <a:t>Claudia longitudes = </a:t>
            </a:r>
            <a:r>
              <a:rPr lang="en-US" dirty="0" err="1" smtClean="0">
                <a:solidFill>
                  <a:srgbClr val="000000"/>
                </a:solidFill>
              </a:rPr>
              <a:t>Olbers</a:t>
            </a:r>
            <a:r>
              <a:rPr lang="en-US" dirty="0" smtClean="0">
                <a:solidFill>
                  <a:srgbClr val="000000"/>
                </a:solidFill>
              </a:rPr>
              <a:t> longitudes – 220°</a:t>
            </a:r>
          </a:p>
        </p:txBody>
      </p:sp>
      <p:sp>
        <p:nvSpPr>
          <p:cNvPr id="17412" name="Date Placeholder 4"/>
          <p:cNvSpPr>
            <a:spLocks noGrp="1"/>
          </p:cNvSpPr>
          <p:nvPr>
            <p:ph type="dt" sz="quarter" idx="10"/>
          </p:nvPr>
        </p:nvSpPr>
        <p:spPr>
          <a:noFill/>
          <a:ln>
            <a:miter lim="800000"/>
            <a:headEnd/>
            <a:tailEnd/>
          </a:ln>
        </p:spPr>
        <p:txBody>
          <a:bodyPr/>
          <a:lstStyle/>
          <a:p>
            <a:r>
              <a:rPr lang="en-US" dirty="0" smtClean="0"/>
              <a:t>3/28/12</a:t>
            </a:r>
            <a:endParaRPr lang="en-US" sz="1400" dirty="0" smtClean="0">
              <a:latin typeface="Times" pitchFamily="1" charset="0"/>
            </a:endParaRPr>
          </a:p>
        </p:txBody>
      </p:sp>
      <p:sp>
        <p:nvSpPr>
          <p:cNvPr id="17413" name="Footer Placeholder 5"/>
          <p:cNvSpPr>
            <a:spLocks noGrp="1"/>
          </p:cNvSpPr>
          <p:nvPr>
            <p:ph type="ftr" sz="quarter" idx="11"/>
          </p:nvPr>
        </p:nvSpPr>
        <p:spPr>
          <a:noFill/>
          <a:ln>
            <a:miter lim="800000"/>
            <a:headEnd/>
            <a:tailEnd/>
          </a:ln>
        </p:spPr>
        <p:txBody>
          <a:bodyPr/>
          <a:lstStyle/>
          <a:p>
            <a:r>
              <a:rPr lang="en-US" dirty="0" smtClean="0"/>
              <a:t>SBN report for PDS Management Council                </a:t>
            </a:r>
            <a:endParaRPr lang="en-US" sz="1400" dirty="0" smtClean="0">
              <a:latin typeface="Times" pitchFamily="1" charset="0"/>
            </a:endParaRPr>
          </a:p>
        </p:txBody>
      </p:sp>
      <p:sp>
        <p:nvSpPr>
          <p:cNvPr id="17414" name="Slide Number Placeholder 6"/>
          <p:cNvSpPr>
            <a:spLocks noGrp="1"/>
          </p:cNvSpPr>
          <p:nvPr>
            <p:ph type="sldNum" sz="quarter" idx="12"/>
          </p:nvPr>
        </p:nvSpPr>
        <p:spPr>
          <a:noFill/>
          <a:ln>
            <a:miter lim="800000"/>
            <a:headEnd/>
            <a:tailEnd/>
          </a:ln>
        </p:spPr>
        <p:txBody>
          <a:bodyPr/>
          <a:lstStyle/>
          <a:p>
            <a:r>
              <a:rPr lang="en-US" dirty="0" err="1" smtClean="0"/>
              <a:t>mfa</a:t>
            </a:r>
            <a:r>
              <a:rPr lang="en-US" dirty="0" smtClean="0"/>
              <a:t> </a:t>
            </a:r>
            <a:fld id="{4273B86B-699A-6F4E-A0CD-3B2B9E976F11}" type="slidenum">
              <a:rPr lang="en-US" smtClean="0"/>
              <a:pPr/>
              <a:t>8</a:t>
            </a:fld>
            <a:endParaRPr lang="en-US" dirty="0" smtClean="0"/>
          </a:p>
        </p:txBody>
      </p:sp>
      <p:grpSp>
        <p:nvGrpSpPr>
          <p:cNvPr id="2" name="Group 4"/>
          <p:cNvGrpSpPr>
            <a:grpSpLocks/>
          </p:cNvGrpSpPr>
          <p:nvPr/>
        </p:nvGrpSpPr>
        <p:grpSpPr bwMode="auto">
          <a:xfrm>
            <a:off x="971550" y="0"/>
            <a:ext cx="7129463" cy="982663"/>
            <a:chOff x="612" y="0"/>
            <a:chExt cx="4491" cy="619"/>
          </a:xfrm>
        </p:grpSpPr>
        <p:pic>
          <p:nvPicPr>
            <p:cNvPr id="17416" name="Picture 8" descr="l2_top_banner"/>
            <p:cNvPicPr>
              <a:picLocks noChangeAspect="1" noChangeArrowheads="1"/>
            </p:cNvPicPr>
            <p:nvPr/>
          </p:nvPicPr>
          <p:blipFill>
            <a:blip r:embed="rId2"/>
            <a:srcRect/>
            <a:stretch>
              <a:fillRect/>
            </a:stretch>
          </p:blipFill>
          <p:spPr bwMode="auto">
            <a:xfrm>
              <a:off x="1248" y="0"/>
              <a:ext cx="3855" cy="619"/>
            </a:xfrm>
            <a:prstGeom prst="rect">
              <a:avLst/>
            </a:prstGeom>
            <a:noFill/>
            <a:ln w="9525">
              <a:noFill/>
              <a:miter lim="800000"/>
              <a:headEnd/>
              <a:tailEnd/>
            </a:ln>
          </p:spPr>
        </p:pic>
        <p:pic>
          <p:nvPicPr>
            <p:cNvPr id="17417" name="Picture 6"/>
            <p:cNvPicPr>
              <a:picLocks noChangeAspect="1" noChangeArrowheads="1"/>
            </p:cNvPicPr>
            <p:nvPr/>
          </p:nvPicPr>
          <p:blipFill>
            <a:blip r:embed="rId3"/>
            <a:srcRect/>
            <a:stretch>
              <a:fillRect/>
            </a:stretch>
          </p:blipFill>
          <p:spPr bwMode="auto">
            <a:xfrm>
              <a:off x="612" y="0"/>
              <a:ext cx="521" cy="598"/>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a:xfrm>
            <a:off x="1143000" y="990600"/>
            <a:ext cx="6705600" cy="533400"/>
          </a:xfrm>
        </p:spPr>
        <p:txBody>
          <a:bodyPr/>
          <a:lstStyle/>
          <a:p>
            <a:r>
              <a:rPr lang="en-US" b="1" i="1" dirty="0" smtClean="0"/>
              <a:t>History 3</a:t>
            </a:r>
          </a:p>
        </p:txBody>
      </p:sp>
      <p:sp>
        <p:nvSpPr>
          <p:cNvPr id="17411" name="Content Placeholder 8"/>
          <p:cNvSpPr>
            <a:spLocks noGrp="1"/>
          </p:cNvSpPr>
          <p:nvPr>
            <p:ph idx="1"/>
          </p:nvPr>
        </p:nvSpPr>
        <p:spPr>
          <a:xfrm>
            <a:off x="685800" y="1447800"/>
            <a:ext cx="7772400" cy="5262979"/>
          </a:xfrm>
        </p:spPr>
        <p:txBody>
          <a:bodyPr wrap="square">
            <a:spAutoFit/>
          </a:bodyPr>
          <a:lstStyle/>
          <a:p>
            <a:r>
              <a:rPr lang="en-US" sz="2000" dirty="0" smtClean="0">
                <a:solidFill>
                  <a:srgbClr val="000000"/>
                </a:solidFill>
              </a:rPr>
              <a:t>12 </a:t>
            </a:r>
            <a:r>
              <a:rPr lang="en-US" sz="2000" dirty="0" smtClean="0">
                <a:solidFill>
                  <a:srgbClr val="000000"/>
                </a:solidFill>
              </a:rPr>
              <a:t>Jan 2012: HQ Directive to Dawn to archive in </a:t>
            </a:r>
            <a:r>
              <a:rPr lang="en-US" sz="2000" dirty="0" err="1" smtClean="0">
                <a:solidFill>
                  <a:srgbClr val="000000"/>
                </a:solidFill>
              </a:rPr>
              <a:t>Olbers</a:t>
            </a:r>
            <a:r>
              <a:rPr lang="en-US" sz="2000" dirty="0" smtClean="0">
                <a:solidFill>
                  <a:srgbClr val="000000"/>
                </a:solidFill>
              </a:rPr>
              <a:t>-based system</a:t>
            </a:r>
          </a:p>
          <a:p>
            <a:r>
              <a:rPr lang="en-US" sz="2000" dirty="0" smtClean="0">
                <a:solidFill>
                  <a:srgbClr val="000000"/>
                </a:solidFill>
              </a:rPr>
              <a:t>23 Feb 2012:  </a:t>
            </a:r>
            <a:r>
              <a:rPr lang="en-US" sz="2000" dirty="0" err="1" smtClean="0">
                <a:solidFill>
                  <a:srgbClr val="000000"/>
                </a:solidFill>
              </a:rPr>
              <a:t>Telecon</a:t>
            </a:r>
            <a:r>
              <a:rPr lang="en-US" sz="2000" dirty="0" smtClean="0">
                <a:solidFill>
                  <a:srgbClr val="000000"/>
                </a:solidFill>
              </a:rPr>
              <a:t> HQ &amp; Dawn</a:t>
            </a:r>
          </a:p>
          <a:p>
            <a:pPr lvl="1"/>
            <a:r>
              <a:rPr lang="en-US" sz="1800" dirty="0" smtClean="0">
                <a:solidFill>
                  <a:srgbClr val="000000"/>
                </a:solidFill>
              </a:rPr>
              <a:t>HQ directed Dawn project to not bother IAU WG any more</a:t>
            </a:r>
          </a:p>
          <a:p>
            <a:pPr lvl="1"/>
            <a:r>
              <a:rPr lang="en-US" sz="1800" dirty="0" smtClean="0">
                <a:solidFill>
                  <a:srgbClr val="000000"/>
                </a:solidFill>
              </a:rPr>
              <a:t>Per email from HQ to A’Hearn &amp; </a:t>
            </a:r>
            <a:r>
              <a:rPr lang="en-US" sz="1800" dirty="0" err="1" smtClean="0">
                <a:solidFill>
                  <a:srgbClr val="000000"/>
                </a:solidFill>
              </a:rPr>
              <a:t>Archinal</a:t>
            </a:r>
            <a:endParaRPr lang="en-US" sz="1800" dirty="0" smtClean="0">
              <a:solidFill>
                <a:srgbClr val="000000"/>
              </a:solidFill>
            </a:endParaRPr>
          </a:p>
          <a:p>
            <a:r>
              <a:rPr lang="en-US" sz="2000" dirty="0" smtClean="0">
                <a:solidFill>
                  <a:srgbClr val="000000"/>
                </a:solidFill>
              </a:rPr>
              <a:t>25 Feb 2012: New request from Dawn PI to WG CCRE</a:t>
            </a:r>
          </a:p>
          <a:p>
            <a:pPr lvl="1"/>
            <a:r>
              <a:rPr lang="en-US" sz="1600" dirty="0" smtClean="0">
                <a:solidFill>
                  <a:srgbClr val="000000"/>
                </a:solidFill>
              </a:rPr>
              <a:t>Under discussion by WG – sentiment running </a:t>
            </a:r>
            <a:r>
              <a:rPr lang="en-US" sz="1600" dirty="0" smtClean="0">
                <a:solidFill>
                  <a:srgbClr val="000000"/>
                </a:solidFill>
              </a:rPr>
              <a:t>negative as of today</a:t>
            </a:r>
          </a:p>
          <a:p>
            <a:r>
              <a:rPr lang="en-US" sz="2000" dirty="0" smtClean="0">
                <a:solidFill>
                  <a:srgbClr val="000000"/>
                </a:solidFill>
              </a:rPr>
              <a:t>Feb-Mar 2012:  Data being delivered to SBN with compromise from 1 Dec 2011</a:t>
            </a:r>
          </a:p>
          <a:p>
            <a:pPr lvl="1"/>
            <a:r>
              <a:rPr lang="en-US" sz="1600" dirty="0" smtClean="0">
                <a:solidFill>
                  <a:srgbClr val="000000"/>
                </a:solidFill>
              </a:rPr>
              <a:t>No public SPICE kernels in </a:t>
            </a:r>
            <a:r>
              <a:rPr lang="en-US" sz="1600" dirty="0" err="1" smtClean="0">
                <a:solidFill>
                  <a:srgbClr val="000000"/>
                </a:solidFill>
              </a:rPr>
              <a:t>Olbers</a:t>
            </a:r>
            <a:r>
              <a:rPr lang="en-US" sz="1600" dirty="0" smtClean="0">
                <a:solidFill>
                  <a:srgbClr val="000000"/>
                </a:solidFill>
              </a:rPr>
              <a:t> system </a:t>
            </a:r>
          </a:p>
          <a:p>
            <a:pPr lvl="1"/>
            <a:r>
              <a:rPr lang="en-US" sz="1600" dirty="0" smtClean="0">
                <a:solidFill>
                  <a:srgbClr val="000000"/>
                </a:solidFill>
              </a:rPr>
              <a:t>SBN will not make data public until public SPICE kernels are </a:t>
            </a:r>
            <a:r>
              <a:rPr lang="en-US" sz="1600" dirty="0" err="1" smtClean="0">
                <a:solidFill>
                  <a:srgbClr val="000000"/>
                </a:solidFill>
              </a:rPr>
              <a:t>Olbers</a:t>
            </a:r>
            <a:r>
              <a:rPr lang="en-US" sz="1600" dirty="0" smtClean="0">
                <a:solidFill>
                  <a:srgbClr val="000000"/>
                </a:solidFill>
              </a:rPr>
              <a:t>-based</a:t>
            </a:r>
            <a:endParaRPr lang="en-US" sz="1600" dirty="0" smtClean="0">
              <a:solidFill>
                <a:srgbClr val="000000"/>
              </a:solidFill>
            </a:endParaRPr>
          </a:p>
          <a:p>
            <a:r>
              <a:rPr lang="en-US" sz="2000" dirty="0" smtClean="0">
                <a:solidFill>
                  <a:srgbClr val="000000"/>
                </a:solidFill>
              </a:rPr>
              <a:t>23 Mar 2012:  </a:t>
            </a:r>
            <a:r>
              <a:rPr lang="en-US" sz="2000" dirty="0" smtClean="0">
                <a:solidFill>
                  <a:srgbClr val="000000"/>
                </a:solidFill>
              </a:rPr>
              <a:t>Long </a:t>
            </a:r>
            <a:r>
              <a:rPr lang="en-US" sz="2000" dirty="0" err="1" smtClean="0">
                <a:solidFill>
                  <a:srgbClr val="000000"/>
                </a:solidFill>
              </a:rPr>
              <a:t>m</a:t>
            </a:r>
            <a:r>
              <a:rPr lang="en-US" sz="2000" dirty="0" err="1" smtClean="0">
                <a:solidFill>
                  <a:srgbClr val="000000"/>
                </a:solidFill>
              </a:rPr>
              <a:t>tg</a:t>
            </a:r>
            <a:r>
              <a:rPr lang="en-US" sz="2000" dirty="0" smtClean="0">
                <a:solidFill>
                  <a:srgbClr val="000000"/>
                </a:solidFill>
              </a:rPr>
              <a:t> @ LPSC </a:t>
            </a:r>
            <a:r>
              <a:rPr lang="en-US" sz="2000" dirty="0" smtClean="0">
                <a:solidFill>
                  <a:srgbClr val="000000"/>
                </a:solidFill>
              </a:rPr>
              <a:t>-</a:t>
            </a:r>
            <a:r>
              <a:rPr lang="en-US" sz="2000" dirty="0" smtClean="0">
                <a:solidFill>
                  <a:srgbClr val="000000"/>
                </a:solidFill>
              </a:rPr>
              <a:t> </a:t>
            </a:r>
            <a:r>
              <a:rPr lang="en-US" sz="2000" dirty="0" err="1" smtClean="0">
                <a:solidFill>
                  <a:srgbClr val="000000"/>
                </a:solidFill>
              </a:rPr>
              <a:t>Archinal</a:t>
            </a:r>
            <a:r>
              <a:rPr lang="en-US" sz="2000" dirty="0" smtClean="0">
                <a:solidFill>
                  <a:srgbClr val="000000"/>
                </a:solidFill>
              </a:rPr>
              <a:t>, Russell, Raymond</a:t>
            </a:r>
          </a:p>
          <a:p>
            <a:pPr lvl="1"/>
            <a:r>
              <a:rPr lang="en-US" sz="1600" dirty="0" smtClean="0">
                <a:solidFill>
                  <a:srgbClr val="000000"/>
                </a:solidFill>
              </a:rPr>
              <a:t>No progress</a:t>
            </a:r>
            <a:endParaRPr lang="en-US" sz="1600" dirty="0" smtClean="0">
              <a:solidFill>
                <a:srgbClr val="000000"/>
              </a:solidFill>
            </a:endParaRPr>
          </a:p>
          <a:p>
            <a:r>
              <a:rPr lang="en-US" sz="2000" dirty="0" smtClean="0">
                <a:solidFill>
                  <a:srgbClr val="000000"/>
                </a:solidFill>
              </a:rPr>
              <a:t>25 </a:t>
            </a:r>
            <a:r>
              <a:rPr lang="en-US" sz="2000" dirty="0" smtClean="0">
                <a:solidFill>
                  <a:srgbClr val="000000"/>
                </a:solidFill>
              </a:rPr>
              <a:t>March 2012:  New request from Dawn PI to WG</a:t>
            </a:r>
          </a:p>
        </p:txBody>
      </p:sp>
      <p:sp>
        <p:nvSpPr>
          <p:cNvPr id="17412" name="Date Placeholder 4"/>
          <p:cNvSpPr>
            <a:spLocks noGrp="1"/>
          </p:cNvSpPr>
          <p:nvPr>
            <p:ph type="dt" sz="quarter" idx="10"/>
          </p:nvPr>
        </p:nvSpPr>
        <p:spPr>
          <a:noFill/>
          <a:ln>
            <a:miter lim="800000"/>
            <a:headEnd/>
            <a:tailEnd/>
          </a:ln>
        </p:spPr>
        <p:txBody>
          <a:bodyPr/>
          <a:lstStyle/>
          <a:p>
            <a:r>
              <a:rPr lang="en-US" dirty="0" smtClean="0"/>
              <a:t>3/28/12</a:t>
            </a:r>
            <a:endParaRPr lang="en-US" sz="1400" dirty="0" smtClean="0">
              <a:latin typeface="Times" pitchFamily="1" charset="0"/>
            </a:endParaRPr>
          </a:p>
        </p:txBody>
      </p:sp>
      <p:sp>
        <p:nvSpPr>
          <p:cNvPr id="17413" name="Footer Placeholder 5"/>
          <p:cNvSpPr>
            <a:spLocks noGrp="1"/>
          </p:cNvSpPr>
          <p:nvPr>
            <p:ph type="ftr" sz="quarter" idx="11"/>
          </p:nvPr>
        </p:nvSpPr>
        <p:spPr>
          <a:noFill/>
          <a:ln>
            <a:miter lim="800000"/>
            <a:headEnd/>
            <a:tailEnd/>
          </a:ln>
        </p:spPr>
        <p:txBody>
          <a:bodyPr/>
          <a:lstStyle/>
          <a:p>
            <a:r>
              <a:rPr lang="en-US" dirty="0" smtClean="0"/>
              <a:t>SBN report for PDS Management Council                </a:t>
            </a:r>
            <a:endParaRPr lang="en-US" sz="1400" dirty="0" smtClean="0">
              <a:latin typeface="Times" pitchFamily="1" charset="0"/>
            </a:endParaRPr>
          </a:p>
        </p:txBody>
      </p:sp>
      <p:sp>
        <p:nvSpPr>
          <p:cNvPr id="17414" name="Slide Number Placeholder 6"/>
          <p:cNvSpPr>
            <a:spLocks noGrp="1"/>
          </p:cNvSpPr>
          <p:nvPr>
            <p:ph type="sldNum" sz="quarter" idx="12"/>
          </p:nvPr>
        </p:nvSpPr>
        <p:spPr>
          <a:noFill/>
          <a:ln>
            <a:miter lim="800000"/>
            <a:headEnd/>
            <a:tailEnd/>
          </a:ln>
        </p:spPr>
        <p:txBody>
          <a:bodyPr/>
          <a:lstStyle/>
          <a:p>
            <a:r>
              <a:rPr lang="en-US" dirty="0" err="1" smtClean="0"/>
              <a:t>mfa</a:t>
            </a:r>
            <a:r>
              <a:rPr lang="en-US" dirty="0" smtClean="0"/>
              <a:t> </a:t>
            </a:r>
            <a:fld id="{4273B86B-699A-6F4E-A0CD-3B2B9E976F11}" type="slidenum">
              <a:rPr lang="en-US" smtClean="0"/>
              <a:pPr/>
              <a:t>9</a:t>
            </a:fld>
            <a:endParaRPr lang="en-US" dirty="0" smtClean="0"/>
          </a:p>
        </p:txBody>
      </p:sp>
      <p:grpSp>
        <p:nvGrpSpPr>
          <p:cNvPr id="2" name="Group 4"/>
          <p:cNvGrpSpPr>
            <a:grpSpLocks/>
          </p:cNvGrpSpPr>
          <p:nvPr/>
        </p:nvGrpSpPr>
        <p:grpSpPr bwMode="auto">
          <a:xfrm>
            <a:off x="971550" y="0"/>
            <a:ext cx="7129463" cy="982663"/>
            <a:chOff x="612" y="0"/>
            <a:chExt cx="4491" cy="619"/>
          </a:xfrm>
        </p:grpSpPr>
        <p:pic>
          <p:nvPicPr>
            <p:cNvPr id="17416" name="Picture 8" descr="l2_top_banner"/>
            <p:cNvPicPr>
              <a:picLocks noChangeAspect="1" noChangeArrowheads="1"/>
            </p:cNvPicPr>
            <p:nvPr/>
          </p:nvPicPr>
          <p:blipFill>
            <a:blip r:embed="rId2"/>
            <a:srcRect/>
            <a:stretch>
              <a:fillRect/>
            </a:stretch>
          </p:blipFill>
          <p:spPr bwMode="auto">
            <a:xfrm>
              <a:off x="1248" y="0"/>
              <a:ext cx="3855" cy="619"/>
            </a:xfrm>
            <a:prstGeom prst="rect">
              <a:avLst/>
            </a:prstGeom>
            <a:noFill/>
            <a:ln w="9525">
              <a:noFill/>
              <a:miter lim="800000"/>
              <a:headEnd/>
              <a:tailEnd/>
            </a:ln>
          </p:spPr>
        </p:pic>
        <p:pic>
          <p:nvPicPr>
            <p:cNvPr id="17417" name="Picture 6"/>
            <p:cNvPicPr>
              <a:picLocks noChangeAspect="1" noChangeArrowheads="1"/>
            </p:cNvPicPr>
            <p:nvPr/>
          </p:nvPicPr>
          <p:blipFill>
            <a:blip r:embed="rId3"/>
            <a:srcRect/>
            <a:stretch>
              <a:fillRect/>
            </a:stretch>
          </p:blipFill>
          <p:spPr bwMode="auto">
            <a:xfrm>
              <a:off x="612" y="0"/>
              <a:ext cx="521" cy="598"/>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SBN New">
  <a:themeElements>
    <a:clrScheme name="SB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B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 xmlns:a="http://schemas.openxmlformats.org/drawingml/2006/main"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 xmlns:a="http://schemas.openxmlformats.org/drawingml/2006/main"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SB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B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B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B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B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B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B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B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B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B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B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B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SBN New.pot</Template>
  <TotalTime>277</TotalTime>
  <Words>1159</Words>
  <Application>Microsoft Macintosh PowerPoint</Application>
  <PresentationFormat>On-screen Show (4:3)</PresentationFormat>
  <Paragraphs>100</Paragraphs>
  <Slides>10</Slides>
  <Notes>1</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SBN New</vt:lpstr>
      <vt:lpstr>Dawn Coordinate System</vt:lpstr>
      <vt:lpstr>PDS Standards</vt:lpstr>
      <vt:lpstr>IAU WG Standards</vt:lpstr>
      <vt:lpstr>Previous Publications</vt:lpstr>
      <vt:lpstr>Dawn Maps</vt:lpstr>
      <vt:lpstr>History 1</vt:lpstr>
      <vt:lpstr>History 2</vt:lpstr>
      <vt:lpstr>What Was the Compromise</vt:lpstr>
      <vt:lpstr>History 3</vt:lpstr>
      <vt:lpstr>Possible Future Path</vt:lpstr>
    </vt:vector>
  </TitlesOfParts>
  <Company>University of Maryland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Dawn Coordinate System</dc:title>
  <dc:creator>Michael F. A'Hearn</dc:creator>
  <cp:lastModifiedBy>Michael F. A'Hearn</cp:lastModifiedBy>
  <cp:revision>6</cp:revision>
  <dcterms:created xsi:type="dcterms:W3CDTF">2012-03-28T12:38:28Z</dcterms:created>
  <dcterms:modified xsi:type="dcterms:W3CDTF">2012-03-28T14:32:54Z</dcterms:modified>
</cp:coreProperties>
</file>