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416" r:id="rId2"/>
    <p:sldId id="705" r:id="rId3"/>
    <p:sldId id="706" r:id="rId4"/>
  </p:sldIdLst>
  <p:sldSz cx="8686800" cy="6400800"/>
  <p:notesSz cx="6985000" cy="9271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CC6600"/>
    <a:srgbClr val="FF6600"/>
    <a:srgbClr val="969696"/>
    <a:srgbClr val="FFFF00"/>
    <a:srgbClr val="C0C0C0"/>
    <a:srgbClr val="000000"/>
    <a:srgbClr val="000066"/>
    <a:srgbClr val="62371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252" y="-90"/>
      </p:cViewPr>
      <p:guideLst>
        <p:guide orient="horz" pos="2016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80"/>
    </p:cViewPr>
  </p:sorterViewPr>
  <p:notesViewPr>
    <p:cSldViewPr>
      <p:cViewPr varScale="1">
        <p:scale>
          <a:sx n="81" d="100"/>
          <a:sy n="81" d="100"/>
        </p:scale>
        <p:origin x="-1296" y="-112"/>
      </p:cViewPr>
      <p:guideLst>
        <p:guide orient="horz" pos="2920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98575" y="779463"/>
            <a:ext cx="4384675" cy="3232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435475"/>
            <a:ext cx="5135563" cy="4121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526" tIns="45151" rIns="93526" bIns="45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510" y="1988397"/>
            <a:ext cx="7383780" cy="1372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3020" y="3627120"/>
            <a:ext cx="6080760" cy="1635760"/>
          </a:xfrm>
        </p:spPr>
        <p:txBody>
          <a:bodyPr/>
          <a:lstStyle>
            <a:lvl1pPr marL="0" indent="0" algn="ctr">
              <a:buNone/>
              <a:defRPr/>
            </a:lvl1pPr>
            <a:lvl2pPr marL="431048" indent="0" algn="ctr">
              <a:buNone/>
              <a:defRPr/>
            </a:lvl2pPr>
            <a:lvl3pPr marL="862096" indent="0" algn="ctr">
              <a:buNone/>
              <a:defRPr/>
            </a:lvl3pPr>
            <a:lvl4pPr marL="1293144" indent="0" algn="ctr">
              <a:buNone/>
              <a:defRPr/>
            </a:lvl4pPr>
            <a:lvl5pPr marL="1724193" indent="0" algn="ctr">
              <a:buNone/>
              <a:defRPr/>
            </a:lvl5pPr>
            <a:lvl6pPr marL="2155241" indent="0" algn="ctr">
              <a:buNone/>
              <a:defRPr/>
            </a:lvl6pPr>
            <a:lvl7pPr marL="2586289" indent="0" algn="ctr">
              <a:buNone/>
              <a:defRPr/>
            </a:lvl7pPr>
            <a:lvl8pPr marL="3017337" indent="0" algn="ctr">
              <a:buNone/>
              <a:defRPr/>
            </a:lvl8pPr>
            <a:lvl9pPr marL="344838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5AF98-6400-4E3F-BE43-4868CFBEC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B7DAF-893D-4B37-9897-7DC720206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9345" y="568960"/>
            <a:ext cx="1845945" cy="51206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1510" y="568960"/>
            <a:ext cx="5393055" cy="51206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15E54-7E29-4ECB-8C8B-61B5839D4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6ED59-8532-4761-A214-DCB74164B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197" y="4113107"/>
            <a:ext cx="7383780" cy="1271270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197" y="2712932"/>
            <a:ext cx="7383780" cy="1400175"/>
          </a:xfrm>
        </p:spPr>
        <p:txBody>
          <a:bodyPr anchor="b"/>
          <a:lstStyle>
            <a:lvl1pPr marL="0" indent="0">
              <a:buNone/>
              <a:defRPr sz="1900"/>
            </a:lvl1pPr>
            <a:lvl2pPr marL="431048" indent="0">
              <a:buNone/>
              <a:defRPr sz="1700"/>
            </a:lvl2pPr>
            <a:lvl3pPr marL="862096" indent="0">
              <a:buNone/>
              <a:defRPr sz="1500"/>
            </a:lvl3pPr>
            <a:lvl4pPr marL="1293144" indent="0">
              <a:buNone/>
              <a:defRPr sz="1300"/>
            </a:lvl4pPr>
            <a:lvl5pPr marL="1724193" indent="0">
              <a:buNone/>
              <a:defRPr sz="1300"/>
            </a:lvl5pPr>
            <a:lvl6pPr marL="2155241" indent="0">
              <a:buNone/>
              <a:defRPr sz="1300"/>
            </a:lvl6pPr>
            <a:lvl7pPr marL="2586289" indent="0">
              <a:buNone/>
              <a:defRPr sz="1300"/>
            </a:lvl7pPr>
            <a:lvl8pPr marL="3017337" indent="0">
              <a:buNone/>
              <a:defRPr sz="1300"/>
            </a:lvl8pPr>
            <a:lvl9pPr marL="344838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8EB66-FDD8-40E9-A0A5-2A41B9F8E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1510" y="1849120"/>
            <a:ext cx="3619500" cy="384048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5790" y="1849120"/>
            <a:ext cx="3619500" cy="384048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32450-B92F-4FB3-A02C-192A6F6FA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256329"/>
            <a:ext cx="781812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4340" y="1432772"/>
            <a:ext cx="3838179" cy="59711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1048" indent="0">
              <a:buNone/>
              <a:defRPr sz="1900" b="1"/>
            </a:lvl2pPr>
            <a:lvl3pPr marL="862096" indent="0">
              <a:buNone/>
              <a:defRPr sz="1700" b="1"/>
            </a:lvl3pPr>
            <a:lvl4pPr marL="1293144" indent="0">
              <a:buNone/>
              <a:defRPr sz="1500" b="1"/>
            </a:lvl4pPr>
            <a:lvl5pPr marL="1724193" indent="0">
              <a:buNone/>
              <a:defRPr sz="1500" b="1"/>
            </a:lvl5pPr>
            <a:lvl6pPr marL="2155241" indent="0">
              <a:buNone/>
              <a:defRPr sz="1500" b="1"/>
            </a:lvl6pPr>
            <a:lvl7pPr marL="2586289" indent="0">
              <a:buNone/>
              <a:defRPr sz="1500" b="1"/>
            </a:lvl7pPr>
            <a:lvl8pPr marL="3017337" indent="0">
              <a:buNone/>
              <a:defRPr sz="1500" b="1"/>
            </a:lvl8pPr>
            <a:lvl9pPr marL="344838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" y="2029883"/>
            <a:ext cx="3838179" cy="368786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2774" y="1432772"/>
            <a:ext cx="3839686" cy="59711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1048" indent="0">
              <a:buNone/>
              <a:defRPr sz="1900" b="1"/>
            </a:lvl2pPr>
            <a:lvl3pPr marL="862096" indent="0">
              <a:buNone/>
              <a:defRPr sz="1700" b="1"/>
            </a:lvl3pPr>
            <a:lvl4pPr marL="1293144" indent="0">
              <a:buNone/>
              <a:defRPr sz="1500" b="1"/>
            </a:lvl4pPr>
            <a:lvl5pPr marL="1724193" indent="0">
              <a:buNone/>
              <a:defRPr sz="1500" b="1"/>
            </a:lvl5pPr>
            <a:lvl6pPr marL="2155241" indent="0">
              <a:buNone/>
              <a:defRPr sz="1500" b="1"/>
            </a:lvl6pPr>
            <a:lvl7pPr marL="2586289" indent="0">
              <a:buNone/>
              <a:defRPr sz="1500" b="1"/>
            </a:lvl7pPr>
            <a:lvl8pPr marL="3017337" indent="0">
              <a:buNone/>
              <a:defRPr sz="1500" b="1"/>
            </a:lvl8pPr>
            <a:lvl9pPr marL="344838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2774" y="2029883"/>
            <a:ext cx="3839686" cy="368786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B3702-5E19-428A-9D1B-6DC4D2979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6C95B-3F8B-4E8D-98F5-7857E030B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0337C-36E0-436B-BB0C-591C84261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1" y="254847"/>
            <a:ext cx="2857897" cy="108458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297" y="254847"/>
            <a:ext cx="4856163" cy="546290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4341" y="1339427"/>
            <a:ext cx="2857897" cy="4378325"/>
          </a:xfrm>
        </p:spPr>
        <p:txBody>
          <a:bodyPr/>
          <a:lstStyle>
            <a:lvl1pPr marL="0" indent="0">
              <a:buNone/>
              <a:defRPr sz="1300"/>
            </a:lvl1pPr>
            <a:lvl2pPr marL="431048" indent="0">
              <a:buNone/>
              <a:defRPr sz="1100"/>
            </a:lvl2pPr>
            <a:lvl3pPr marL="862096" indent="0">
              <a:buNone/>
              <a:defRPr sz="900"/>
            </a:lvl3pPr>
            <a:lvl4pPr marL="1293144" indent="0">
              <a:buNone/>
              <a:defRPr sz="800"/>
            </a:lvl4pPr>
            <a:lvl5pPr marL="1724193" indent="0">
              <a:buNone/>
              <a:defRPr sz="800"/>
            </a:lvl5pPr>
            <a:lvl6pPr marL="2155241" indent="0">
              <a:buNone/>
              <a:defRPr sz="800"/>
            </a:lvl6pPr>
            <a:lvl7pPr marL="2586289" indent="0">
              <a:buNone/>
              <a:defRPr sz="800"/>
            </a:lvl7pPr>
            <a:lvl8pPr marL="3017337" indent="0">
              <a:buNone/>
              <a:defRPr sz="800"/>
            </a:lvl8pPr>
            <a:lvl9pPr marL="344838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B9578-A457-45B3-843E-3CF7B6F6F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674" y="4480560"/>
            <a:ext cx="5212080" cy="52895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02674" y="571923"/>
            <a:ext cx="5212080" cy="3840480"/>
          </a:xfrm>
        </p:spPr>
        <p:txBody>
          <a:bodyPr/>
          <a:lstStyle>
            <a:lvl1pPr marL="0" indent="0">
              <a:buNone/>
              <a:defRPr sz="3000"/>
            </a:lvl1pPr>
            <a:lvl2pPr marL="431048" indent="0">
              <a:buNone/>
              <a:defRPr sz="2600"/>
            </a:lvl2pPr>
            <a:lvl3pPr marL="862096" indent="0">
              <a:buNone/>
              <a:defRPr sz="2300"/>
            </a:lvl3pPr>
            <a:lvl4pPr marL="1293144" indent="0">
              <a:buNone/>
              <a:defRPr sz="1900"/>
            </a:lvl4pPr>
            <a:lvl5pPr marL="1724193" indent="0">
              <a:buNone/>
              <a:defRPr sz="1900"/>
            </a:lvl5pPr>
            <a:lvl6pPr marL="2155241" indent="0">
              <a:buNone/>
              <a:defRPr sz="1900"/>
            </a:lvl6pPr>
            <a:lvl7pPr marL="2586289" indent="0">
              <a:buNone/>
              <a:defRPr sz="1900"/>
            </a:lvl7pPr>
            <a:lvl8pPr marL="3017337" indent="0">
              <a:buNone/>
              <a:defRPr sz="1900"/>
            </a:lvl8pPr>
            <a:lvl9pPr marL="3448385" indent="0">
              <a:buNone/>
              <a:defRPr sz="19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2674" y="5009515"/>
            <a:ext cx="5212080" cy="751205"/>
          </a:xfrm>
        </p:spPr>
        <p:txBody>
          <a:bodyPr/>
          <a:lstStyle>
            <a:lvl1pPr marL="0" indent="0">
              <a:buNone/>
              <a:defRPr sz="1300"/>
            </a:lvl1pPr>
            <a:lvl2pPr marL="431048" indent="0">
              <a:buNone/>
              <a:defRPr sz="1100"/>
            </a:lvl2pPr>
            <a:lvl3pPr marL="862096" indent="0">
              <a:buNone/>
              <a:defRPr sz="900"/>
            </a:lvl3pPr>
            <a:lvl4pPr marL="1293144" indent="0">
              <a:buNone/>
              <a:defRPr sz="800"/>
            </a:lvl4pPr>
            <a:lvl5pPr marL="1724193" indent="0">
              <a:buNone/>
              <a:defRPr sz="800"/>
            </a:lvl5pPr>
            <a:lvl6pPr marL="2155241" indent="0">
              <a:buNone/>
              <a:defRPr sz="800"/>
            </a:lvl6pPr>
            <a:lvl7pPr marL="2586289" indent="0">
              <a:buNone/>
              <a:defRPr sz="800"/>
            </a:lvl7pPr>
            <a:lvl8pPr marL="3017337" indent="0">
              <a:buNone/>
              <a:defRPr sz="800"/>
            </a:lvl8pPr>
            <a:lvl9pPr marL="344838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AD312-4DB7-4069-8F43-210F8EF3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875" y="568325"/>
            <a:ext cx="7385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210" tIns="43105" rIns="86210" bIns="431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875" y="1849438"/>
            <a:ext cx="7385050" cy="384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0875" y="5832475"/>
            <a:ext cx="18097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51138" y="5832475"/>
            <a:ext cx="275113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algn="ctr">
              <a:defRPr sz="13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26175" y="5832475"/>
            <a:ext cx="18097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charset="0"/>
              </a:defRPr>
            </a:lvl1pPr>
          </a:lstStyle>
          <a:p>
            <a:pPr>
              <a:defRPr/>
            </a:pPr>
            <a:fld id="{388F8AD2-7734-4B11-90B7-5DD7CE2B9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+mj-lt"/>
          <a:ea typeface="ＭＳ Ｐゴシック" pitchFamily="24" charset="-128"/>
          <a:cs typeface="ＭＳ Ｐゴシック" pitchFamily="2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5pPr>
      <a:lvl6pPr marL="431048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</a:defRPr>
      </a:lvl6pPr>
      <a:lvl7pPr marL="862096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</a:defRPr>
      </a:lvl7pPr>
      <a:lvl8pPr marL="1293144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</a:defRPr>
      </a:lvl8pPr>
      <a:lvl9pPr marL="1724193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</a:defRPr>
      </a:lvl9pPr>
    </p:titleStyle>
    <p:bodyStyle>
      <a:lvl1pPr marL="322263" indent="-3222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>
          <a:solidFill>
            <a:schemeClr val="tx1"/>
          </a:solidFill>
          <a:latin typeface="+mj-lt"/>
          <a:ea typeface="ＭＳ Ｐゴシック" pitchFamily="24" charset="-128"/>
          <a:cs typeface="ＭＳ Ｐゴシック" pitchFamily="24" charset="-128"/>
        </a:defRPr>
      </a:lvl1pPr>
      <a:lvl2pPr marL="700088" indent="-2682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900">
          <a:solidFill>
            <a:schemeClr val="tx1"/>
          </a:solidFill>
          <a:latin typeface="+mj-lt"/>
          <a:ea typeface="ＭＳ Ｐゴシック" pitchFamily="24" charset="-128"/>
        </a:defRPr>
      </a:lvl2pPr>
      <a:lvl3pPr marL="1076325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j-lt"/>
          <a:ea typeface="ＭＳ Ｐゴシック" pitchFamily="24" charset="-128"/>
        </a:defRPr>
      </a:lvl3pPr>
      <a:lvl4pPr marL="1508125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00">
          <a:solidFill>
            <a:schemeClr val="tx1"/>
          </a:solidFill>
          <a:latin typeface="+mj-lt"/>
          <a:ea typeface="ＭＳ Ｐゴシック" pitchFamily="24" charset="-128"/>
        </a:defRPr>
      </a:lvl4pPr>
      <a:lvl5pPr marL="1938338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00">
          <a:solidFill>
            <a:schemeClr val="tx1"/>
          </a:solidFill>
          <a:latin typeface="+mj-lt"/>
          <a:ea typeface="ＭＳ Ｐゴシック" pitchFamily="24" charset="-128"/>
        </a:defRPr>
      </a:lvl5pPr>
      <a:lvl6pPr marL="2370765" indent="-215524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24" charset="-128"/>
        </a:defRPr>
      </a:lvl6pPr>
      <a:lvl7pPr marL="2801813" indent="-215524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24" charset="-128"/>
        </a:defRPr>
      </a:lvl7pPr>
      <a:lvl8pPr marL="3232861" indent="-215524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24" charset="-128"/>
        </a:defRPr>
      </a:lvl8pPr>
      <a:lvl9pPr marL="3663909" indent="-215524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24" charset="-128"/>
        </a:defRPr>
      </a:lvl9pPr>
    </p:bodyStyle>
    <p:otherStyle>
      <a:defPPr>
        <a:defRPr lang="en-US"/>
      </a:defPPr>
      <a:lvl1pPr marL="0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1048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2096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144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4193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55241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86289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17337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48385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mddtc.state.go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 txBox="1">
            <a:spLocks noChangeArrowheads="1"/>
          </p:cNvSpPr>
          <p:nvPr/>
        </p:nvSpPr>
        <p:spPr bwMode="auto">
          <a:xfrm>
            <a:off x="685800" y="2057400"/>
            <a:ext cx="7385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210" tIns="43105" rIns="86210" bIns="43105" anchor="ctr"/>
          <a:lstStyle/>
          <a:p>
            <a:pPr algn="ctr" defTabSz="862013" eaLnBrk="1" hangingPunct="1"/>
            <a:r>
              <a:rPr lang="en-US" sz="3000" b="1">
                <a:solidFill>
                  <a:srgbClr val="0408E0"/>
                </a:solidFill>
                <a:latin typeface="Verdana" charset="0"/>
              </a:rPr>
              <a:t>The Planetary Data System and ITAR</a:t>
            </a:r>
          </a:p>
        </p:txBody>
      </p:sp>
      <p:sp>
        <p:nvSpPr>
          <p:cNvPr id="2051" name="Rectangle 3"/>
          <p:cNvSpPr txBox="1">
            <a:spLocks noChangeArrowheads="1"/>
          </p:cNvSpPr>
          <p:nvPr/>
        </p:nvSpPr>
        <p:spPr bwMode="auto">
          <a:xfrm>
            <a:off x="990600" y="3657600"/>
            <a:ext cx="685800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210" tIns="43105" rIns="86210" bIns="43105"/>
          <a:lstStyle/>
          <a:p>
            <a:pPr algn="ctr" defTabSz="862013">
              <a:buFont typeface="Arial" charset="0"/>
              <a:buNone/>
            </a:pPr>
            <a:r>
              <a:rPr lang="en-US" sz="2000" b="1">
                <a:latin typeface="Verdana" charset="0"/>
              </a:rPr>
              <a:t>For PDS Management Council </a:t>
            </a:r>
          </a:p>
          <a:p>
            <a:pPr algn="ctr" defTabSz="862013">
              <a:buFont typeface="Arial" charset="0"/>
              <a:buNone/>
            </a:pPr>
            <a:endParaRPr lang="en-US">
              <a:latin typeface="Verdana" charset="0"/>
            </a:endParaRPr>
          </a:p>
          <a:p>
            <a:pPr algn="ctr" defTabSz="862013">
              <a:buFont typeface="Arial" charset="0"/>
              <a:buNone/>
            </a:pPr>
            <a:r>
              <a:rPr lang="en-US" sz="1800">
                <a:latin typeface="Verdana" charset="0"/>
              </a:rPr>
              <a:t> Ed Grayzeck</a:t>
            </a:r>
          </a:p>
          <a:p>
            <a:pPr algn="ctr" defTabSz="862013">
              <a:buFont typeface="Arial" charset="0"/>
              <a:buNone/>
            </a:pPr>
            <a:endParaRPr lang="en-US" sz="1800">
              <a:latin typeface="Verdana" charset="0"/>
            </a:endParaRPr>
          </a:p>
          <a:p>
            <a:pPr algn="ctr" defTabSz="862013">
              <a:buFont typeface="Arial" charset="0"/>
              <a:buNone/>
            </a:pPr>
            <a:r>
              <a:rPr lang="en-US" sz="1800">
                <a:latin typeface="Verdana" charset="0"/>
              </a:rPr>
              <a:t>March 27, 2012</a:t>
            </a:r>
          </a:p>
          <a:p>
            <a:pPr algn="ctr" defTabSz="862013">
              <a:buFont typeface="Arial" charset="0"/>
              <a:buNone/>
            </a:pPr>
            <a:endParaRPr lang="en-US" sz="2300" b="1">
              <a:latin typeface="Verdana" charset="0"/>
            </a:endParaRPr>
          </a:p>
        </p:txBody>
      </p:sp>
      <p:pic>
        <p:nvPicPr>
          <p:cNvPr id="2052" name="Picture 8" descr="l2_top_bann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6868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385050" cy="1066800"/>
          </a:xfrm>
        </p:spPr>
        <p:txBody>
          <a:bodyPr/>
          <a:lstStyle/>
          <a:p>
            <a:r>
              <a:rPr lang="en-US" sz="3000" smtClean="0">
                <a:ea typeface="ＭＳ Ｐゴシック" charset="-128"/>
              </a:rPr>
              <a:t>Recent ITAR interactions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315200" cy="384016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u="sng" smtClean="0">
                <a:ea typeface="ＭＳ Ｐゴシック" charset="-128"/>
              </a:rPr>
              <a:t>Approach to establishing archiving policy w.r.t. ITAR</a:t>
            </a:r>
          </a:p>
          <a:p>
            <a:pPr lvl="1">
              <a:buFontTx/>
              <a:buChar char="•"/>
            </a:pPr>
            <a:r>
              <a:rPr lang="en-US" smtClean="0">
                <a:ea typeface="ＭＳ Ｐゴシック" charset="-128"/>
              </a:rPr>
              <a:t>PDS Management is still working at HQ to draft an Archival Materials Policy &amp; “data sharing” document</a:t>
            </a:r>
          </a:p>
          <a:p>
            <a:pPr lvl="2">
              <a:buFontTx/>
              <a:buChar char="•"/>
            </a:pPr>
            <a:r>
              <a:rPr lang="en-US" smtClean="0">
                <a:ea typeface="ＭＳ Ｐゴシック" charset="-128"/>
              </a:rPr>
              <a:t>  </a:t>
            </a:r>
            <a:r>
              <a:rPr lang="en-US" sz="1800" smtClean="0">
                <a:ea typeface="ＭＳ Ｐゴシック" charset="-128"/>
              </a:rPr>
              <a:t>release of ITAR by the US State Department (</a:t>
            </a:r>
            <a:r>
              <a:rPr lang="en-US" sz="1800" smtClean="0">
                <a:ea typeface="ＭＳ Ｐゴシック" charset="-128"/>
                <a:hlinkClick r:id="rId2"/>
              </a:rPr>
              <a:t>www.pmddtc.state.gov</a:t>
            </a:r>
            <a:r>
              <a:rPr lang="en-US" sz="1800" smtClean="0">
                <a:ea typeface="ＭＳ Ｐゴシック" charset="-128"/>
              </a:rPr>
              <a:t>) still under HQ action</a:t>
            </a:r>
          </a:p>
          <a:p>
            <a:pPr lvl="2">
              <a:buFontTx/>
              <a:buChar char="•"/>
            </a:pPr>
            <a:r>
              <a:rPr lang="en-US" sz="1800" smtClean="0">
                <a:ea typeface="ＭＳ Ｐゴシック" charset="-128"/>
              </a:rPr>
              <a:t>China situation </a:t>
            </a:r>
          </a:p>
          <a:p>
            <a:pPr lvl="2">
              <a:buFont typeface="Arial" charset="0"/>
              <a:buNone/>
            </a:pPr>
            <a:r>
              <a:rPr lang="en-US" sz="1800" smtClean="0">
                <a:ea typeface="ＭＳ Ｐゴシック" charset="-128"/>
              </a:rPr>
              <a:t>      Wolf FY11 budget amendment</a:t>
            </a:r>
          </a:p>
          <a:p>
            <a:pPr lvl="2">
              <a:buFont typeface="Arial" charset="0"/>
              <a:buNone/>
            </a:pPr>
            <a:r>
              <a:rPr lang="en-US" sz="1800" smtClean="0">
                <a:ea typeface="ＭＳ Ｐゴシック" charset="-128"/>
              </a:rPr>
              <a:t>      no bi-lateral interaction</a:t>
            </a:r>
          </a:p>
          <a:p>
            <a:pPr lvl="2">
              <a:buFont typeface="Arial" charset="0"/>
              <a:buNone/>
            </a:pPr>
            <a:r>
              <a:rPr lang="en-US" sz="1800" smtClean="0">
                <a:ea typeface="ＭＳ Ｐゴシック" charset="-128"/>
              </a:rPr>
              <a:t>      no exemptions</a:t>
            </a:r>
          </a:p>
          <a:p>
            <a:pPr lvl="2">
              <a:buFont typeface="Arial" charset="0"/>
              <a:buNone/>
            </a:pPr>
            <a:r>
              <a:rPr lang="en-US" sz="1800" smtClean="0">
                <a:ea typeface="ＭＳ Ｐゴシック" charset="-128"/>
              </a:rPr>
              <a:t>      FAQ by Max Bernstein  at HQ</a:t>
            </a:r>
          </a:p>
          <a:p>
            <a:pPr lvl="2">
              <a:buFont typeface="Arial" charset="0"/>
              <a:buNone/>
            </a:pPr>
            <a:r>
              <a:rPr lang="en-US" sz="1800" smtClean="0">
                <a:ea typeface="ＭＳ Ｐゴシック" charset="-128"/>
              </a:rPr>
              <a:t>      Pointing to data as link may be ok</a:t>
            </a:r>
          </a:p>
          <a:p>
            <a:pPr lvl="2">
              <a:buFont typeface="Arial" charset="0"/>
              <a:buNone/>
            </a:pPr>
            <a:endParaRPr lang="en-US" sz="1800" smtClean="0">
              <a:ea typeface="ＭＳ Ｐゴシック" charset="-128"/>
            </a:endParaRPr>
          </a:p>
          <a:p>
            <a:endParaRPr lang="en-US" smtClean="0">
              <a:ea typeface="ＭＳ Ｐゴシック" charset="-128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94D088-0AF7-4D22-A4F6-3B7A520494C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SBN specific questions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SBN is archiving data from NEOsat</a:t>
            </a:r>
          </a:p>
          <a:p>
            <a:pPr>
              <a:buFont typeface="Arial" charset="0"/>
              <a:buNone/>
            </a:pPr>
            <a:r>
              <a:rPr lang="en-US" smtClean="0">
                <a:ea typeface="ＭＳ Ｐゴシック" charset="-128"/>
              </a:rPr>
              <a:t>        Canadian Space Agency</a:t>
            </a:r>
          </a:p>
          <a:p>
            <a:pPr>
              <a:buFont typeface="Arial" charset="0"/>
              <a:buNone/>
            </a:pPr>
            <a:r>
              <a:rPr lang="en-US" smtClean="0">
                <a:ea typeface="ＭＳ Ｐゴシック" charset="-128"/>
              </a:rPr>
              <a:t>        Query to NASA HQ</a:t>
            </a:r>
          </a:p>
          <a:p>
            <a:pPr>
              <a:buFont typeface="Arial" charset="0"/>
              <a:buNone/>
            </a:pPr>
            <a:r>
              <a:rPr lang="en-US" smtClean="0">
                <a:ea typeface="ＭＳ Ｐゴシック" charset="-128"/>
              </a:rPr>
              <a:t>         no ITAR issues</a:t>
            </a:r>
          </a:p>
          <a:p>
            <a:r>
              <a:rPr lang="en-US" smtClean="0">
                <a:ea typeface="ＭＳ Ｐゴシック" charset="-128"/>
              </a:rPr>
              <a:t>SBN archiving the DAWN Radio Science data </a:t>
            </a:r>
          </a:p>
          <a:p>
            <a:pPr>
              <a:buFont typeface="Arial" charset="0"/>
              <a:buNone/>
            </a:pPr>
            <a:r>
              <a:rPr lang="en-US" smtClean="0">
                <a:ea typeface="ＭＳ Ｐゴシック" charset="-128"/>
              </a:rPr>
              <a:t>         No SIS description</a:t>
            </a:r>
          </a:p>
          <a:p>
            <a:pPr>
              <a:buFont typeface="Arial" charset="0"/>
              <a:buNone/>
            </a:pPr>
            <a:r>
              <a:rPr lang="en-US" smtClean="0">
                <a:ea typeface="ＭＳ Ｐゴシック" charset="-128"/>
              </a:rPr>
              <a:t>         Question about Ion-drive engine data </a:t>
            </a:r>
          </a:p>
          <a:p>
            <a:pPr>
              <a:buFont typeface="Arial" charset="0"/>
              <a:buNone/>
            </a:pPr>
            <a:r>
              <a:rPr lang="en-US" smtClean="0">
                <a:ea typeface="ＭＳ Ｐゴシック" charset="-128"/>
              </a:rPr>
              <a:t>         Query to NASA HQ (P Geisz)</a:t>
            </a:r>
          </a:p>
          <a:p>
            <a:pPr>
              <a:buFont typeface="Arial" charset="0"/>
              <a:buNone/>
            </a:pPr>
            <a:r>
              <a:rPr lang="en-US" smtClean="0">
                <a:ea typeface="ＭＳ Ｐゴシック" charset="-128"/>
              </a:rPr>
              <a:t>         Need information as to why RS is ITAR?   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8278F0-A06F-476D-B524-D438EBA1F8B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2">
  <a:themeElements>
    <a:clrScheme name="PDS_2009_Sr_Re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DS_2009_Sr_Rev">
      <a:majorFont>
        <a:latin typeface="Verdana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24" charset="0"/>
          </a:defRPr>
        </a:defPPr>
      </a:lstStyle>
    </a:lnDef>
  </a:objectDefaults>
  <a:extraClrSchemeLst>
    <a:extraClrScheme>
      <a:clrScheme name="PDS_2009_Sr_Re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2080531854</TotalTime>
  <Words>129</Words>
  <Application>Microsoft Office PowerPoint</Application>
  <PresentationFormat>Custom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Times New Roman</vt:lpstr>
      <vt:lpstr>ＭＳ Ｐゴシック</vt:lpstr>
      <vt:lpstr>Arial</vt:lpstr>
      <vt:lpstr>Verdana</vt:lpstr>
      <vt:lpstr>Times</vt:lpstr>
      <vt:lpstr>Presentation2</vt:lpstr>
      <vt:lpstr>Slide 1</vt:lpstr>
      <vt:lpstr>Recent ITAR interactions</vt:lpstr>
      <vt:lpstr>SBN specific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cp:lastModifiedBy>Elizabeth Warner</cp:lastModifiedBy>
  <cp:revision>1030</cp:revision>
  <cp:lastPrinted>2002-10-28T17:31:40Z</cp:lastPrinted>
  <dcterms:created xsi:type="dcterms:W3CDTF">2011-08-16T16:38:05Z</dcterms:created>
  <dcterms:modified xsi:type="dcterms:W3CDTF">2012-03-28T13:05:09Z</dcterms:modified>
</cp:coreProperties>
</file>