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8" r:id="rId3"/>
    <p:sldId id="259" r:id="rId4"/>
    <p:sldId id="257" r:id="rId5"/>
    <p:sldId id="260" r:id="rId6"/>
    <p:sldId id="263" r:id="rId7"/>
    <p:sldId id="261" r:id="rId8"/>
    <p:sldId id="262"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9" d="100"/>
          <a:sy n="109" d="100"/>
        </p:scale>
        <p:origin x="-87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4EBACB-0637-DD47-B4A0-5589CA637593}" type="datetimeFigureOut">
              <a:rPr lang="en-US" smtClean="0"/>
              <a:pPr/>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EBACB-0637-DD47-B4A0-5589CA637593}" type="datetimeFigureOut">
              <a:rPr lang="en-US" smtClean="0"/>
              <a:pPr/>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EBACB-0637-DD47-B4A0-5589CA637593}" type="datetimeFigureOut">
              <a:rPr lang="en-US" smtClean="0"/>
              <a:pPr/>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EBACB-0637-DD47-B4A0-5589CA637593}" type="datetimeFigureOut">
              <a:rPr lang="en-US" smtClean="0"/>
              <a:pPr/>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4EBACB-0637-DD47-B4A0-5589CA637593}" type="datetimeFigureOut">
              <a:rPr lang="en-US" smtClean="0"/>
              <a:pPr/>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4EBACB-0637-DD47-B4A0-5589CA637593}" type="datetimeFigureOut">
              <a:rPr lang="en-US" smtClean="0"/>
              <a:pPr/>
              <a:t>3/27/12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4EBACB-0637-DD47-B4A0-5589CA637593}" type="datetimeFigureOut">
              <a:rPr lang="en-US" smtClean="0"/>
              <a:pPr/>
              <a:t>3/27/12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4EBACB-0637-DD47-B4A0-5589CA637593}" type="datetimeFigureOut">
              <a:rPr lang="en-US" smtClean="0"/>
              <a:pPr/>
              <a:t>3/27/12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EBACB-0637-DD47-B4A0-5589CA637593}" type="datetimeFigureOut">
              <a:rPr lang="en-US" smtClean="0"/>
              <a:pPr/>
              <a:t>3/27/12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EBACB-0637-DD47-B4A0-5589CA637593}" type="datetimeFigureOut">
              <a:rPr lang="en-US" smtClean="0"/>
              <a:pPr/>
              <a:t>3/27/12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EBACB-0637-DD47-B4A0-5589CA637593}" type="datetimeFigureOut">
              <a:rPr lang="en-US" smtClean="0"/>
              <a:pPr/>
              <a:t>3/27/12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FA8FB-2564-0946-AD09-35A5A11705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75000"/>
            <a:alpha val="7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EBACB-0637-DD47-B4A0-5589CA637593}" type="datetimeFigureOut">
              <a:rPr lang="en-US" smtClean="0"/>
              <a:pPr/>
              <a:t>3/27/12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FA8FB-2564-0946-AD09-35A5A11705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smtClean="0"/>
              <a:t>Non-Digital Data at NSSDC</a:t>
            </a:r>
            <a:endParaRPr lang="en-US" dirty="0"/>
          </a:p>
        </p:txBody>
      </p:sp>
      <p:sp>
        <p:nvSpPr>
          <p:cNvPr id="3" name="Subtitle 2"/>
          <p:cNvSpPr>
            <a:spLocks noGrp="1"/>
          </p:cNvSpPr>
          <p:nvPr>
            <p:ph type="subTitle" idx="1"/>
          </p:nvPr>
        </p:nvSpPr>
        <p:spPr>
          <a:xfrm>
            <a:off x="1371600" y="3189125"/>
            <a:ext cx="6400800" cy="2449675"/>
          </a:xfrm>
        </p:spPr>
        <p:txBody>
          <a:bodyPr>
            <a:normAutofit/>
          </a:bodyPr>
          <a:lstStyle/>
          <a:p>
            <a:r>
              <a:rPr lang="en-US" dirty="0" smtClean="0"/>
              <a:t>Dave Williams</a:t>
            </a:r>
          </a:p>
          <a:p>
            <a:r>
              <a:rPr lang="en-US" dirty="0" smtClean="0"/>
              <a:t>PDS Management Council</a:t>
            </a:r>
          </a:p>
          <a:p>
            <a:r>
              <a:rPr lang="en-US" dirty="0" smtClean="0"/>
              <a:t>Washington, D.C.</a:t>
            </a:r>
          </a:p>
          <a:p>
            <a:r>
              <a:rPr lang="en-US" dirty="0" smtClean="0"/>
              <a:t>28 March 2012</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Photographs</a:t>
            </a:r>
            <a:endParaRPr lang="en-US" dirty="0"/>
          </a:p>
        </p:txBody>
      </p:sp>
      <p:pic>
        <p:nvPicPr>
          <p:cNvPr id="16" name="Picture 15" descr="lo4orient.gif"/>
          <p:cNvPicPr>
            <a:picLocks noChangeAspect="1"/>
          </p:cNvPicPr>
          <p:nvPr/>
        </p:nvPicPr>
        <p:blipFill>
          <a:blip r:embed="rId2"/>
          <a:stretch>
            <a:fillRect/>
          </a:stretch>
        </p:blipFill>
        <p:spPr>
          <a:xfrm>
            <a:off x="457200" y="1943513"/>
            <a:ext cx="2802040" cy="3409326"/>
          </a:xfrm>
          <a:prstGeom prst="rect">
            <a:avLst/>
          </a:prstGeom>
        </p:spPr>
      </p:pic>
      <p:pic>
        <p:nvPicPr>
          <p:cNvPr id="17" name="Picture 16" descr="as11_40_5949.jpg"/>
          <p:cNvPicPr>
            <a:picLocks noChangeAspect="1"/>
          </p:cNvPicPr>
          <p:nvPr/>
        </p:nvPicPr>
        <p:blipFill>
          <a:blip r:embed="rId3"/>
          <a:stretch>
            <a:fillRect/>
          </a:stretch>
        </p:blipFill>
        <p:spPr>
          <a:xfrm>
            <a:off x="4518016" y="1675449"/>
            <a:ext cx="2922597" cy="2922597"/>
          </a:xfrm>
          <a:prstGeom prst="rect">
            <a:avLst/>
          </a:prstGeom>
        </p:spPr>
      </p:pic>
      <p:pic>
        <p:nvPicPr>
          <p:cNvPr id="18" name="Picture 17" descr="mr9_4205-78.jpg"/>
          <p:cNvPicPr>
            <a:picLocks noChangeAspect="1"/>
          </p:cNvPicPr>
          <p:nvPr/>
        </p:nvPicPr>
        <p:blipFill>
          <a:blip r:embed="rId4"/>
          <a:stretch>
            <a:fillRect/>
          </a:stretch>
        </p:blipFill>
        <p:spPr>
          <a:xfrm>
            <a:off x="5636036" y="3964518"/>
            <a:ext cx="2826137" cy="2342237"/>
          </a:xfrm>
          <a:prstGeom prst="rect">
            <a:avLst/>
          </a:prstGeom>
        </p:spPr>
      </p:pic>
      <p:pic>
        <p:nvPicPr>
          <p:cNvPr id="19" name="Picture 18" descr="vg1_p21151.jpg"/>
          <p:cNvPicPr>
            <a:picLocks noChangeAspect="1"/>
          </p:cNvPicPr>
          <p:nvPr/>
        </p:nvPicPr>
        <p:blipFill>
          <a:blip r:embed="rId5"/>
          <a:stretch>
            <a:fillRect/>
          </a:stretch>
        </p:blipFill>
        <p:spPr>
          <a:xfrm>
            <a:off x="2000464" y="4157798"/>
            <a:ext cx="2517552" cy="23900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54073"/>
          </a:xfrm>
        </p:spPr>
        <p:txBody>
          <a:bodyPr/>
          <a:lstStyle/>
          <a:p>
            <a:r>
              <a:rPr lang="en-US" dirty="0" smtClean="0"/>
              <a:t>Microfilm/Microfiche</a:t>
            </a:r>
            <a:endParaRPr lang="en-US" dirty="0"/>
          </a:p>
        </p:txBody>
      </p:sp>
      <p:pic>
        <p:nvPicPr>
          <p:cNvPr id="5" name="Picture 4"/>
          <p:cNvPicPr>
            <a:picLocks noChangeAspect="1" noChangeArrowheads="1"/>
          </p:cNvPicPr>
          <p:nvPr/>
        </p:nvPicPr>
        <p:blipFill>
          <a:blip r:embed="rId2"/>
          <a:srcRect/>
          <a:stretch>
            <a:fillRect/>
          </a:stretch>
        </p:blipFill>
        <p:spPr bwMode="auto">
          <a:xfrm>
            <a:off x="4897417" y="1412504"/>
            <a:ext cx="3789383" cy="2821329"/>
          </a:xfrm>
          <a:prstGeom prst="rect">
            <a:avLst/>
          </a:prstGeom>
          <a:noFill/>
          <a:ln w="9525">
            <a:noFill/>
            <a:miter lim="800000"/>
            <a:headEnd/>
            <a:tailEnd/>
          </a:ln>
          <a:effectLst/>
        </p:spPr>
      </p:pic>
      <p:pic>
        <p:nvPicPr>
          <p:cNvPr id="6" name="Picture 5" descr="A16A_SMSS_72_m016936_017.jpg                                   000A6C74HAL9000                        BC2C7116:"/>
          <p:cNvPicPr>
            <a:picLocks noGrp="1" noChangeAspect="1" noChangeArrowheads="1"/>
          </p:cNvPicPr>
          <p:nvPr/>
        </p:nvPicPr>
        <p:blipFill>
          <a:blip r:embed="rId3"/>
          <a:srcRect/>
          <a:stretch>
            <a:fillRect/>
          </a:stretch>
        </p:blipFill>
        <p:spPr bwMode="auto">
          <a:xfrm>
            <a:off x="819803" y="1909696"/>
            <a:ext cx="3319605" cy="4204902"/>
          </a:xfrm>
          <a:prstGeom prst="rect">
            <a:avLst/>
          </a:prstGeom>
          <a:noFill/>
          <a:ln w="9525">
            <a:noFill/>
            <a:miter lim="800000"/>
            <a:headEnd/>
            <a:tailEnd/>
          </a:ln>
          <a:effectLst/>
        </p:spPr>
      </p:pic>
      <p:pic>
        <p:nvPicPr>
          <p:cNvPr id="7" name="Picture 6" descr="A14A_LDD_71_mp21877_0100.jpg"/>
          <p:cNvPicPr>
            <a:picLocks noChangeAspect="1"/>
          </p:cNvPicPr>
          <p:nvPr/>
        </p:nvPicPr>
        <p:blipFill>
          <a:blip r:embed="rId4"/>
          <a:stretch>
            <a:fillRect/>
          </a:stretch>
        </p:blipFill>
        <p:spPr>
          <a:xfrm>
            <a:off x="3539562" y="3524782"/>
            <a:ext cx="2715710" cy="25898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Non-Digital Data Archive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NSSDC currently has large holdings of hard-copy</a:t>
            </a:r>
            <a:r>
              <a:rPr lang="en-US" dirty="0" smtClean="0"/>
              <a:t> planetary and lunar data </a:t>
            </a:r>
            <a:r>
              <a:rPr lang="en-US" dirty="0" smtClean="0"/>
              <a:t>collected over 40 years, including:</a:t>
            </a:r>
          </a:p>
          <a:p>
            <a:r>
              <a:rPr lang="en-US" dirty="0" smtClean="0"/>
              <a:t>410,000 ft of photographic film, 335,000 cut frames, and 180 reels of movie film</a:t>
            </a:r>
          </a:p>
          <a:p>
            <a:r>
              <a:rPr lang="en-US" dirty="0" smtClean="0"/>
              <a:t>231 unique microfilm data collections comprising 2036 reels of microfilm</a:t>
            </a:r>
          </a:p>
          <a:p>
            <a:r>
              <a:rPr lang="en-US" dirty="0" smtClean="0"/>
              <a:t>178 unique microfiche data collections comprising 11,147 microfiche cards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310"/>
            <a:ext cx="8229600" cy="669252"/>
          </a:xfrm>
        </p:spPr>
        <p:txBody>
          <a:bodyPr>
            <a:normAutofit fontScale="90000"/>
          </a:bodyPr>
          <a:lstStyle/>
          <a:p>
            <a:r>
              <a:rPr lang="en-US" dirty="0" smtClean="0"/>
              <a:t> </a:t>
            </a:r>
            <a:endParaRPr lang="en-US" dirty="0"/>
          </a:p>
        </p:txBody>
      </p:sp>
      <p:sp>
        <p:nvSpPr>
          <p:cNvPr id="3" name="Title 1"/>
          <p:cNvSpPr txBox="1">
            <a:spLocks/>
          </p:cNvSpPr>
          <p:nvPr/>
        </p:nvSpPr>
        <p:spPr>
          <a:xfrm>
            <a:off x="457200" y="53340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NSSDC Analog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Archive</a:t>
            </a: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4" name="Content Placeholder 4"/>
          <p:cNvGraphicFramePr>
            <a:graphicFrameLocks/>
          </p:cNvGraphicFramePr>
          <p:nvPr/>
        </p:nvGraphicFramePr>
        <p:xfrm>
          <a:off x="457200" y="1596171"/>
          <a:ext cx="8229600" cy="3545204"/>
        </p:xfrm>
        <a:graphic>
          <a:graphicData uri="http://schemas.openxmlformats.org/drawingml/2006/table">
            <a:tbl>
              <a:tblPr firstRow="1" bandRow="1">
                <a:tableStyleId>{5C22544A-7EE6-4342-B048-85BDC9FD1C3A}</a:tableStyleId>
              </a:tblPr>
              <a:tblGrid>
                <a:gridCol w="1371600"/>
                <a:gridCol w="1140594"/>
                <a:gridCol w="1297806"/>
                <a:gridCol w="1143000"/>
                <a:gridCol w="914400"/>
                <a:gridCol w="838200"/>
                <a:gridCol w="657727"/>
                <a:gridCol w="866273"/>
              </a:tblGrid>
              <a:tr h="220980">
                <a:tc>
                  <a:txBody>
                    <a:bodyPr/>
                    <a:lstStyle/>
                    <a:p>
                      <a:pPr algn="l" fontAlgn="t"/>
                      <a:r>
                        <a:rPr lang="en-US" sz="1800" b="1" i="0" u="none" strike="noStrike" dirty="0">
                          <a:latin typeface="+mj-lt"/>
                        </a:rPr>
                        <a:t>Discipline</a:t>
                      </a:r>
                    </a:p>
                  </a:txBody>
                  <a:tcPr marL="9525" marR="9525" marT="9525" marB="0"/>
                </a:tc>
                <a:tc>
                  <a:txBody>
                    <a:bodyPr/>
                    <a:lstStyle/>
                    <a:p>
                      <a:pPr algn="ctr" fontAlgn="t"/>
                      <a:r>
                        <a:rPr lang="en-US" sz="1800" b="1" i="0" u="none" strike="noStrike" dirty="0" smtClean="0">
                          <a:latin typeface="+mj-lt"/>
                        </a:rPr>
                        <a:t>Microfilm</a:t>
                      </a:r>
                    </a:p>
                    <a:p>
                      <a:pPr algn="ctr" fontAlgn="t"/>
                      <a:r>
                        <a:rPr lang="en-US" sz="1800" b="1" i="0" u="none" strike="noStrike" dirty="0" smtClean="0">
                          <a:latin typeface="+mj-lt"/>
                        </a:rPr>
                        <a:t>(reels)</a:t>
                      </a:r>
                      <a:endParaRPr lang="en-US" sz="1800" b="1" i="0" u="none" strike="noStrike" dirty="0">
                        <a:latin typeface="+mj-lt"/>
                      </a:endParaRPr>
                    </a:p>
                  </a:txBody>
                  <a:tcPr marL="9525" marR="9525" marT="9525" marB="0"/>
                </a:tc>
                <a:tc>
                  <a:txBody>
                    <a:bodyPr/>
                    <a:lstStyle/>
                    <a:p>
                      <a:pPr algn="ctr" fontAlgn="t"/>
                      <a:r>
                        <a:rPr lang="en-US" sz="1800" b="1" i="0" u="none" strike="noStrike" dirty="0" smtClean="0">
                          <a:latin typeface="+mj-lt"/>
                        </a:rPr>
                        <a:t>Microfiche</a:t>
                      </a:r>
                    </a:p>
                    <a:p>
                      <a:pPr algn="ctr" fontAlgn="t"/>
                      <a:r>
                        <a:rPr lang="en-US" sz="1800" b="1" i="0" u="none" strike="noStrike" dirty="0" smtClean="0">
                          <a:latin typeface="+mj-lt"/>
                        </a:rPr>
                        <a:t>(cards)</a:t>
                      </a:r>
                      <a:endParaRPr lang="en-US" sz="1800" b="1" i="0" u="none" strike="noStrike" dirty="0">
                        <a:latin typeface="+mj-lt"/>
                      </a:endParaRPr>
                    </a:p>
                  </a:txBody>
                  <a:tcPr marL="9525" marR="9525" marT="9525" marB="0"/>
                </a:tc>
                <a:tc>
                  <a:txBody>
                    <a:bodyPr/>
                    <a:lstStyle/>
                    <a:p>
                      <a:pPr algn="ctr" fontAlgn="t"/>
                      <a:r>
                        <a:rPr lang="en-US" sz="1800" b="1" i="0" u="none" strike="noStrike" dirty="0">
                          <a:latin typeface="+mj-lt"/>
                        </a:rPr>
                        <a:t>Film </a:t>
                      </a:r>
                      <a:br>
                        <a:rPr lang="en-US" sz="1800" b="1" i="0" u="none" strike="noStrike" dirty="0">
                          <a:latin typeface="+mj-lt"/>
                        </a:rPr>
                      </a:br>
                      <a:r>
                        <a:rPr lang="en-US" sz="1800" b="1" i="0" u="none" strike="noStrike" dirty="0">
                          <a:latin typeface="+mj-lt"/>
                        </a:rPr>
                        <a:t>(ft)</a:t>
                      </a:r>
                    </a:p>
                  </a:txBody>
                  <a:tcPr marL="9525" marR="9525" marT="9525" marB="0"/>
                </a:tc>
                <a:tc>
                  <a:txBody>
                    <a:bodyPr/>
                    <a:lstStyle/>
                    <a:p>
                      <a:pPr algn="ctr" fontAlgn="t"/>
                      <a:r>
                        <a:rPr lang="en-US" sz="1800" b="1" i="0" u="none" strike="noStrike">
                          <a:latin typeface="+mj-lt"/>
                        </a:rPr>
                        <a:t>Film (frames)</a:t>
                      </a:r>
                    </a:p>
                  </a:txBody>
                  <a:tcPr marL="9525" marR="9525" marT="9525" marB="0"/>
                </a:tc>
                <a:tc>
                  <a:txBody>
                    <a:bodyPr/>
                    <a:lstStyle/>
                    <a:p>
                      <a:pPr algn="ctr" fontAlgn="t"/>
                      <a:r>
                        <a:rPr lang="en-US" sz="1800" b="1" i="0" u="none" strike="noStrike">
                          <a:latin typeface="+mj-lt"/>
                        </a:rPr>
                        <a:t>Movie (reels)</a:t>
                      </a:r>
                    </a:p>
                  </a:txBody>
                  <a:tcPr marL="9525" marR="9525" marT="9525" marB="0"/>
                </a:tc>
                <a:tc>
                  <a:txBody>
                    <a:bodyPr/>
                    <a:lstStyle/>
                    <a:p>
                      <a:pPr algn="ctr" fontAlgn="t"/>
                      <a:r>
                        <a:rPr lang="en-US" sz="1800" b="1" i="0" u="none" strike="noStrike">
                          <a:latin typeface="+mj-lt"/>
                        </a:rPr>
                        <a:t>Maps</a:t>
                      </a:r>
                    </a:p>
                  </a:txBody>
                  <a:tcPr marL="9525" marR="9525" marT="9525" marB="0"/>
                </a:tc>
                <a:tc>
                  <a:txBody>
                    <a:bodyPr/>
                    <a:lstStyle/>
                    <a:p>
                      <a:pPr algn="ctr" fontAlgn="t"/>
                      <a:r>
                        <a:rPr lang="en-US" sz="1800" b="1" i="0" u="none" strike="noStrike" dirty="0">
                          <a:latin typeface="+mj-lt"/>
                        </a:rPr>
                        <a:t>Slides</a:t>
                      </a:r>
                    </a:p>
                  </a:txBody>
                  <a:tcPr marL="9525" marR="9525" marT="9525" marB="0"/>
                </a:tc>
              </a:tr>
              <a:tr h="373380">
                <a:tc>
                  <a:txBody>
                    <a:bodyPr/>
                    <a:lstStyle/>
                    <a:p>
                      <a:pPr algn="l" fontAlgn="t"/>
                      <a:r>
                        <a:rPr lang="en-US" sz="1800" b="1" i="0" u="none" strike="noStrike" dirty="0">
                          <a:latin typeface="+mj-lt"/>
                        </a:rPr>
                        <a:t> </a:t>
                      </a:r>
                    </a:p>
                  </a:txBody>
                  <a:tcPr marL="9525" marR="9525" marT="9525" marB="0"/>
                </a:tc>
                <a:tc>
                  <a:txBody>
                    <a:bodyPr/>
                    <a:lstStyle/>
                    <a:p>
                      <a:pPr algn="ctr" fontAlgn="t"/>
                      <a:r>
                        <a:rPr lang="en-US" sz="1800" b="1" i="0" u="none" strike="noStrike">
                          <a:latin typeface="+mj-lt"/>
                        </a:rPr>
                        <a:t> </a:t>
                      </a:r>
                    </a:p>
                  </a:txBody>
                  <a:tcPr marL="9525" marR="9525" marT="9525" marB="0"/>
                </a:tc>
                <a:tc>
                  <a:txBody>
                    <a:bodyPr/>
                    <a:lstStyle/>
                    <a:p>
                      <a:pPr algn="ctr" fontAlgn="t"/>
                      <a:r>
                        <a:rPr lang="en-US" sz="1800" b="1" i="0" u="none" strike="noStrike">
                          <a:latin typeface="+mj-lt"/>
                        </a:rPr>
                        <a:t> </a:t>
                      </a:r>
                    </a:p>
                  </a:txBody>
                  <a:tcPr marL="9525" marR="9525" marT="9525" marB="0"/>
                </a:tc>
                <a:tc>
                  <a:txBody>
                    <a:bodyPr/>
                    <a:lstStyle/>
                    <a:p>
                      <a:pPr algn="ctr" fontAlgn="t"/>
                      <a:r>
                        <a:rPr lang="en-US" sz="1800" b="1" i="0" u="none" strike="noStrike">
                          <a:latin typeface="+mj-lt"/>
                        </a:rPr>
                        <a:t> </a:t>
                      </a:r>
                    </a:p>
                  </a:txBody>
                  <a:tcPr marL="9525" marR="9525" marT="9525" marB="0"/>
                </a:tc>
                <a:tc>
                  <a:txBody>
                    <a:bodyPr/>
                    <a:lstStyle/>
                    <a:p>
                      <a:pPr algn="ctr" fontAlgn="t"/>
                      <a:r>
                        <a:rPr lang="en-US" sz="1800" b="1" i="0" u="none" strike="noStrike">
                          <a:latin typeface="+mj-lt"/>
                        </a:rPr>
                        <a:t> </a:t>
                      </a:r>
                    </a:p>
                  </a:txBody>
                  <a:tcPr marL="9525" marR="9525" marT="9525" marB="0"/>
                </a:tc>
                <a:tc>
                  <a:txBody>
                    <a:bodyPr/>
                    <a:lstStyle/>
                    <a:p>
                      <a:pPr algn="ctr" fontAlgn="t"/>
                      <a:r>
                        <a:rPr lang="en-US" sz="1800" b="1" i="0" u="none" strike="noStrike" dirty="0">
                          <a:latin typeface="+mj-lt"/>
                        </a:rPr>
                        <a:t> </a:t>
                      </a:r>
                    </a:p>
                  </a:txBody>
                  <a:tcPr marL="9525" marR="9525" marT="9525" marB="0"/>
                </a:tc>
                <a:tc>
                  <a:txBody>
                    <a:bodyPr/>
                    <a:lstStyle/>
                    <a:p>
                      <a:pPr algn="ctr" fontAlgn="t"/>
                      <a:r>
                        <a:rPr lang="en-US" sz="1800" b="1" i="0" u="none" strike="noStrike">
                          <a:latin typeface="+mj-lt"/>
                        </a:rPr>
                        <a:t> </a:t>
                      </a:r>
                    </a:p>
                  </a:txBody>
                  <a:tcPr marL="9525" marR="9525" marT="9525" marB="0"/>
                </a:tc>
                <a:tc>
                  <a:txBody>
                    <a:bodyPr/>
                    <a:lstStyle/>
                    <a:p>
                      <a:pPr algn="ctr" fontAlgn="t"/>
                      <a:r>
                        <a:rPr lang="en-US" sz="1800" b="1" i="0" u="none" strike="noStrike" dirty="0">
                          <a:latin typeface="+mj-lt"/>
                        </a:rPr>
                        <a:t> </a:t>
                      </a:r>
                    </a:p>
                  </a:txBody>
                  <a:tcPr marL="9525" marR="9525" marT="9525" marB="0"/>
                </a:tc>
              </a:tr>
              <a:tr h="373380">
                <a:tc>
                  <a:txBody>
                    <a:bodyPr/>
                    <a:lstStyle/>
                    <a:p>
                      <a:pPr algn="l" fontAlgn="t"/>
                      <a:r>
                        <a:rPr lang="en-US" sz="1800" b="1" i="0" u="none" strike="noStrike">
                          <a:latin typeface="+mj-lt"/>
                        </a:rPr>
                        <a:t>Astrophysics</a:t>
                      </a:r>
                    </a:p>
                  </a:txBody>
                  <a:tcPr marL="9525" marR="9525" marT="9525" marB="0"/>
                </a:tc>
                <a:tc>
                  <a:txBody>
                    <a:bodyPr/>
                    <a:lstStyle/>
                    <a:p>
                      <a:pPr algn="r" fontAlgn="t"/>
                      <a:r>
                        <a:rPr lang="en-US" sz="1800" b="0" i="0" u="none" strike="noStrike" dirty="0" smtClean="0">
                          <a:latin typeface="+mj-lt"/>
                        </a:rPr>
                        <a:t>2357</a:t>
                      </a:r>
                      <a:endParaRPr lang="en-US" sz="1800" b="0" i="0" u="none" strike="noStrike" dirty="0">
                        <a:latin typeface="+mj-lt"/>
                      </a:endParaRPr>
                    </a:p>
                  </a:txBody>
                  <a:tcPr marL="9525" marR="9525" marT="9525" marB="0"/>
                </a:tc>
                <a:tc>
                  <a:txBody>
                    <a:bodyPr/>
                    <a:lstStyle/>
                    <a:p>
                      <a:pPr algn="r" fontAlgn="t"/>
                      <a:r>
                        <a:rPr lang="en-US" sz="1800" b="0" i="0" u="none" strike="noStrike" dirty="0">
                          <a:latin typeface="+mj-lt"/>
                        </a:rPr>
                        <a:t>5963</a:t>
                      </a:r>
                    </a:p>
                  </a:txBody>
                  <a:tcPr marL="9525" marR="9525" marT="9525" marB="0"/>
                </a:tc>
                <a:tc>
                  <a:txBody>
                    <a:bodyPr/>
                    <a:lstStyle/>
                    <a:p>
                      <a:pPr algn="r" fontAlgn="b"/>
                      <a:r>
                        <a:rPr lang="en-US" sz="1800" b="0" i="0" u="none" strike="noStrike" dirty="0">
                          <a:latin typeface="+mj-lt"/>
                        </a:rPr>
                        <a:t>100</a:t>
                      </a:r>
                    </a:p>
                  </a:txBody>
                  <a:tcPr marL="9525" marR="9525" marT="9525" marB="0" anchor="b"/>
                </a:tc>
                <a:tc>
                  <a:txBody>
                    <a:bodyPr/>
                    <a:lstStyle/>
                    <a:p>
                      <a:pPr algn="r" fontAlgn="b"/>
                      <a:r>
                        <a:rPr lang="en-US" sz="1800" b="0" i="0" u="none" strike="noStrike">
                          <a:latin typeface="+mj-lt"/>
                        </a:rPr>
                        <a:t>11975</a:t>
                      </a:r>
                    </a:p>
                  </a:txBody>
                  <a:tcPr marL="9525" marR="9525" marT="9525" marB="0" anchor="b"/>
                </a:tc>
                <a:tc>
                  <a:txBody>
                    <a:bodyPr/>
                    <a:lstStyle/>
                    <a:p>
                      <a:pPr algn="r" fontAlgn="b"/>
                      <a:r>
                        <a:rPr lang="en-US" sz="1800" b="0" i="0" u="none" strike="noStrike">
                          <a:latin typeface="+mj-lt"/>
                        </a:rPr>
                        <a:t>0</a:t>
                      </a:r>
                    </a:p>
                  </a:txBody>
                  <a:tcPr marL="9525" marR="9525" marT="9525" marB="0" anchor="b"/>
                </a:tc>
                <a:tc>
                  <a:txBody>
                    <a:bodyPr/>
                    <a:lstStyle/>
                    <a:p>
                      <a:pPr algn="r" fontAlgn="b"/>
                      <a:r>
                        <a:rPr lang="en-US" sz="1800" b="0" i="0" u="none" strike="noStrike">
                          <a:latin typeface="+mj-lt"/>
                        </a:rPr>
                        <a:t>0</a:t>
                      </a:r>
                    </a:p>
                  </a:txBody>
                  <a:tcPr marL="9525" marR="9525" marT="9525" marB="0" anchor="b"/>
                </a:tc>
                <a:tc>
                  <a:txBody>
                    <a:bodyPr/>
                    <a:lstStyle/>
                    <a:p>
                      <a:pPr algn="r" fontAlgn="b"/>
                      <a:r>
                        <a:rPr lang="en-US" sz="1800" b="0" i="0" u="none" strike="noStrike" dirty="0">
                          <a:latin typeface="+mj-lt"/>
                        </a:rPr>
                        <a:t>62</a:t>
                      </a:r>
                    </a:p>
                  </a:txBody>
                  <a:tcPr marL="9525" marR="9525" marT="9525" marB="0" anchor="b"/>
                </a:tc>
              </a:tr>
              <a:tr h="373380">
                <a:tc>
                  <a:txBody>
                    <a:bodyPr/>
                    <a:lstStyle/>
                    <a:p>
                      <a:pPr algn="l" fontAlgn="t"/>
                      <a:r>
                        <a:rPr lang="en-US" sz="1800" b="1" i="0" u="none" strike="noStrike">
                          <a:latin typeface="+mj-lt"/>
                        </a:rPr>
                        <a:t>Earth Science</a:t>
                      </a:r>
                    </a:p>
                  </a:txBody>
                  <a:tcPr marL="9525" marR="9525" marT="9525" marB="0"/>
                </a:tc>
                <a:tc>
                  <a:txBody>
                    <a:bodyPr/>
                    <a:lstStyle/>
                    <a:p>
                      <a:pPr algn="r" fontAlgn="t"/>
                      <a:r>
                        <a:rPr lang="en-US" sz="1800" b="0" i="0" u="none" strike="noStrike" dirty="0">
                          <a:latin typeface="+mj-lt"/>
                        </a:rPr>
                        <a:t>55</a:t>
                      </a:r>
                    </a:p>
                  </a:txBody>
                  <a:tcPr marL="9525" marR="9525" marT="9525" marB="0"/>
                </a:tc>
                <a:tc>
                  <a:txBody>
                    <a:bodyPr/>
                    <a:lstStyle/>
                    <a:p>
                      <a:pPr algn="r" fontAlgn="t"/>
                      <a:r>
                        <a:rPr lang="en-US" sz="1800" b="0" i="0" u="none" strike="noStrike" dirty="0">
                          <a:latin typeface="+mj-lt"/>
                        </a:rPr>
                        <a:t>773</a:t>
                      </a:r>
                    </a:p>
                  </a:txBody>
                  <a:tcPr marL="9525" marR="9525" marT="9525" marB="0"/>
                </a:tc>
                <a:tc>
                  <a:txBody>
                    <a:bodyPr/>
                    <a:lstStyle/>
                    <a:p>
                      <a:pPr algn="r" fontAlgn="b"/>
                      <a:r>
                        <a:rPr lang="en-US" sz="1800" b="0" i="0" u="none" strike="noStrike" dirty="0">
                          <a:latin typeface="+mj-lt"/>
                        </a:rPr>
                        <a:t>13067</a:t>
                      </a:r>
                    </a:p>
                  </a:txBody>
                  <a:tcPr marL="9525" marR="9525" marT="9525" marB="0" anchor="b"/>
                </a:tc>
                <a:tc>
                  <a:txBody>
                    <a:bodyPr/>
                    <a:lstStyle/>
                    <a:p>
                      <a:pPr algn="r" fontAlgn="b"/>
                      <a:r>
                        <a:rPr lang="en-US" sz="1800" b="0" i="0" u="none" strike="noStrike">
                          <a:latin typeface="+mj-lt"/>
                        </a:rPr>
                        <a:t>64610</a:t>
                      </a:r>
                    </a:p>
                  </a:txBody>
                  <a:tcPr marL="9525" marR="9525" marT="9525" marB="0" anchor="b"/>
                </a:tc>
                <a:tc>
                  <a:txBody>
                    <a:bodyPr/>
                    <a:lstStyle/>
                    <a:p>
                      <a:pPr algn="r" fontAlgn="b"/>
                      <a:r>
                        <a:rPr lang="en-US" sz="1800" b="0" i="0" u="none" strike="noStrike" dirty="0">
                          <a:latin typeface="+mj-lt"/>
                        </a:rPr>
                        <a:t>4</a:t>
                      </a:r>
                    </a:p>
                  </a:txBody>
                  <a:tcPr marL="9525" marR="9525" marT="9525" marB="0" anchor="b"/>
                </a:tc>
                <a:tc>
                  <a:txBody>
                    <a:bodyPr/>
                    <a:lstStyle/>
                    <a:p>
                      <a:pPr algn="r" fontAlgn="b"/>
                      <a:r>
                        <a:rPr lang="en-US" sz="1800" b="0" i="0" u="none" strike="noStrike">
                          <a:latin typeface="+mj-lt"/>
                        </a:rPr>
                        <a:t>0</a:t>
                      </a:r>
                    </a:p>
                  </a:txBody>
                  <a:tcPr marL="9525" marR="9525" marT="9525" marB="0" anchor="b"/>
                </a:tc>
                <a:tc>
                  <a:txBody>
                    <a:bodyPr/>
                    <a:lstStyle/>
                    <a:p>
                      <a:pPr algn="r" fontAlgn="b"/>
                      <a:r>
                        <a:rPr lang="en-US" sz="1800" b="0" i="0" u="none" strike="noStrike" dirty="0">
                          <a:latin typeface="+mj-lt"/>
                        </a:rPr>
                        <a:t>0</a:t>
                      </a:r>
                    </a:p>
                  </a:txBody>
                  <a:tcPr marL="9525" marR="9525" marT="9525" marB="0" anchor="b"/>
                </a:tc>
              </a:tr>
              <a:tr h="373380">
                <a:tc>
                  <a:txBody>
                    <a:bodyPr/>
                    <a:lstStyle/>
                    <a:p>
                      <a:pPr algn="l" fontAlgn="t"/>
                      <a:r>
                        <a:rPr lang="en-US" sz="1800" b="1" i="0" u="none" strike="noStrike" dirty="0" smtClean="0">
                          <a:latin typeface="+mj-lt"/>
                        </a:rPr>
                        <a:t>Planetary</a:t>
                      </a:r>
                      <a:endParaRPr lang="en-US" sz="1800" b="1" i="0" u="none" strike="noStrike" dirty="0">
                        <a:latin typeface="+mj-lt"/>
                      </a:endParaRPr>
                    </a:p>
                  </a:txBody>
                  <a:tcPr marL="9525" marR="9525" marT="9525" marB="0"/>
                </a:tc>
                <a:tc>
                  <a:txBody>
                    <a:bodyPr/>
                    <a:lstStyle/>
                    <a:p>
                      <a:pPr algn="r" fontAlgn="t"/>
                      <a:r>
                        <a:rPr lang="en-US" sz="1800" b="0" i="0" u="none" strike="noStrike" dirty="0" smtClean="0">
                          <a:latin typeface="+mj-lt"/>
                        </a:rPr>
                        <a:t>2036</a:t>
                      </a:r>
                      <a:endParaRPr lang="en-US" sz="1800" b="0" i="0" u="none" strike="noStrike" dirty="0">
                        <a:latin typeface="+mj-lt"/>
                      </a:endParaRPr>
                    </a:p>
                  </a:txBody>
                  <a:tcPr marL="9525" marR="9525" marT="9525" marB="0"/>
                </a:tc>
                <a:tc>
                  <a:txBody>
                    <a:bodyPr/>
                    <a:lstStyle/>
                    <a:p>
                      <a:pPr algn="r" fontAlgn="t"/>
                      <a:r>
                        <a:rPr lang="en-US" sz="1800" b="0" i="0" u="none" strike="noStrike" dirty="0" smtClean="0">
                          <a:latin typeface="+mj-lt"/>
                        </a:rPr>
                        <a:t>11147</a:t>
                      </a:r>
                      <a:endParaRPr lang="en-US" sz="1800" b="0" i="0" u="none" strike="noStrike" dirty="0">
                        <a:latin typeface="+mj-lt"/>
                      </a:endParaRPr>
                    </a:p>
                  </a:txBody>
                  <a:tcPr marL="9525" marR="9525" marT="9525" marB="0"/>
                </a:tc>
                <a:tc>
                  <a:txBody>
                    <a:bodyPr/>
                    <a:lstStyle/>
                    <a:p>
                      <a:pPr algn="r" fontAlgn="b"/>
                      <a:r>
                        <a:rPr lang="en-US" sz="1800" b="0" i="0" u="none" strike="noStrike" dirty="0">
                          <a:latin typeface="+mj-lt"/>
                        </a:rPr>
                        <a:t>409081</a:t>
                      </a:r>
                    </a:p>
                  </a:txBody>
                  <a:tcPr marL="9525" marR="9525" marT="9525" marB="0" anchor="b"/>
                </a:tc>
                <a:tc>
                  <a:txBody>
                    <a:bodyPr/>
                    <a:lstStyle/>
                    <a:p>
                      <a:pPr algn="r" fontAlgn="b"/>
                      <a:r>
                        <a:rPr lang="en-US" sz="1800" b="0" i="0" u="none" strike="noStrike" dirty="0">
                          <a:latin typeface="+mj-lt"/>
                        </a:rPr>
                        <a:t>335053</a:t>
                      </a:r>
                    </a:p>
                  </a:txBody>
                  <a:tcPr marL="9525" marR="9525" marT="9525" marB="0" anchor="b"/>
                </a:tc>
                <a:tc>
                  <a:txBody>
                    <a:bodyPr/>
                    <a:lstStyle/>
                    <a:p>
                      <a:pPr algn="r" fontAlgn="b"/>
                      <a:r>
                        <a:rPr lang="en-US" sz="1800" b="0" i="0" u="none" strike="noStrike" dirty="0">
                          <a:latin typeface="+mj-lt"/>
                        </a:rPr>
                        <a:t>181</a:t>
                      </a:r>
                    </a:p>
                  </a:txBody>
                  <a:tcPr marL="9525" marR="9525" marT="9525" marB="0" anchor="b"/>
                </a:tc>
                <a:tc>
                  <a:txBody>
                    <a:bodyPr/>
                    <a:lstStyle/>
                    <a:p>
                      <a:pPr algn="r" fontAlgn="b"/>
                      <a:r>
                        <a:rPr lang="en-US" sz="1800" b="0" i="0" u="none" strike="noStrike" dirty="0">
                          <a:latin typeface="+mj-lt"/>
                        </a:rPr>
                        <a:t>1773</a:t>
                      </a:r>
                    </a:p>
                  </a:txBody>
                  <a:tcPr marL="9525" marR="9525" marT="9525" marB="0" anchor="b"/>
                </a:tc>
                <a:tc>
                  <a:txBody>
                    <a:bodyPr/>
                    <a:lstStyle/>
                    <a:p>
                      <a:pPr algn="r" fontAlgn="b"/>
                      <a:r>
                        <a:rPr lang="en-US" sz="1800" b="0" i="0" u="none" strike="noStrike" dirty="0">
                          <a:latin typeface="+mj-lt"/>
                        </a:rPr>
                        <a:t>768</a:t>
                      </a:r>
                    </a:p>
                  </a:txBody>
                  <a:tcPr marL="9525" marR="9525" marT="9525" marB="0" anchor="b"/>
                </a:tc>
              </a:tr>
              <a:tr h="373380">
                <a:tc>
                  <a:txBody>
                    <a:bodyPr/>
                    <a:lstStyle/>
                    <a:p>
                      <a:pPr algn="l" fontAlgn="t"/>
                      <a:r>
                        <a:rPr lang="en-US" sz="1800" b="1" i="0" u="none" strike="noStrike">
                          <a:latin typeface="+mj-lt"/>
                        </a:rPr>
                        <a:t>Space Physics</a:t>
                      </a:r>
                    </a:p>
                  </a:txBody>
                  <a:tcPr marL="9525" marR="9525" marT="9525" marB="0"/>
                </a:tc>
                <a:tc>
                  <a:txBody>
                    <a:bodyPr/>
                    <a:lstStyle/>
                    <a:p>
                      <a:pPr algn="r" fontAlgn="t"/>
                      <a:r>
                        <a:rPr lang="en-US" sz="1800" b="0" i="0" u="none" strike="noStrike">
                          <a:latin typeface="+mj-lt"/>
                        </a:rPr>
                        <a:t>34589</a:t>
                      </a:r>
                    </a:p>
                  </a:txBody>
                  <a:tcPr marL="9525" marR="9525" marT="9525" marB="0"/>
                </a:tc>
                <a:tc>
                  <a:txBody>
                    <a:bodyPr/>
                    <a:lstStyle/>
                    <a:p>
                      <a:pPr algn="r" fontAlgn="t"/>
                      <a:r>
                        <a:rPr lang="en-US" sz="1800" b="0" i="0" u="none" strike="noStrike" dirty="0">
                          <a:latin typeface="+mj-lt"/>
                        </a:rPr>
                        <a:t>30507</a:t>
                      </a:r>
                    </a:p>
                  </a:txBody>
                  <a:tcPr marL="9525" marR="9525" marT="9525" marB="0"/>
                </a:tc>
                <a:tc>
                  <a:txBody>
                    <a:bodyPr/>
                    <a:lstStyle/>
                    <a:p>
                      <a:pPr algn="r" fontAlgn="b"/>
                      <a:r>
                        <a:rPr lang="en-US" sz="1800" b="0" i="0" u="none" strike="noStrike" dirty="0">
                          <a:latin typeface="+mj-lt"/>
                        </a:rPr>
                        <a:t>580</a:t>
                      </a:r>
                    </a:p>
                  </a:txBody>
                  <a:tcPr marL="9525" marR="9525" marT="9525" marB="0" anchor="b"/>
                </a:tc>
                <a:tc>
                  <a:txBody>
                    <a:bodyPr/>
                    <a:lstStyle/>
                    <a:p>
                      <a:pPr algn="r" fontAlgn="b"/>
                      <a:r>
                        <a:rPr lang="en-US" sz="1800" b="0" i="0" u="none" strike="noStrike" dirty="0">
                          <a:latin typeface="+mj-lt"/>
                        </a:rPr>
                        <a:t>6173</a:t>
                      </a:r>
                    </a:p>
                  </a:txBody>
                  <a:tcPr marL="9525" marR="9525" marT="9525" marB="0" anchor="b"/>
                </a:tc>
                <a:tc>
                  <a:txBody>
                    <a:bodyPr/>
                    <a:lstStyle/>
                    <a:p>
                      <a:pPr algn="r" fontAlgn="b"/>
                      <a:r>
                        <a:rPr lang="en-US" sz="1800" b="0" i="0" u="none" strike="noStrike">
                          <a:latin typeface="+mj-lt"/>
                        </a:rPr>
                        <a:t>2</a:t>
                      </a:r>
                    </a:p>
                  </a:txBody>
                  <a:tcPr marL="9525" marR="9525" marT="9525" marB="0" anchor="b"/>
                </a:tc>
                <a:tc>
                  <a:txBody>
                    <a:bodyPr/>
                    <a:lstStyle/>
                    <a:p>
                      <a:pPr algn="r" fontAlgn="b"/>
                      <a:r>
                        <a:rPr lang="en-US" sz="1800" b="0" i="0" u="none" strike="noStrike">
                          <a:latin typeface="+mj-lt"/>
                        </a:rPr>
                        <a:t>0</a:t>
                      </a:r>
                    </a:p>
                  </a:txBody>
                  <a:tcPr marL="9525" marR="9525" marT="9525" marB="0" anchor="b"/>
                </a:tc>
                <a:tc>
                  <a:txBody>
                    <a:bodyPr/>
                    <a:lstStyle/>
                    <a:p>
                      <a:pPr algn="r" fontAlgn="b"/>
                      <a:r>
                        <a:rPr lang="en-US" sz="1800" b="0" i="0" u="none" strike="noStrike" dirty="0">
                          <a:latin typeface="+mj-lt"/>
                        </a:rPr>
                        <a:t>36893</a:t>
                      </a:r>
                    </a:p>
                  </a:txBody>
                  <a:tcPr marL="9525" marR="9525" marT="9525" marB="0" anchor="b"/>
                </a:tc>
              </a:tr>
              <a:tr h="373380">
                <a:tc>
                  <a:txBody>
                    <a:bodyPr/>
                    <a:lstStyle/>
                    <a:p>
                      <a:pPr algn="l" fontAlgn="t"/>
                      <a:r>
                        <a:rPr lang="en-US" sz="1800" b="1" i="0" u="none" strike="noStrike" dirty="0">
                          <a:latin typeface="+mj-lt"/>
                        </a:rPr>
                        <a:t>Other</a:t>
                      </a:r>
                    </a:p>
                  </a:txBody>
                  <a:tcPr marL="9525" marR="9525" marT="9525" marB="0"/>
                </a:tc>
                <a:tc>
                  <a:txBody>
                    <a:bodyPr/>
                    <a:lstStyle/>
                    <a:p>
                      <a:pPr algn="r" fontAlgn="t"/>
                      <a:r>
                        <a:rPr lang="en-US" sz="1800" b="0" i="0" u="none" strike="noStrike">
                          <a:latin typeface="+mj-lt"/>
                        </a:rPr>
                        <a:t>3224</a:t>
                      </a:r>
                    </a:p>
                  </a:txBody>
                  <a:tcPr marL="9525" marR="9525" marT="9525" marB="0"/>
                </a:tc>
                <a:tc>
                  <a:txBody>
                    <a:bodyPr/>
                    <a:lstStyle/>
                    <a:p>
                      <a:pPr algn="r" fontAlgn="t"/>
                      <a:r>
                        <a:rPr lang="en-US" sz="1800" b="0" i="0" u="none" strike="noStrike" dirty="0">
                          <a:latin typeface="+mj-lt"/>
                        </a:rPr>
                        <a:t>3624</a:t>
                      </a:r>
                    </a:p>
                  </a:txBody>
                  <a:tcPr marL="9525" marR="9525" marT="9525" marB="0"/>
                </a:tc>
                <a:tc>
                  <a:txBody>
                    <a:bodyPr/>
                    <a:lstStyle/>
                    <a:p>
                      <a:pPr algn="r" fontAlgn="b"/>
                      <a:r>
                        <a:rPr lang="en-US" sz="1800" b="0" i="0" u="none" strike="noStrike" dirty="0">
                          <a:latin typeface="+mj-lt"/>
                        </a:rPr>
                        <a:t>3785</a:t>
                      </a:r>
                    </a:p>
                  </a:txBody>
                  <a:tcPr marL="9525" marR="9525" marT="9525" marB="0" anchor="b"/>
                </a:tc>
                <a:tc>
                  <a:txBody>
                    <a:bodyPr/>
                    <a:lstStyle/>
                    <a:p>
                      <a:pPr algn="r" fontAlgn="b"/>
                      <a:r>
                        <a:rPr lang="en-US" sz="1800" b="0" i="0" u="none" strike="noStrike" dirty="0">
                          <a:latin typeface="+mj-lt"/>
                        </a:rPr>
                        <a:t>6206</a:t>
                      </a:r>
                    </a:p>
                  </a:txBody>
                  <a:tcPr marL="9525" marR="9525" marT="9525" marB="0" anchor="b"/>
                </a:tc>
                <a:tc>
                  <a:txBody>
                    <a:bodyPr/>
                    <a:lstStyle/>
                    <a:p>
                      <a:pPr algn="r" fontAlgn="b"/>
                      <a:r>
                        <a:rPr lang="en-US" sz="1800" b="0" i="0" u="none" strike="noStrike" dirty="0">
                          <a:latin typeface="+mj-lt"/>
                        </a:rPr>
                        <a:t>20</a:t>
                      </a:r>
                    </a:p>
                  </a:txBody>
                  <a:tcPr marL="9525" marR="9525" marT="9525" marB="0" anchor="b"/>
                </a:tc>
                <a:tc>
                  <a:txBody>
                    <a:bodyPr/>
                    <a:lstStyle/>
                    <a:p>
                      <a:pPr algn="r" fontAlgn="b"/>
                      <a:r>
                        <a:rPr lang="en-US" sz="1800" b="0" i="0" u="none" strike="noStrike" dirty="0" smtClean="0">
                          <a:latin typeface="+mj-lt"/>
                        </a:rPr>
                        <a:t>0</a:t>
                      </a:r>
                      <a:endParaRPr lang="en-US" sz="1800" b="0" i="0" u="none" strike="noStrike" dirty="0">
                        <a:latin typeface="+mj-lt"/>
                      </a:endParaRPr>
                    </a:p>
                  </a:txBody>
                  <a:tcPr marL="9525" marR="9525" marT="9525" marB="0" anchor="b"/>
                </a:tc>
                <a:tc>
                  <a:txBody>
                    <a:bodyPr/>
                    <a:lstStyle/>
                    <a:p>
                      <a:pPr algn="r" fontAlgn="b"/>
                      <a:r>
                        <a:rPr lang="en-US" sz="1800" b="0" i="0" u="none" strike="noStrike" dirty="0">
                          <a:latin typeface="+mj-lt"/>
                        </a:rPr>
                        <a:t>2112</a:t>
                      </a:r>
                    </a:p>
                  </a:txBody>
                  <a:tcPr marL="9525" marR="9525" marT="9525" marB="0" anchor="b"/>
                </a:tc>
              </a:tr>
              <a:tr h="373380">
                <a:tc>
                  <a:txBody>
                    <a:bodyPr/>
                    <a:lstStyle/>
                    <a:p>
                      <a:pPr algn="l" fontAlgn="t"/>
                      <a:r>
                        <a:rPr lang="en-US" sz="1800" b="1" i="0" u="none" strike="noStrike">
                          <a:latin typeface="+mj-lt"/>
                        </a:rPr>
                        <a:t>  </a:t>
                      </a:r>
                    </a:p>
                  </a:txBody>
                  <a:tcPr marL="9525" marR="9525" marT="9525" marB="0"/>
                </a:tc>
                <a:tc>
                  <a:txBody>
                    <a:bodyPr/>
                    <a:lstStyle/>
                    <a:p>
                      <a:pPr algn="l" fontAlgn="t"/>
                      <a:r>
                        <a:rPr lang="en-US" sz="1800" b="1" i="0" u="none" strike="noStrike">
                          <a:latin typeface="+mj-lt"/>
                        </a:rPr>
                        <a:t>  </a:t>
                      </a:r>
                    </a:p>
                  </a:txBody>
                  <a:tcPr marL="9525" marR="9525" marT="9525" marB="0"/>
                </a:tc>
                <a:tc>
                  <a:txBody>
                    <a:bodyPr/>
                    <a:lstStyle/>
                    <a:p>
                      <a:pPr algn="l" fontAlgn="t"/>
                      <a:r>
                        <a:rPr lang="en-US" sz="1800" b="1" i="0" u="none" strike="noStrike">
                          <a:latin typeface="+mj-lt"/>
                        </a:rPr>
                        <a:t>  </a:t>
                      </a:r>
                    </a:p>
                  </a:txBody>
                  <a:tcPr marL="9525" marR="9525" marT="9525" marB="0"/>
                </a:tc>
                <a:tc>
                  <a:txBody>
                    <a:bodyPr/>
                    <a:lstStyle/>
                    <a:p>
                      <a:pPr algn="l" fontAlgn="t"/>
                      <a:r>
                        <a:rPr lang="en-US" sz="1800" b="1" i="0" u="none" strike="noStrike" dirty="0">
                          <a:latin typeface="+mj-lt"/>
                        </a:rPr>
                        <a:t>  </a:t>
                      </a:r>
                    </a:p>
                  </a:txBody>
                  <a:tcPr marL="9525" marR="9525" marT="9525" marB="0"/>
                </a:tc>
                <a:tc>
                  <a:txBody>
                    <a:bodyPr/>
                    <a:lstStyle/>
                    <a:p>
                      <a:pPr algn="l" fontAlgn="t"/>
                      <a:r>
                        <a:rPr lang="en-US" sz="1800" b="1" i="0" u="none" strike="noStrike" dirty="0">
                          <a:latin typeface="+mj-lt"/>
                        </a:rPr>
                        <a:t>  </a:t>
                      </a:r>
                    </a:p>
                  </a:txBody>
                  <a:tcPr marL="9525" marR="9525" marT="9525" marB="0"/>
                </a:tc>
                <a:tc>
                  <a:txBody>
                    <a:bodyPr/>
                    <a:lstStyle/>
                    <a:p>
                      <a:pPr algn="l" fontAlgn="t"/>
                      <a:r>
                        <a:rPr lang="en-US" sz="1800" b="1" i="0" u="none" strike="noStrike" dirty="0">
                          <a:latin typeface="+mj-lt"/>
                        </a:rPr>
                        <a:t>  </a:t>
                      </a:r>
                    </a:p>
                  </a:txBody>
                  <a:tcPr marL="9525" marR="9525" marT="9525" marB="0"/>
                </a:tc>
                <a:tc>
                  <a:txBody>
                    <a:bodyPr/>
                    <a:lstStyle/>
                    <a:p>
                      <a:pPr algn="l" fontAlgn="t"/>
                      <a:r>
                        <a:rPr lang="en-US" sz="1800" b="1" i="0" u="none" strike="noStrike" dirty="0">
                          <a:latin typeface="+mj-lt"/>
                        </a:rPr>
                        <a:t>  </a:t>
                      </a:r>
                    </a:p>
                  </a:txBody>
                  <a:tcPr marL="9525" marR="9525" marT="9525" marB="0"/>
                </a:tc>
                <a:tc>
                  <a:txBody>
                    <a:bodyPr/>
                    <a:lstStyle/>
                    <a:p>
                      <a:pPr algn="l" fontAlgn="t"/>
                      <a:r>
                        <a:rPr lang="en-US" sz="1800" b="1" i="0" u="none" strike="noStrike" dirty="0">
                          <a:latin typeface="+mj-lt"/>
                        </a:rPr>
                        <a:t>  </a:t>
                      </a:r>
                    </a:p>
                  </a:txBody>
                  <a:tcPr marL="9525" marR="9525" marT="9525" marB="0"/>
                </a:tc>
              </a:tr>
              <a:tr h="373380">
                <a:tc>
                  <a:txBody>
                    <a:bodyPr/>
                    <a:lstStyle/>
                    <a:p>
                      <a:pPr algn="l" fontAlgn="t"/>
                      <a:r>
                        <a:rPr lang="en-US" sz="1800" b="1" i="0" u="none" strike="noStrike">
                          <a:latin typeface="+mj-lt"/>
                        </a:rPr>
                        <a:t>Totals</a:t>
                      </a:r>
                    </a:p>
                  </a:txBody>
                  <a:tcPr marL="9525" marR="9525" marT="9525" marB="0"/>
                </a:tc>
                <a:tc>
                  <a:txBody>
                    <a:bodyPr/>
                    <a:lstStyle/>
                    <a:p>
                      <a:pPr algn="r" fontAlgn="b"/>
                      <a:r>
                        <a:rPr lang="en-US" sz="1800" b="1" i="0" u="none" strike="noStrike" dirty="0" smtClean="0">
                          <a:latin typeface="+mj-lt"/>
                        </a:rPr>
                        <a:t>42,261</a:t>
                      </a:r>
                      <a:endParaRPr lang="en-US" sz="1800" b="1" i="0" u="none" strike="noStrike" dirty="0">
                        <a:latin typeface="+mj-lt"/>
                      </a:endParaRPr>
                    </a:p>
                  </a:txBody>
                  <a:tcPr marL="9525" marR="9525" marT="9525" marB="0" anchor="b"/>
                </a:tc>
                <a:tc>
                  <a:txBody>
                    <a:bodyPr/>
                    <a:lstStyle/>
                    <a:p>
                      <a:pPr algn="r" fontAlgn="b"/>
                      <a:r>
                        <a:rPr lang="en-US" sz="1800" b="1" i="0" u="none" strike="noStrike" dirty="0" smtClean="0">
                          <a:latin typeface="+mj-lt"/>
                        </a:rPr>
                        <a:t>52,014</a:t>
                      </a:r>
                      <a:endParaRPr lang="en-US" sz="1800" b="1" i="0" u="none" strike="noStrike" dirty="0">
                        <a:latin typeface="+mj-lt"/>
                      </a:endParaRPr>
                    </a:p>
                  </a:txBody>
                  <a:tcPr marL="9525" marR="9525" marT="9525" marB="0" anchor="b"/>
                </a:tc>
                <a:tc>
                  <a:txBody>
                    <a:bodyPr/>
                    <a:lstStyle/>
                    <a:p>
                      <a:pPr algn="r" fontAlgn="b"/>
                      <a:r>
                        <a:rPr lang="en-US" sz="1800" b="1" i="0" u="none" strike="noStrike" dirty="0">
                          <a:latin typeface="+mj-lt"/>
                        </a:rPr>
                        <a:t>426,613</a:t>
                      </a:r>
                    </a:p>
                  </a:txBody>
                  <a:tcPr marL="9525" marR="9525" marT="9525" marB="0" anchor="b"/>
                </a:tc>
                <a:tc>
                  <a:txBody>
                    <a:bodyPr/>
                    <a:lstStyle/>
                    <a:p>
                      <a:pPr algn="r" fontAlgn="b"/>
                      <a:r>
                        <a:rPr lang="en-US" sz="1800" b="1" i="0" u="none" strike="noStrike">
                          <a:latin typeface="+mj-lt"/>
                        </a:rPr>
                        <a:t>424,017</a:t>
                      </a:r>
                    </a:p>
                  </a:txBody>
                  <a:tcPr marL="9525" marR="9525" marT="9525" marB="0" anchor="b"/>
                </a:tc>
                <a:tc>
                  <a:txBody>
                    <a:bodyPr/>
                    <a:lstStyle/>
                    <a:p>
                      <a:pPr algn="r" fontAlgn="b"/>
                      <a:r>
                        <a:rPr lang="en-US" sz="1800" b="1" i="0" u="none" strike="noStrike" dirty="0">
                          <a:latin typeface="+mj-lt"/>
                        </a:rPr>
                        <a:t>207</a:t>
                      </a:r>
                    </a:p>
                  </a:txBody>
                  <a:tcPr marL="9525" marR="9525" marT="9525" marB="0" anchor="b"/>
                </a:tc>
                <a:tc>
                  <a:txBody>
                    <a:bodyPr/>
                    <a:lstStyle/>
                    <a:p>
                      <a:pPr algn="r" fontAlgn="b"/>
                      <a:r>
                        <a:rPr lang="en-US" sz="1800" b="1" i="0" u="none" strike="noStrike" dirty="0">
                          <a:latin typeface="+mj-lt"/>
                        </a:rPr>
                        <a:t>1,773</a:t>
                      </a:r>
                    </a:p>
                  </a:txBody>
                  <a:tcPr marL="9525" marR="9525" marT="9525" marB="0" anchor="b"/>
                </a:tc>
                <a:tc>
                  <a:txBody>
                    <a:bodyPr/>
                    <a:lstStyle/>
                    <a:p>
                      <a:pPr algn="r" fontAlgn="b"/>
                      <a:r>
                        <a:rPr lang="en-US" sz="1800" b="1" i="0" u="none" strike="noStrike" dirty="0">
                          <a:latin typeface="+mj-lt"/>
                        </a:rPr>
                        <a:t>39,835</a:t>
                      </a:r>
                    </a:p>
                  </a:txBody>
                  <a:tcPr marL="9525" marR="9525" marT="9525" marB="0" anchor="b"/>
                </a:tc>
              </a:tr>
            </a:tbl>
          </a:graphicData>
        </a:graphic>
      </p:graphicFrame>
      <p:sp>
        <p:nvSpPr>
          <p:cNvPr id="5" name="TextBox 4"/>
          <p:cNvSpPr txBox="1"/>
          <p:nvPr/>
        </p:nvSpPr>
        <p:spPr>
          <a:xfrm>
            <a:off x="722431" y="5642523"/>
            <a:ext cx="184666" cy="369332"/>
          </a:xfrm>
          <a:prstGeom prst="rect">
            <a:avLst/>
          </a:prstGeom>
          <a:noFill/>
        </p:spPr>
        <p:txBody>
          <a:bodyPr wrap="none" rtlCol="0">
            <a:sp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Non-Digital Data Request Examples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Viking Gas Exchange Biology Experiment data requested (Tufts University).  Only known set of these data held on 14 microfilm </a:t>
            </a:r>
            <a:r>
              <a:rPr lang="en-US" dirty="0" smtClean="0"/>
              <a:t>reels at NSSDC.  </a:t>
            </a:r>
            <a:r>
              <a:rPr lang="en-US" dirty="0" smtClean="0"/>
              <a:t>The Labeled </a:t>
            </a:r>
            <a:r>
              <a:rPr lang="en-US" dirty="0"/>
              <a:t>R</a:t>
            </a:r>
            <a:r>
              <a:rPr lang="en-US" dirty="0" smtClean="0"/>
              <a:t>elease data on these reels was previously converted to a PDS data set.  Plan is to scan</a:t>
            </a:r>
            <a:r>
              <a:rPr lang="en-US" dirty="0" smtClean="0"/>
              <a:t> the GEX </a:t>
            </a:r>
            <a:r>
              <a:rPr lang="en-US" dirty="0" smtClean="0"/>
              <a:t>and </a:t>
            </a:r>
            <a:r>
              <a:rPr lang="en-US" dirty="0" err="1" smtClean="0"/>
              <a:t>Pyrolytic</a:t>
            </a:r>
            <a:r>
              <a:rPr lang="en-US" dirty="0" smtClean="0"/>
              <a:t> Release data from microfilm</a:t>
            </a:r>
          </a:p>
          <a:p>
            <a:r>
              <a:rPr lang="en-US" dirty="0" smtClean="0"/>
              <a:t>Viking 2 Seismograms were requested (JHU-APL) for the</a:t>
            </a:r>
            <a:r>
              <a:rPr lang="en-US" dirty="0" smtClean="0"/>
              <a:t> Insight </a:t>
            </a:r>
            <a:r>
              <a:rPr lang="en-US" dirty="0" smtClean="0"/>
              <a:t>Discovery Phase-A effort.  They were scanned from </a:t>
            </a:r>
            <a:r>
              <a:rPr lang="en-US" dirty="0" smtClean="0"/>
              <a:t>microfilm.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Non-Digital Archive</a:t>
            </a:r>
            <a:endParaRPr lang="en-US" dirty="0"/>
          </a:p>
        </p:txBody>
      </p:sp>
      <p:sp>
        <p:nvSpPr>
          <p:cNvPr id="3" name="Content Placeholder 2"/>
          <p:cNvSpPr>
            <a:spLocks noGrp="1"/>
          </p:cNvSpPr>
          <p:nvPr>
            <p:ph idx="1"/>
          </p:nvPr>
        </p:nvSpPr>
        <p:spPr>
          <a:xfrm>
            <a:off x="457200" y="1767134"/>
            <a:ext cx="8229600" cy="4525963"/>
          </a:xfrm>
        </p:spPr>
        <p:txBody>
          <a:bodyPr/>
          <a:lstStyle/>
          <a:p>
            <a:pPr>
              <a:buNone/>
            </a:pPr>
            <a:r>
              <a:rPr lang="en-US" dirty="0" smtClean="0"/>
              <a:t>    NSSDC has been tasked to end support of its non-digital archive and release its hardcopy holdings.  Since these represent some of the best working copies of lunar and planetary photography and unique data on microform we are attempting to dispose of these in a way that they won’t be lost to the scientific community.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397"/>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1063042"/>
            <a:ext cx="8229600" cy="4525963"/>
          </a:xfrm>
        </p:spPr>
        <p:txBody>
          <a:bodyPr/>
          <a:lstStyle/>
          <a:p>
            <a:r>
              <a:rPr lang="en-US" dirty="0" smtClean="0"/>
              <a:t>Site visits and </a:t>
            </a:r>
            <a:r>
              <a:rPr lang="en-US" dirty="0" err="1" smtClean="0"/>
              <a:t>telecons</a:t>
            </a:r>
            <a:r>
              <a:rPr lang="en-US" dirty="0" smtClean="0"/>
              <a:t> with the National Archives and Records Administration</a:t>
            </a:r>
          </a:p>
          <a:p>
            <a:r>
              <a:rPr lang="en-US" dirty="0" smtClean="0"/>
              <a:t>Working on estimates of storage costs with Iron Mountain</a:t>
            </a:r>
          </a:p>
          <a:p>
            <a:r>
              <a:rPr lang="en-US" dirty="0" smtClean="0"/>
              <a:t>Data holdings being reviewed by PDS</a:t>
            </a:r>
          </a:p>
          <a:p>
            <a:r>
              <a:rPr lang="en-US" dirty="0" smtClean="0"/>
              <a:t>Possibility of saving high-priority data sets for digital scanning</a:t>
            </a:r>
          </a:p>
          <a:p>
            <a:r>
              <a:rPr lang="en-US" dirty="0" smtClean="0"/>
              <a:t>Clarification of NASA data retention policies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ara_recommend_head.tiff"/>
          <p:cNvPicPr>
            <a:picLocks noGrp="1" noChangeAspect="1"/>
          </p:cNvPicPr>
          <p:nvPr>
            <p:ph idx="1"/>
          </p:nvPr>
        </p:nvPicPr>
        <p:blipFill>
          <a:blip r:embed="rId2"/>
          <a:srcRect t="-19375" b="-19375"/>
          <a:stretch>
            <a:fillRect/>
          </a:stretch>
        </p:blipFill>
        <p:spPr>
          <a:xfrm>
            <a:off x="457199" y="-144651"/>
            <a:ext cx="8229600" cy="4187507"/>
          </a:xfrm>
        </p:spPr>
      </p:pic>
      <p:pic>
        <p:nvPicPr>
          <p:cNvPr id="6" name="Picture 5" descr="NARA_recommend.tiff"/>
          <p:cNvPicPr>
            <a:picLocks noChangeAspect="1"/>
          </p:cNvPicPr>
          <p:nvPr/>
        </p:nvPicPr>
        <p:blipFill>
          <a:blip r:embed="rId3"/>
          <a:stretch>
            <a:fillRect/>
          </a:stretch>
        </p:blipFill>
        <p:spPr>
          <a:xfrm>
            <a:off x="457199" y="3623424"/>
            <a:ext cx="8229599" cy="242601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TotalTime>
  <Words>379</Words>
  <Application>Microsoft Macintosh PowerPoint</Application>
  <PresentationFormat>On-screen Show (4:3)</PresentationFormat>
  <Paragraphs>99</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Non-Digital Data at NSSDC</vt:lpstr>
      <vt:lpstr>Photographs</vt:lpstr>
      <vt:lpstr>Microfilm/Microfiche</vt:lpstr>
      <vt:lpstr>Non-Digital Data Archive</vt:lpstr>
      <vt:lpstr> </vt:lpstr>
      <vt:lpstr>Non-Digital Data Request Examples</vt:lpstr>
      <vt:lpstr>Plans for Non-Digital Archive</vt:lpstr>
      <vt:lpstr> </vt:lpstr>
      <vt:lpstr>Slide 9</vt:lpstr>
    </vt:vector>
  </TitlesOfParts>
  <Company>NASA GSFC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Williams</dc:creator>
  <cp:lastModifiedBy>Dave Williams</cp:lastModifiedBy>
  <cp:revision>8</cp:revision>
  <dcterms:created xsi:type="dcterms:W3CDTF">2012-03-27T20:10:10Z</dcterms:created>
  <dcterms:modified xsi:type="dcterms:W3CDTF">2012-03-27T20:41:42Z</dcterms:modified>
</cp:coreProperties>
</file>